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2" r:id="rId2"/>
    <p:sldId id="274" r:id="rId3"/>
    <p:sldId id="273" r:id="rId4"/>
    <p:sldId id="280" r:id="rId5"/>
    <p:sldId id="275" r:id="rId6"/>
    <p:sldId id="262" r:id="rId7"/>
    <p:sldId id="278" r:id="rId8"/>
    <p:sldId id="276" r:id="rId9"/>
    <p:sldId id="277" r:id="rId10"/>
    <p:sldId id="271" r:id="rId11"/>
    <p:sldId id="265" r:id="rId12"/>
    <p:sldId id="258" r:id="rId13"/>
    <p:sldId id="264" r:id="rId14"/>
    <p:sldId id="263" r:id="rId15"/>
    <p:sldId id="268" r:id="rId16"/>
    <p:sldId id="279" r:id="rId17"/>
    <p:sldId id="269" r:id="rId18"/>
    <p:sldId id="26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9" autoAdjust="0"/>
    <p:restoredTop sz="94660"/>
  </p:normalViewPr>
  <p:slideViewPr>
    <p:cSldViewPr snapToGrid="0">
      <p:cViewPr>
        <p:scale>
          <a:sx n="55" d="100"/>
          <a:sy n="55" d="100"/>
        </p:scale>
        <p:origin x="-108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5BC6C-A71C-468B-AC5D-B7F0F8EA7EDA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E9E2-8770-49AB-9568-7AAB7CB4E418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4929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5BC6C-A71C-468B-AC5D-B7F0F8EA7EDA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E9E2-8770-49AB-9568-7AAB7CB4E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727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5BC6C-A71C-468B-AC5D-B7F0F8EA7EDA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E9E2-8770-49AB-9568-7AAB7CB4E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673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5BC6C-A71C-468B-AC5D-B7F0F8EA7EDA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E9E2-8770-49AB-9568-7AAB7CB4E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32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5BC6C-A71C-468B-AC5D-B7F0F8EA7EDA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E9E2-8770-49AB-9568-7AAB7CB4E418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418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5BC6C-A71C-468B-AC5D-B7F0F8EA7EDA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E9E2-8770-49AB-9568-7AAB7CB4E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43936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5BC6C-A71C-468B-AC5D-B7F0F8EA7EDA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E9E2-8770-49AB-9568-7AAB7CB4E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2340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5BC6C-A71C-468B-AC5D-B7F0F8EA7EDA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E9E2-8770-49AB-9568-7AAB7CB4E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069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5BC6C-A71C-468B-AC5D-B7F0F8EA7EDA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E9E2-8770-49AB-9568-7AAB7CB4E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428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425BC6C-A71C-468B-AC5D-B7F0F8EA7EDA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7EE9E2-8770-49AB-9568-7AAB7CB4E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55680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5BC6C-A71C-468B-AC5D-B7F0F8EA7EDA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EE9E2-8770-49AB-9568-7AAB7CB4E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966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425BC6C-A71C-468B-AC5D-B7F0F8EA7EDA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7EE9E2-8770-49AB-9568-7AAB7CB4E418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358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4%D0%BD%D1%96%D0%BF%D1%80%D0%BE%D0%BF%D0%B5%D1%82%D1%80%D0%BE%D0%B2%D1%81%D1%8C%D0%BA%D0%B0_%D0%BE%D0%B1%D0%BB%D0%B0%D1%81%D1%82%D1%8C" TargetMode="External"/><Relationship Id="rId3" Type="http://schemas.openxmlformats.org/officeDocument/2006/relationships/image" Target="../media/image45.png"/><Relationship Id="rId7" Type="http://schemas.openxmlformats.org/officeDocument/2006/relationships/hyperlink" Target="https://uk.wikipedia.org/wiki/%D0%9F%D0%B5%D1%82%D1%80%D0%B8%D0%BA%D1%96%D0%B2%D0%BA%D0%B0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k.wikipedia.org/wiki/%D0%9D%D0%B0%D1%86%D1%96%D0%BE%D0%BD%D0%B0%D0%BB%D1%8C%D0%BD%D0%B8%D0%B9_%D0%B1%D0%B0%D0%BD%D0%BA_%D0%A3%D0%BA%D1%80%D0%B0%D1%97%D0%BD%D0%B8" TargetMode="External"/><Relationship Id="rId5" Type="http://schemas.openxmlformats.org/officeDocument/2006/relationships/hyperlink" Target="https://uk.wikipedia.org/wiki/%D0%9C%D0%BE%D0%BD%D0%B5%D1%82%D0%B0" TargetMode="Externa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https://uk.wikipedia.org/wiki/%D0%9C%D0%BE%D0%BD%D0%B5%D1%82%D0%B0" TargetMode="External"/><Relationship Id="rId7" Type="http://schemas.openxmlformats.org/officeDocument/2006/relationships/image" Target="../media/image48.png"/><Relationship Id="rId2" Type="http://schemas.openxmlformats.org/officeDocument/2006/relationships/hyperlink" Target="https://uk.wikipedia.org/wiki/%D0%9F%D0%B0%D0%BC'%D1%8F%D1%82%D0%BD%D0%B0_%D0%BC%D0%BE%D0%BD%D0%B5%D1%82%D0%B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hyperlink" Target="https://uk.wikipedia.org/wiki/2018" TargetMode="External"/><Relationship Id="rId10" Type="http://schemas.openxmlformats.org/officeDocument/2006/relationships/image" Target="../media/image51.png"/><Relationship Id="rId4" Type="http://schemas.openxmlformats.org/officeDocument/2006/relationships/hyperlink" Target="https://uk.wikipedia.org/wiki/%D0%9D%D0%B0%D1%86%D1%96%D0%BE%D0%BD%D0%B0%D0%BB%D1%8C%D0%BD%D0%B8%D0%B9_%D0%B1%D0%B0%D0%BD%D0%BA_%D0%A3%D0%BA%D1%80%D0%B0%D1%97%D0%BD%D0%B8" TargetMode="External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9.png"/><Relationship Id="rId7" Type="http://schemas.openxmlformats.org/officeDocument/2006/relationships/hyperlink" Target="https://old.bank.gov.ua/control/uk/currentmoney/cmcoin/search?theme_id=6198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3%D1%80%D0%BE%D1%88%D1%96" TargetMode="External"/><Relationship Id="rId2" Type="http://schemas.openxmlformats.org/officeDocument/2006/relationships/hyperlink" Target="https://uk.wikipedia.org/wiki/%D0%9A%D0%B8%D1%97%D0%B2%D1%81%D1%8C%D0%BA%D0%B0_%D0%A0%D1%83%D1%81%D1%8C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hyperlink" Target="https://uk.wikipedia.org/wiki/%D0%93%D1%80%D0%B8%D0%B2%D0%BD%D1%8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ank.gov.ua/uah/obig-banknote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ank.gov.ua/uah/obig-coin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segodnya.ua/ua/economics/enews/ukraincy-stali-bolshe-zarabatyvat-na-monetah-1221040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566" r="11184" b="1790"/>
          <a:stretch/>
        </p:blipFill>
        <p:spPr>
          <a:xfrm>
            <a:off x="100013" y="100012"/>
            <a:ext cx="2371725" cy="61722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8976" r="9219"/>
          <a:stretch/>
        </p:blipFill>
        <p:spPr>
          <a:xfrm>
            <a:off x="10358438" y="326232"/>
            <a:ext cx="1614487" cy="55030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6225" y="1184941"/>
            <a:ext cx="7400925" cy="3785652"/>
          </a:xfrm>
          <a:prstGeom prst="rect">
            <a:avLst/>
          </a:prstGeom>
          <a:solidFill>
            <a:srgbClr val="FFFF00"/>
          </a:solidFill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uk-UA" sz="8000" dirty="0" smtClean="0">
                <a:solidFill>
                  <a:srgbClr val="C00000"/>
                </a:solidFill>
                <a:latin typeface="Impact" panose="020B0806030902050204" pitchFamily="34" charset="0"/>
              </a:rPr>
              <a:t>СУЧАСНА УКРАЇНСЬКА ГРИВНЯ</a:t>
            </a:r>
          </a:p>
        </p:txBody>
      </p:sp>
    </p:spTree>
    <p:extLst>
      <p:ext uri="{BB962C8B-B14F-4D97-AF65-F5344CB8AC3E}">
        <p14:creationId xmlns:p14="http://schemas.microsoft.com/office/powerpoint/2010/main" val="394049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5000" cy="5715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873" y="257175"/>
            <a:ext cx="5690303" cy="25955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3334" y="3273778"/>
            <a:ext cx="2494843" cy="24412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10578" y="3172178"/>
            <a:ext cx="38833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Петрикі́вський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ро́зпис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Монета"/>
              </a:rPr>
              <a:t>монета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випущена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Національним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 банком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України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присвячена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декоративно-орнаментальному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походить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селища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7" tooltip="Петриківка"/>
              </a:rPr>
              <a:t>Петриківка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8" tooltip="Дніпропетровська область"/>
              </a:rPr>
              <a:t>Дніпропетровщина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самобутнє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230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622" y="334444"/>
            <a:ext cx="1188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Збро́йні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Си́ли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Украї́ни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 tooltip="Пам'ятна монета"/>
              </a:rPr>
              <a:t>пам'ятних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Монета"/>
              </a:rPr>
              <a:t>монет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започаткована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 tooltip="Національний банк України"/>
              </a:rPr>
              <a:t>Національним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Національний банк України"/>
              </a:rPr>
              <a:t> банком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 tooltip="Національний банк України"/>
              </a:rPr>
              <a:t>України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2018"/>
              </a:rPr>
              <a:t>2018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- 2019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року.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105" y="1097044"/>
            <a:ext cx="4314473" cy="2210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2404" y="980776"/>
            <a:ext cx="4228040" cy="22252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105" y="3633965"/>
            <a:ext cx="4314473" cy="21911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4578" y="3633964"/>
            <a:ext cx="3149599" cy="23265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6360" y="980774"/>
            <a:ext cx="2190748" cy="22252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/>
          <a:srcRect t="6912" r="2299" b="2634"/>
          <a:stretch/>
        </p:blipFill>
        <p:spPr>
          <a:xfrm>
            <a:off x="7744177" y="3725334"/>
            <a:ext cx="4131733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5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822" y="50379"/>
            <a:ext cx="4741333" cy="46982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98539" y="4748610"/>
            <a:ext cx="4630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липня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2016р,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банк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обіг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монети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Зозулині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черевички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справжні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номіналами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та 2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45" y="50380"/>
            <a:ext cx="3679873" cy="18797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978" y="1930135"/>
            <a:ext cx="3917340" cy="20145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762" y="4155309"/>
            <a:ext cx="5650523" cy="1793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монети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“Флора і фауна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присвячені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прісноводній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зграйній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донній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рибі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коропових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дніпровській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зникаючому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виду,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ендеміку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басейнів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Дніпра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Бугу,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занесеній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книги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списку.</a:t>
            </a:r>
          </a:p>
        </p:txBody>
      </p:sp>
    </p:spTree>
    <p:extLst>
      <p:ext uri="{BB962C8B-B14F-4D97-AF65-F5344CB8AC3E}">
        <p14:creationId xmlns:p14="http://schemas.microsoft.com/office/powerpoint/2010/main" val="35760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31" y="1275469"/>
            <a:ext cx="3618089" cy="15804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5" y="2967920"/>
            <a:ext cx="4080933" cy="187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4" y="4772377"/>
            <a:ext cx="3028950" cy="1514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0301" y="1171047"/>
            <a:ext cx="3671639" cy="1789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6888" y="2937255"/>
            <a:ext cx="3351036" cy="17083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0612" y="4604808"/>
            <a:ext cx="3840427" cy="16820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2051" y="1396263"/>
            <a:ext cx="3344510" cy="15220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0523" y="4645581"/>
            <a:ext cx="3825522" cy="15486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8311" y="225778"/>
            <a:ext cx="11322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монети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«Флора і фауна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зникають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книги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Червоного списку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загрозою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зникнення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62051" y="3042194"/>
            <a:ext cx="334451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56" y="0"/>
            <a:ext cx="4191000" cy="2095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56" y="2234495"/>
            <a:ext cx="4191000" cy="2095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7119"/>
          <a:stretch/>
        </p:blipFill>
        <p:spPr>
          <a:xfrm>
            <a:off x="184856" y="4468990"/>
            <a:ext cx="4191000" cy="19409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3423" y="0"/>
            <a:ext cx="3935935" cy="19712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9358" y="4306004"/>
            <a:ext cx="3746819" cy="18464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6743" y="2233789"/>
            <a:ext cx="3471333" cy="16559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l="9078" t="4003" r="7119"/>
          <a:stretch/>
        </p:blipFill>
        <p:spPr>
          <a:xfrm>
            <a:off x="4633423" y="2233790"/>
            <a:ext cx="1989255" cy="41761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0063" y="2233790"/>
            <a:ext cx="1946680" cy="19402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50063" y="4219220"/>
            <a:ext cx="1946680" cy="19332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96743" y="1"/>
            <a:ext cx="1746117" cy="18175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42861" y="1"/>
            <a:ext cx="1749139" cy="181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1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56" y="1207911"/>
            <a:ext cx="10205155" cy="47977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7956" y="214489"/>
            <a:ext cx="10487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зодіаку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ювілейних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монет,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започаткована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НБУ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2006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68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86976">
            <a:off x="-303541" y="404389"/>
            <a:ext cx="4761389" cy="22861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675" y="2079980"/>
            <a:ext cx="4761389" cy="22861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79933">
            <a:off x="7157817" y="-3635"/>
            <a:ext cx="4761389" cy="23948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29056">
            <a:off x="4105054" y="4024549"/>
            <a:ext cx="4761389" cy="22861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435" y="18491"/>
            <a:ext cx="9629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Найменша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монета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ятних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НБУ. Перша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монета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явилася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2003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олоті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монети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номиналом в 2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гривні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вагою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1,24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13995">
            <a:off x="-389771" y="3580479"/>
            <a:ext cx="4761389" cy="22861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072480">
            <a:off x="7995510" y="3040182"/>
            <a:ext cx="4761389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7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29" y="349956"/>
            <a:ext cx="4932104" cy="23928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378" y="349957"/>
            <a:ext cx="5036662" cy="23928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29" y="3326939"/>
            <a:ext cx="4932104" cy="24303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378" y="3326939"/>
            <a:ext cx="2348795" cy="22520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6453" y="3326938"/>
            <a:ext cx="2203587" cy="225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6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05" y="276578"/>
            <a:ext cx="4762500" cy="228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78" y="2356203"/>
            <a:ext cx="4762500" cy="228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078" y="285750"/>
            <a:ext cx="2705100" cy="2705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55078" y="3262489"/>
            <a:ext cx="27051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срібна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монета «Дерево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щастя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стане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чудовим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подарунком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талісман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накопичувалася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бурштині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мільйони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7251" y="2052637"/>
            <a:ext cx="1885950" cy="18764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7251" y="172792"/>
            <a:ext cx="1885950" cy="18764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873067" y="4583289"/>
            <a:ext cx="3206044" cy="2274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920527"/>
              </p:ext>
            </p:extLst>
          </p:nvPr>
        </p:nvGraphicFramePr>
        <p:xfrm>
          <a:off x="9424281" y="3952522"/>
          <a:ext cx="2767719" cy="1931670"/>
        </p:xfrm>
        <a:graphic>
          <a:graphicData uri="http://schemas.openxmlformats.org/drawingml/2006/table">
            <a:tbl>
              <a:tblPr/>
              <a:tblGrid>
                <a:gridCol w="2767719">
                  <a:extLst>
                    <a:ext uri="{9D8B030D-6E8A-4147-A177-3AD203B41FA5}">
                      <a16:colId xmlns:a16="http://schemas.microsoft.com/office/drawing/2014/main" xmlns="" val="29214333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Серія</a:t>
                      </a:r>
                      <a:r>
                        <a:rPr lang="ru-RU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 </a:t>
                      </a:r>
                      <a:r>
                        <a:rPr lang="ru-RU" b="1" u="none" strike="noStrike" dirty="0" err="1">
                          <a:solidFill>
                            <a:srgbClr val="9933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Українська</a:t>
                      </a:r>
                      <a:r>
                        <a:rPr lang="ru-RU" b="1" u="none" strike="noStrike" dirty="0">
                          <a:solidFill>
                            <a:srgbClr val="9933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 </a:t>
                      </a:r>
                      <a:r>
                        <a:rPr lang="ru-RU" b="1" u="none" strike="noStrike" dirty="0" err="1">
                          <a:solidFill>
                            <a:srgbClr val="9933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спадщина</a:t>
                      </a:r>
                      <a:endParaRPr lang="ru-RU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29396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Присвячена</a:t>
                      </a:r>
                      <a:r>
                        <a:rPr lang="ru-RU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одному з </a:t>
                      </a:r>
                      <a:r>
                        <a:rPr lang="ru-RU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унікальних</a:t>
                      </a:r>
                      <a:r>
                        <a:rPr lang="ru-RU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явищ</a:t>
                      </a:r>
                      <a:r>
                        <a:rPr lang="ru-RU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української</a:t>
                      </a:r>
                      <a:r>
                        <a:rPr lang="ru-RU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культури</a:t>
                      </a:r>
                      <a:r>
                        <a:rPr lang="ru-RU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яворівській</a:t>
                      </a:r>
                      <a:r>
                        <a:rPr lang="ru-RU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забавці</a:t>
                      </a:r>
                      <a:r>
                        <a:rPr lang="ru-RU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57150" marR="5715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4887524"/>
                  </a:ext>
                </a:extLst>
              </a:tr>
            </a:tbl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112" y="4444296"/>
            <a:ext cx="1885950" cy="18859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2669" y="4444296"/>
            <a:ext cx="18859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9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08622" y="699911"/>
            <a:ext cx="362373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Офіційною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валютою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гривня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походить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слова «гривна», яке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позначало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нашийну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прикрасу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яку носили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обруч на "загривку"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золота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коштовним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камінням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 амулет,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намисто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медальйон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У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 tooltip="Київська Русь"/>
              </a:rPr>
              <a:t>Київській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Київська Русь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 tooltip="Київська Русь"/>
              </a:rPr>
              <a:t>Русі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гривну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 tooltip="Гроші"/>
              </a:rPr>
              <a:t>грошову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Гроші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 tooltip="Гроші"/>
              </a:rPr>
              <a:t>одиницю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звідси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походить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валюти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 tooltip="Гривня"/>
              </a:rPr>
              <a:t>гривня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2178" y="4876800"/>
            <a:ext cx="7958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/>
              <a:t>Гривна, прикрашена кільцевими поясами, зі скульптурними сценами (лев терзає кабана) на обох кінцях.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156" y="515407"/>
            <a:ext cx="7620000" cy="415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5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0437"/>
          <a:stretch/>
        </p:blipFill>
        <p:spPr>
          <a:xfrm>
            <a:off x="186266" y="146756"/>
            <a:ext cx="5819422" cy="5994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92710" y="508845"/>
            <a:ext cx="5283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банк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банк,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довіру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інтегрований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центробанків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банк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банкноти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і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монети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дизайн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надійний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підроблення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контролюємо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банкноти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циклу,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виготовлення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обіг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валюту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гривню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копійку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введено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обіг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грошової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2-16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вересня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1996 року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валюти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UAH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валюти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980,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скорочена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графічний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 – 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/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792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22" y="214324"/>
            <a:ext cx="7845778" cy="5825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50578" y="310784"/>
            <a:ext cx="348826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наш час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купюри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друкують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фабриці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належить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банку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банкнотно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-монетному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дворі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столичному спальному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районі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Троєщина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Банкнотна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фабрика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березні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1994 року.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Папір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банкнот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виготовляють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Фабриці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банкнотного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паперу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НБУ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Малин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Житомирської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Монетний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виробляє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відзнаки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Президента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ордени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медалі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потужність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Монетного двору становить 1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мільярд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обігових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розмінних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монет, 1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мільйон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ювілейних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монет та 200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тисяч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орденів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медалей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70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00" y="97283"/>
            <a:ext cx="2732263" cy="11401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526699">
            <a:off x="2740544" y="145851"/>
            <a:ext cx="2541145" cy="11839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04" y="1290684"/>
            <a:ext cx="2867377" cy="1210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13637">
            <a:off x="3076598" y="1213061"/>
            <a:ext cx="2572431" cy="11841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200" y="2558457"/>
            <a:ext cx="2890132" cy="11938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527162">
            <a:off x="3060359" y="2381799"/>
            <a:ext cx="2604910" cy="11193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179" y="3782783"/>
            <a:ext cx="2890131" cy="11431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/>
          <a:srcRect r="4653"/>
          <a:stretch/>
        </p:blipFill>
        <p:spPr>
          <a:xfrm rot="19512045">
            <a:off x="3016507" y="3431279"/>
            <a:ext cx="2491472" cy="12987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004" y="4940372"/>
            <a:ext cx="2768152" cy="13196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362991">
            <a:off x="3000423" y="4670169"/>
            <a:ext cx="2713219" cy="12602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5819" y="33892"/>
            <a:ext cx="2799098" cy="12669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760109">
            <a:off x="8839473" y="-71333"/>
            <a:ext cx="2707620" cy="14639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36954" y="1290684"/>
            <a:ext cx="2838605" cy="12684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9759113">
            <a:off x="8754034" y="1335704"/>
            <a:ext cx="2702102" cy="130720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26887" y="2515684"/>
            <a:ext cx="2838605" cy="12106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9719438">
            <a:off x="8629750" y="2557109"/>
            <a:ext cx="2743186" cy="124662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04025" y="3727893"/>
            <a:ext cx="2771534" cy="113292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9685601">
            <a:off x="8237643" y="3918513"/>
            <a:ext cx="3015299" cy="124572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22211" y="4910667"/>
            <a:ext cx="2853348" cy="131190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9788899">
            <a:off x="8723274" y="4965031"/>
            <a:ext cx="2952616" cy="12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3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88" y="2595165"/>
            <a:ext cx="2924175" cy="1562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14312"/>
            <a:ext cx="4021667" cy="22579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588" y="4280337"/>
            <a:ext cx="3133372" cy="16000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572" y="2229550"/>
            <a:ext cx="1752073" cy="17063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17156" y="214312"/>
            <a:ext cx="74590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квітня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2018 року введено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обіг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монети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номінальною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вартістю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і 2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грудня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2019 року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монети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номінальною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вартістю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гривень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монети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перебуватимуть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обігу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монетами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номіналом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гривня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старого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зразка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банкнотами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номіналами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2 та 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гривень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попередніх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виготовлення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5314" y="4280337"/>
            <a:ext cx="1828933" cy="17824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387" y="4280337"/>
            <a:ext cx="1847763" cy="17377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5534" y="4229368"/>
            <a:ext cx="1820422" cy="17757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9694" y="4157266"/>
            <a:ext cx="1908815" cy="18109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1454" y="2099552"/>
            <a:ext cx="1610494" cy="16498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24894" y="2055744"/>
            <a:ext cx="1710906" cy="166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5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4474" y="371397"/>
            <a:ext cx="8131881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Словничок</a:t>
            </a:r>
            <a:r>
              <a:rPr lang="ru-RU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нумізмата</a:t>
            </a:r>
            <a:endParaRPr lang="ru-RU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endParaRPr lang="ru-RU" sz="4000" b="1" dirty="0">
              <a:solidFill>
                <a:srgbClr val="0A0C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Пам'ятна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монета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пам'ять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якусь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подію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явище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предмет,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спорудженні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т. д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Ювілейна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монета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пам'ятна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монета,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викарбувана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ювілейної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Аверс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лицьова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сторона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монети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обов'язково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зображений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герб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викарбувала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монету, і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номінал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Реверс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сторона,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протилежна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аверсу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Нейзильбер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сплав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міді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(20-72%),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нікелю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(5-35%), цинку (13-45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Мельхіор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сплав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міді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(69-94%),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нікелю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(5-30%) і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марганцю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(1%).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Обидва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сплаву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сріблястого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кольору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використовуються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карбування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монет.</a:t>
            </a:r>
          </a:p>
        </p:txBody>
      </p:sp>
      <p:sp>
        <p:nvSpPr>
          <p:cNvPr id="4" name="AutoShape 4" descr="data:image/webp;base64,UklGRiowAABXRUJQVlA4IB4wAABwngCdASr0AA4BPlEijUUjoiEUmkaoOAUEsoBqYKaI1+k/tfNI+GSxuNPMS5f/63rB/0f+69jP6c9gD9Of9l/Y+uR5jP14/7X+Z95v/W+tL/EeoN/T/891knoI+W7+43wt/2H/k/ud7VOZSekDwi+vfl/6A/j/z39v/vH7c/4HnzdS+Y/8a+z37z/Bfud/iPcv/i/kd50/Bz+n/wv7L/3b5Bfx7+R/3f+u/uF/h/3o9y3937mqzf+A/vnsC+q3zr/If2794v8P6fX+z/gvVD+a/vX/G9wH+//2T/Z+WL4bH33/aewF/Kf7R/4P8F/nf2d+OX/q/0X+2/ej3Afov+M/6/+a+BH+X/1v/if4b8rfnZ///vB/eL2Zf2Z//KTEappTbJ4tiAsXaR5obm1fyJbnecJ2q21UeaXb9Tgie/1SStzyKDN+hFTpd18wZNXsOG7QHNB0iz/P/0YfxFy8ZjN0vSxb/jKLsKqar9F1c2XsV9ezKi9KbQTg/paMO5zWbe+G7R4d530ZLEnmr9ORzzk42Mqzu67DsPlpkFM7DXox8QFFwkMMymGzRQwjkSiAAmp4gA+XXDuhW7Z+1SeV5Sj9C05Qhr8BVOISNGoeWr0N6Z+Tr5YIuNzc3FPaGmWieugDtms1hzgkk4ao572ZZUARcY5p87TQCjfXmo/H41pHJi8c1PVbK/QGyXc/UigiBxm8q0M8sQci8BDQ3k+4h+Ly/Rq4rDyiKzzb4D7JhtZ3JTb/2suQtmvzYRDudvyVkPoiHfQ2vvzvgt3+WoFtPTtafW/PcUQXmf1cW8WRiJUK3jZetmUPFgDUCM0V6xgovx15iy07CwIuFFkcpPewb1HhgfclwLy5Cyc5D2XjkWPKhR7c92m1xz0XkDjWX4dXygEoe3I7QFhdFElUT/nCKLcs8pmX7OXrQyk+LQtERKKWLGh3ZasjsdM5+/dVAUJUT+PZc6jlKxum6flRTAQ7uwFxLPhUonnVke6h/+1uwl/BG0EsbmknEM9+um/sr4OxK9vudZOQ018S/p2515PPz4KmG1+K3mqjbIrq8Mf3Y6kl5kTA8poJgdHaImqNG9EvLIEsBxteYKkWzjemrM2AENKOMM+Uu7/8F0IGjjpDIstAHjMc0IP3Phhr6lD/gyM3g8oCa0dsKaJ6U8ZnD5qIHeaRECDm77hWFmX54ZCKlV/lAnIEFcsmVA7Or8dkkCf2G5iTE3MJ5TZwkpU3ToglFiXWcfINDKT6OP9VGMyHWTipBs8cGVhQBNbwBpMN8Vx0T8B3g7WmiGAIXnO6Dbpn9P8tSOqRUalgVkJtvZv3/p4XEC8rFzU8WoJiHPL0IZ8KrJO5dHeUtD+qK0wUh2rK0i/iJK/79GjhMmZ++5R3oLSR+doDCkYf4ZzpzAm317BCdw+NKRF6lAW83JQ32oWjhNHzbaU5PxPuZTCGPLSF0XvJm5+JnhAPB4+Iij3VwNr4q2XNHAXhrff35rg9sb2+ZXxox4ibGdgghBS6o4Ttf+/egBVREGrtsUdKDNMXD6D/ScnLbTmO5pQgA5V5pvwhPoQJxjTf7siMVoqr6wp+DMX/bgrR0pHtPYi+Z9f3/HV4BII5G5/PIbOfJmZ7oNXn98S0+Lz53R/n8ReBB2XhwD5wLP/rI4A+zP+CttQIq3bLLreZdmig5A2SsjiAHBS2ONSvrugTaEL1o7ih9yAAAP7+FKAXINsi9XEL0P7AhDdKslnjDpS/4qI18pUAnYOYfQeAfq1ttKbkswMGZ3Vl/DUyzUkj4IhExQg9ylIuTyghdRwhudm26OyxVWFmddZjYzmWC5i3AC+KQ5FC9CN0dMf7XmxYU9/Trz+0or2sFHR7D4FBHZ0fWTI208aIxw1MYcUcXCRnV5hB1vNwbVhI5JD5+54gyf/cCzy9M6Xkp6pAW24xhM84XMHgYCgksY8w2q76qY3IxlbRCs5UqgXA+8Gw/vmRKfLPhuyBB+YeHrRMWTwqKpTLnRVGewHr/KoPWbmQhoYdFNUQ3eO/fJdYhAX0EgUjq8uqrWWWeYre7L/t0S81Z7jymn+UZkb4DKv0Ll+UcevDOUCqlPyDQKQsHMPoOp/uJGDWrI9MynFhmT7DyQKjVav6z7eUb8ioIN2WmZcNHlmn+8Ei6gnaY3v9/6oz1iT1eUB+0rke6Hjezl8NG955T6asH7ofZKPmrGk0aOLwo1q0SqfCj8lla9WWB6Ri9Am786vjdb4Awi0cDqN9jarx/HL0j77sE6IJlpT1+I4MG5lz69gDGaoR/LrmH/e5JT0t765fXusaBiqD/Q3H9tu4TwpDOqAxvVCwQo2tncSC60vFA8DLKorDOKsQaEoBPPiGZpBpLlJRFqe+NW31tYHriyO0j4ZrkCAHsCChnr9cv9iOyhfx46tNHV4UKxQhyMZINchSnM/aanqdG8wN1SpGD6XhxTtsgkzgUoA35tKi6W3uIPpigV+IyHVUzd5jcLdN0ATdtAz+jNm8v1gdBFUVYh+TyXwxDyZoUXHOcTt0jfbfxP3eamIA5OAssPYa835wgMPI3b4isgjrt6fWj5TAjzN/ZLWpM9AXew8W5zO+re5MYaXUwFzMuu0NtvFHfOgFBR4iAmJg1UKcAXATD7t2a+BSco94bWCkFoUdS5Pk9KEpMDuwZACvIxq+ojfWy3Tkue379vcDa/dWLAdWx7QAIQftvXrRJhj3MPUmuwjJnFSeAw2H3E0VC0fiPE+gUJ46jTQU13Ea4MFoHtcbp0S6QIZQj1zPLU1eXiAWZ7FNIAB6ifTYJXQwIxK8BdAt+lBB4cvNjoE2xt326AY6x99kJUv8Dlm05e+U3QgkWsHOPABvJ0XkgVhDmSrpu8dqcSCZ+vY8TPuszsBR5aMWSCwJBocu6AdfAkuHIK0aCiaMm0kU/ytcrKBbzqomoXWWnpEN3x2vJcq+Wi8ggpx6/nI8v5wWJW8p/eo47Uf/frTf0Dt0wEqt10i0RqJYoZwV77Q2PPTTpDTJRyQhwG2BMOsuTti6s5p40qMdVcGy0hLS+ueWInKFx/gR+cXc88O9z+5L5QoceCcm+478dsmXN+RURkdDMmX2PbXCOPSsPHsz8pyAq7CnuUWiIgi5l6A8CStvyLB/DHdkoCWsBp8fcAqaEIDYfab+z7G5yl0NmgNekQ4ZPH8chgDLNDvayBxrQAVeF728/R2snK/rB+M060w/v10IJydzrk/JuHKfGeDnHctcfeyM189IlTzoTaA6AOb4vN8MuwJLsY7xozT9Mo6EfrpqnpkScPhW8ghmtsayC2Oh4in43er5VX7VtPiOXtddb4lDcNN99P9W+f/g1SPTSQcvwjwzneyrdi+CQvdPTej/Qzw39OGeG0A3GXKgzQ2BAyiR0+7K6Ay5JvJlex85/g9NbJ8zeqEHbWHRhLRsfxkhp2Z8Qrr7kUNgfNm1z0pTreOawD9BtbPfEVwivc2SVI1N+WSGamnm0nRU2KVjmcWm0Gcg+/cR3bG626nj5H/jq3OyQGpoTDUPotlFq7viwOFu/C9C7axUx+59Iv5S8ZMldHRqXTTp71zFFEPuYBTef8JCjosx/4Cd2MZ4hhJ/PPLKjTQn8WDPzKgl1V9bv7tJWUnsUc0Ynfm2foS5mkwXji8yM0ismkT3rZaUe+SZ9ubecS4WIznRQxWxE8JUp2istN+vpVLwkqvT5oo1UmWjh9/M/IAH6A37B55xs4ZrJ1o2tB/+QJx1eiT6tYeb+/l02FIcKioP9gWPIcBzvFmt4t4G6RZmC7f7rHe5lO0DMvDUe5vfM89OS6sWmPjL0gaBLOYpU3AIwT8BWg8J1DFqNmVl4LL03HDg/pG+u0Tg8A5mnwb+qd3u3CuSN3RBGXPcl+sbNkTLJ4GoM53V9WsZbaH9WC+lYtNKLw9f63AgsS4c8sQHnqjLqHTDBWg+378VMF9JLNvyI6SQfpykyyoeuRk91GOrRHcwIIg05o0S6nMAHdj5HnLyUD3QaXkv4ZZbRmqQT+c+/pWAmFBq6DtSDWiugaQcbDk4a5/Ma4S8pWCIOJyY162amSSk4qs5mtfiAUi6Kmle1GigfZxiOzqqbuLiIkR+n4/gDC6w1OKONoea7gXEhJwSjiFo4Mbh3DK6OtwYsgS3+VL8524Wmc1R5jQd8h/6eyx00WwNEH9Iz+4AVLi1OQtyKeEFu63/oeEIYA1bV4rIK6J6YOSMGy2ciaap29E2jxVhiMfxOvdWUB6mOFXj/Kk+Zvx7n3j7fzjLcav+/J0AteEUULEnjiYxbxN4QpPlFLd6v60y+s3bwDOdEOn8a5Cyv8dnKOeMOHxBIF79jF2wo3kg6SdQWhR/YRD0aUW2o0DqEZOt7S+fPGTVjm+He6Ow8KwdCGIi1resBnhn96OWTgtfsEXposIlLGJ+IYzVGp+dD9g3sGxfDfWDQSzkrGYyY8AQVWotb9luhw+as8Up7gb5RJMJoHkl2xqb9ySIVuSO/Ocdf0dbSWMI5gt5gbeMVokgbFOQ7a4xly8SfwSm0HD2lBwuGce2APcsNmoYomnp3q7T00Ze1JpOb71g6T8uWTGRIdD29az/rq3bJD3eFweq0Helu4dnYRUX0J+BGk40KubG7QjGH3Dyur8sP+jPfAez89dfAqZkwHeP+xDdQX2VRTu+2pI7uG634rjQH9cRPsQltewj1bgZKmbyPCT1aUjRDGhdoOZ2f4xRPzwBtLfpyf52jKl1wto4YkgHJI5bc7bD3SAci2dA/L4/n2V2gfE0Nc6u4d0qYTD6kuLe4LCOsv3+iSXcB533gwFYC26w8WGu2L2xsPXFlh5dhc7VSCerXYx0D3Fq+iHHya7kmazS5LU/COZOM5ZFlIyggvhB2/vSMazk5x/MYMCcFxojQYseOB2m2w3ZyxyeXblsGHG9gGUKLoe+Zw5/898QBol7iEufyUAKcQq5dl8P2B425aT3HK/u2PA/Md9Cvwern3cd+L+CrPbaDJYb2CQdVrROxAozNcKJjLon2HTQEcKpbG0c4ISqb8WW60NS+VrB+Ibum7RiJyFYrHSS2GCTPVNK5qkRVH2AKzwUngvX2oClrt/4zvYegEvoNrURSmOPdt3tJuo2T1HeGhzOqcpVkZ5vHDW5lDsiyFw0jnceRAexbuiKmpRX+YTuiDlgH2gb3JQWtDkSz/iTCjPd4VGDKfGCJYKnXW0k+Lt02d/rR742Sq30cvoKkpZHOGrvmIv2o/zfgRGZQPRCgxeWbooXtduLbOa+1yXHSGtEidMhED0Nv0E2m+cegpQR/9VA1W6Go8hd0kZPAi45lih9Xn6jnwxqwqy+3M+uOvpo0PCKDs6kUhMGW3qZIJkGXUQ1Rvy5iOgAXGfVMdl9fRuCWfA+Qm2CpEvk5RWkC5z2+kKnfds4pGH9yP7a3X4tQwytkXiCsnO3dcbrD6lB8XB8GZ8s95FBG5zHT48y2DTNWUy13sS3dH/WEYcUzOkr3rag8ZSmnMm4XdURDQ2ZEQwPmKEU4L7NPCkdcEcThOosQcmkx/UIrxqD1/0w+uIpjOkkY2uSEBHpoYf+uLKDfipq0PnMFjVpWeX7+SfOIkqQM7SRwCH4BkmPadEDGX4+3fKOSkm2e3N2zlk4661g9PRt3+a7d1pholWyjqywfox8Dj/khlP1mmSR6O7kT4e0S56CzF+EdsWp3nZeMHxLEoiStm9pdnmtUbq3DEmETwDlyaqTyMpINe3cT2nJOeDYtgAxbbOL4txtZbQu4lMiPhvVz/yY06Xc39dmVuGCLFllh95SaJyFtKq4hu/Pn7KGPOgX9JrP8Yl+qjA5t43l4/nS7VR4hxasmL9bh0pKwL7tsLoehHDp/KIuwJJbgPgpYF8jwnxcWr5vvnU85vGl4v5m2AezwhNM34OI8ZDm5O3zyPXoEEqPWIMKFDCDDpSH4RyZtUXQ73Zz4NxWPe2+X7SILxUZUdTb4YtxlP+7YvOeCKSZmI0LEJQQf7DgzH/m4/2gIYLWPEPSBd7E+rkZR97PUJ0o1a90g27xKp7L7FuLyo4l6QQn9kF7P5wLLqu73xXheo20J28Xt1tB7RzK98Ewzg2UXj+3SDEPoGw6sBRVJj09Be9EqcPlVaSdzTMpCVV3m+QkNrSWhASa8j7B2c5YHe+0BjYnNh0ELDjsBqVqoi1Y+F9TNVoacPZ+R1vB/LTwGH4VbxqDLVdFfJeqL8e8/zmv+GXdbJXhr7z9H9Tfny3fWD0BSsEZW3bd2R8TCaZSowzEREo/g3QVIEdP1U4cIINuMetnyohesNWZMkETyWzao5B6UBQDU5xPTPh/HZlmVyd4/oEe4+CL/4bx7vScv6aLTccrkWGVOGySQytpMpiP/IWbTU9gSfFbnTQ2BzmXagYFvIcyA4xt32Oca0JJRSxHFRM61CC7dvmEv8RX97uQ8R/Ie/Q5RrFZT73ls8hlKbZn4WEeD+fnDglAw93B+eSQjey08eGhlrgNfug6WARE9O6N8YMjGeilRi3SJvuGaojw4UN3KykaRe3GtoAAvLKlWL0ZTfCEP8uJMCCUkW5hwzuDcnQ12Xuw6SajGDbIjo3U+FPXQi/XnaHZ4dfLqMmEPyh3/HcHEzecWs8vHCO4zgf05szkR7Mj80AxFdaTrekZHTLeeAjiaLIcGfXe8TzR2UInWMU3tP6X6B0XzVQNjgf731Bd8xq5hnexC66OKMvzfI3C2nnvXzedKY6kbIWsgkMkTkA2tpSd/dHOuwmXYpUV4wfNv4gPbmLnrBrtaKYgVtnjSKQBYde+CbQba0hZXwZkGElXhk8BcFXEFp3EJEyMa168Y6UUZy6FJ5U7swBz8EcspKFxE9c5Zp/ghNsJr+yrgTqLu4tVJjwdPTpGH9yshQmGi7TXZeR2ei4vDo4tIbibXlBEU0+ELJBIfIw5PY+0ZJNS9rHL/K2OPHJY8CNebD1+gzkNInviphH5lW17a5szuFe2nbBINBc7R3fFE6Pe3QkZbfFGK5ZVZrhSFyp4MhZ+Gc++uiGznyacRgt1q/qBFZBUaej8VqGdPgrsCGfMz8piE1cDgVasj3bVf0SM2O9yC1ilir3drZAig6xvH89NmqNw1NaDt2gSR1x7Md+VZQM+vIwIbgzwzUTCXw597b1rX8qIpbKpiz4b74PJwaZssiG7SXg9RWcey+41WnKk9sZgiaL7iddEcnjSgosrbEqM59Hmzc54y+c/M42nlazEcp5PRcGSmtBjy9rSIBj4n8jryTUqZCs9fm5wgVXhSP+lweCPknLap7F3U1cfcPV/4syHVyluGoMfKQqLV43ERRxwZM91JReHnUrlHyLl01+d60oj4gmQaL+J9UNph5m1Dk2I2EDrah5KkJpf7/zFCA1twfCuM8MQucvCP4fbVwf8ZdD7URS3WSL+nrKSN7ym50hsM1JTdqc6yjm1PJVfmDRQ2NzGyzXFg9wsaDy/AJobU+2O+E0AlBcNcOiWg7rE07JGH895ubQ+LWZ/Jd/SV4uoKZ5l3+waERnwBlbIOmh8Z+90AKvhQHKSTdGcMsRja8LOZlEV8zrkipeHld3d0VOTHluLSrT3P6UUhvvN6x9Z3ygll/d/UC2XPWiRRck82stuKz8/gsGdbWpqUKjs3/czXCOyxjo2nHopNu4tODC79QMLJDTEMZenXlXhA5B4Ub7sHc6wmqElD3fCc1vUfrSALO62d22wRPmE2GkhcnOMb8xNIvVUAtRF1g5TmMrduKGScrOMZKqT0VCuMBNmO8HCxAtNfBCjlPhJ2kcAA9zTqow4PciEH3IthGG33wWeFTlSlph1qjp4OF3hMwraceQmZQ3cjIRowaAU4kYvaUF1TGp2zADiAJD2RY4N8G/QrflXW6BWBLEZ8OzVNnMp8jbd8IJb8HnewJV9XvIBOlmIo7z4PeFP7jSfsckeMV79EWbkE0+dD1HSA7stSxhKT5/J8cTAboRupX2znMqjtA9KdV/wJxSRPJZoMcFp78jNx8gGycx6YziPD3zQS0X2xRPwwURINLFMlMvluccla4LaCkwEE8/dpeuWslQEGPD5HsbKReSoZkgksmjCDN1KRIkiPs5atXdxPNZxJHsQD9FwSfRYevpycsqu8/HBONwv92wRf9PtRzqQCB6ZlbEGtVTFzseDH6u6GFHKXx/vqq4x/cPUKXVvPBsSu1BWs+UHuUBX+J1Sx60u93Z6SVG0FXwOQ0OPJugI2/6dmaWbJdhmq/prTbT3cdMC7VsEm4GADzLiPn3F9zVOY0U6a+CX3VsOVTYg1ShGAjewx4qq6a7xNqK/gnK9nK6Oj4PE3jBgiPs5G+G1zluwO8UHz2UbRugb6OXgnZc+2nVt8RNvUZtG6Meg5L5B3faywxx0erPMuAO2L2tw4Te8dMdG09EM3jTM29OsWr670llJD783jJikPHxqbz/711dLe/IivC36AFBZ9WCzkITMIadUvckkFeYQ+tNlihAkf0yUZ+8FZGjSJI0WVU+O9hXhHb3whjg0r+N+u5Cz9xXrVHNxNBgT/DOnP1IFD4HgFT/Q9Nj4Sgf2mRePrnynIuL5QRhimY14h9mwT2UyTTQRRcyDnpmuuI3c/k2Zf7wLax1nuofOIlC3Vx6kkvqYZZ6cEKmR/zRzF8w8OGVnh5wlmDpQ63aqI17kwv80WDyO+I1G7cGL3WNGoBn7lOYmLFEN43aDNibhM32Lv15i2d9bm9R0w/x4kXoeQuYa/3g6KZezy45ZYCz1K9RlpTzGvJl4m8CeAZlYa+wUA4jDNZckmdSIzkuu0QSb+nE1sJPguhsCx61l8zSsfBhy+alHcJhjhSEa2GY78NBjvB+TyAcdz+riP+PnKaTvHTV4wPAAloe9HD45pj+wR64jdHg2iA3jy+eEcFvp/BzNv9zjskMx4IJ3HslIrISRrXmLSvqDfy+AGirfIOthTlzbQtCOs/+JnUZ0wFVgIBH2Z9TLiFcUkRNRLrSC75C9Ex/tvkkFfP98IPkpZPbHVCHA1Yi4+XvLTgwQr9S4IxbopA2QS6fJwYGRt5vnTi3qi7rGy4QPJgdh+51EfKYyz46QpsuZBCEdRjq04+30qDMZ0Kf9oYNb4P4CRV794eRREySlWlbJhpGSlG65FZdHdLB4+V7SqqHQw9LSx8rWqhf5n8dhBvhxjjzmZqmLteFojzK2XxUpRq76pc9SvUMz3UyAexI9XnqYXBniUz/ZKQ/2AS+dwQ4VqbyzPFIi4OgbH6YhJuXaAgW0Ok32iEaUld5PipBxT4UBk7eVsvcPnmoRvu4IlEKZRjPI20JB4/y9gzeeczNGkr2Zzwr8w5+EbqPXZfYKY4NpA1GcMe/haySCtvlk0Fu8F1eRK1TmUOljrFsTcF5ZoDqMTXr9EfmdoWNsLfY/EghuR/Q4zGSmya5TfwZinQS9pfIVYhEos22wRkdduk2aDwaVksiKIPXZ50bYKEisWXoC019nyhLBYCRqByu4x5incLJqoltk5HL+njjOswG9Q5o8xaarc4+YIA0AzA1yEgzdlNs5i3p5DoPvOXuDGPzQjVM5hzpP9vr9sT0U5cXsJYHeYV84p/I5TVYDOW2JZFZoeW5+xbEWocWKMSQ1uC7JdH35QJ6h6RobxcR6YTlPvw1C57sFaiahy0dY0t+2X3t9ihHWOHkov0ZhkallgpzDGwJT5TaWTIwr68a2vU1Zw5O9UyqrR7rJusN7U3h8X8OhigQ90AP1J5aID2ki6pgXFw6goFAwWquaueTVJ3tdhCA+1Zg38Rx+1Hth/5Rz994IzWhHv2ItegqQkiuq1uNaxpa3puIJdyWll6aGnxkPYB7qOHO3qNgXz1CGufuwjh6UAu8Et4DZga+QPDulJseN6XoXFYLACXRxm5pgxMiwuqK4l0Q7lTbp7C3iBYVfhVFwJxvAz2nAnTKGDSAI8X98a7x/Lo1h27CnJcQcK0o7yTOYrBBv+llX/9yFaXOTd7ixFiJJoc2k0Ov9Vux4+0lIhivexV+xdtzmp8e29HhDIQq4BlQxLtVrRONqqMsMOmGuDILLU7AKMnHShh9MrCkHH2G0RTPM9rtFyq7zzWFRpC2YAfn0jEab87ajoJYyCGIjAQOWYGjRc9X82F69ly6vvHDuNfV65BAum2a6RwgqAtIWqPPXEN5tA0uXrjVWeCDvh4kObZPt5UfPzT2UIfzR85XCvSaDS9oCuHPg5K3tq82kNDgaNCV/YQ8T+nCOJ8ebF2lVglBe/mysBGdxzasAs71Fy+O6Ka6bxctC7qVgh/MpEmr7s1KUACB3N+5wmZDSiSg7dS6EjYWjL69/0RcNW74NTtM+b9BWBnXLe5/y2PK+hWjxpLw59BvtpJM6uWHeEam56h2X7tyI93wJtMJyrpJSiQPnJcJsb7VN6yNC1umgZLeKR0/8G+Dnyu9Xv3l1DiNbYR0OCfjJDI1wsaVhSYqBfigRgPQ9Y600a3CeWMdPJ155RoNZX05i2+CWFjju0uHw5mTniS6BHY2qeAKLLqmPjKsce0wssw3mAc+xBeexIvvI7ZTkH1e94afruT1kokbY90UAFHbswZ+qreCqe/jlZPVZaOuF8Jo1inWtmBWUXMhVRlUMyUUOs795U9Bx3qBUHApOsNKWBNLZz2jo/iUwuIZJJyK7MDjs3ZZMmRZRPch1beo/Og2EsSQIyioXBiCe5Ovgl84Czb1HcoL4NJQMOWIAV6TDpH+x52dg9oHZyAhZEezwRyvujcEY2Ez20o1vlMG6NLS+Z3aA5nswe0PRcL5FBlTrf2VaWQQp59ZbgLE8qpqg3txcb35mkZsKCjFXYqCWKSQbWvu6ogzROoS5Rh3E9XqAkCMAzXGfCMRgEwWusFsjQxgFSLhFEmTtQuoWQvURKbZjp2AHZAlN81w10DMJlCToILs48xjGLnr0r3rBZ7E/XQ8IyhFK0J4bZ0rIWczZ1Gub/UOmlaYSM3w2l1+T2QBcAOxIO5ClTyHozPtQNs0I2NZynz5cWuubsAoWXMEDA7aVs/N69FCWx3ae4p8U8w12tvrYVpdMXeH3jthg+svhfEEfDEHHySw3wdzzdHrkz2UimVjbNn9UgZi+0BV36F7G3WSAGvHEfjkfSPhnmjgBTPAItLP9JJq+k/srCzX6nohGnwvQZuCH80SXZiidzwG3xnpO3bRNdeBKl3nyO25lfKzIs2tFIYnLrHHRiVYtZ6JbwgU/YqRL6m2lUv+Czyrx37NZh2RoDBGt5M8fAGK+3lbpkGDSMQggMZQF62Z2hn4Xf22ynBhDy4eq2mXCmNLBmKBamQmb+9aCqnlDX1M1BzoLohvJuxo491SnLNpQ8w4P7Wqy2dmEoFTeI4nsOz0jfs433CXsMegznFbrPfIR9vHP1nrZ8LO6kaZqgthNEbE3KTrdeNWIREeoVL2mBMWJVQ3MyllmIz1fb4JkAMMkLqa3poz1YxkUdz5YyjOZm8s/Kr2WgrQH09ZZ5iTSCydHb97+FvqQ9bZWepncTR/+drFs5+Fey0RCQAJcRQ2KnEbmgevrq4aN4MD6rNzS6sY+0inNqBG8vEoCWOUAB1ar9nO6hJFpSd9w7Rf3qi7FqCZD3dQL7IeUy3XlDLyaGopEr5s6mV22athS0jT5ZH3raakvnSpuUHClrxh0gKuFKY8wRVjrZVZsQJvxIhjkBJHTXMVf6Nn7pztdFBE3n8dH18kOXBo0fP80EuUfKf3AJiAMrQixCXlUv8iqs+NGqT3ehf6dnhqlW/E6x1DU5rt1QDLU5wgTHM1IbWVvIaqnFZ8WtAoYDjgwFByjFyBtds5xXONBTwbu2J7+JY3n+iBi0tGZ5IE/qJZtmUwff6bP53ngoUhU9L9XZBwH/q5+3LSKnnna/B3HQaUVtoAX+OloDV7znvABhZroSleMDj/5tjGXYh/HUV6bgUM5OHk9HhEExt658NEZP89hUvlVBe88yCgCqu4UDhJXcjz7cLJ+1paakTitDq7fxgUVvo+dYAb7jDW7K1UuTOJM1+qAZ/nf9AWwQTnvUegXhRbYY1PHTxRldTUfw8P/YG5LsCKunSg20rFPtveTzCOWj7E7Lj43DhgqBVctPBFd6d2gPrXGrneiqVuMKZhRPhBiIiLo0SLFWIpP9oPdEIssU1tkzqapzJmaosKGyfyJA/IfG22zqsSC8GJXWXq+b7pSHezEwYXawujMROEer7xh7FN+6COIwlUPJ+c67MasUwCPQBjaoGnCpf6xfbA+XmTlBPL07dQhOh5rtzce3XkHkGL23P/msBDl8V4Tug81PwvaAcoSmwa7tfuBUiswmGXCramRnpWLJwj9e4Uth18tI5DI+k5LmFaD55y1eq681vSLLNy4XrqONUGyx3H3zzHho8obxcRqIEt0wAJZCcyobG/mu/0VCjEUs9iyEIqGsN4uNL/MW2qwdvY0/hOLr675/2kfLJFUCwDaEXyBfLglzSUugsaFYlPA5gGgoHe9Ohvo+d1iV7Ni4eFEX+s05XHoahwWZTAzOAfWGRG4cOhg38GkAwChVXrJW/xPLWhNa0RK/iAjDVuU3heDhVA/o3/Jwsc8TW8GgTOhz+rH+p4HGCnXKsTSVpX+huTv0Qx0+nPg2j/VB0j79M2PWnthH88r4pZZyS6DKqlVOEqlqfknI98mo3O1MiDRb/JG+msdPrRdQKXik4Ta3OlsZWxwUPRrZCvE5QtPzJ9EYghw/s5kNPhEvla6yRuQpe5yjAQh+07Y/uIWWSFNv3fcLsv2yF8WM5cnY7DYzuGJP3pNKxz7AflB1b4QKIyQDpw8QaEMCVgWL+bDfCWVM7dKCD8x7veYNHEcmB/3e3nIFoCqjo3lIXVR0AGLIIa57oKCKBFqdOjM1jojwm6w+Z5pI67V7TQxWMB72tynpiGLYyRUD4f2YuPC14+KodSMyROhiWKf8fj+Ot1M249SA2TmuFoXiE2rhhVkFEprKXr0/WF02YqQ7+dYRhczHB9OCLyb0KK3J2X//j/SvN9pF4vV0ttIMbQDFbqg8Lq5MRFyotvz4Wb2/h6itXaFw8E4Nfx10Eb5mX+dtomrP9fSKK11tc5rb4qREY2eNPTXDNZTzCIESPC0el5kPlnHM2WWBVPxNgOTtotXeIkqvMLXh1ehM7Q/TETZ53f2aqPob7cBW+wHl3jtm0dkfNxXPPsew3NY3gYv5sUcUOR9PWk1I7m1ZhVdRj/aIhWTLGlqJ/lm4ZIELKjwhKmwtgVGXd67P9YfsE3YJotIgmsOxAl9As+WQIV/JlHDMgQfyctBEg8RJc1pKNG+54zmhWjuqOhhKY6Pq5rYEWDqlT5FPxFz8X2pueWL3y+cwkXrSemC1eWEdLbf5MoOoZQj79D8EfmR1zZRZsdzW/xtKCippZZTuyj0LSQEAGeFaw5tTEkn9Ha0WlXKmspdZq9V7O/r04kVwIJXPWgOTVAX2ycMpOqcWbAcb8eJ3Z8YdZVf4Bdm0b9Hcxq4IIIVFSkqMtDimaNOHxx2PLN+b39Zg02S1DMOlpgz8+XxCrmBX0yjD1GV9w/syE8uZK5h3S+GqUoTF852yXxh3a1sFKstR6/b7oHs6Qac9fsUjGEnXlKAtnRLAt41+eI9ua9IyN8PrZtAB3DlQ48bfm+8FLibi/LJ5TcqjuMTz3fuUC1uDy0gQm+ra+N2BLHItE/eQ/EAaulMd8R22Wwtd01GQYPIsM77Lorof/MQZ8toVFLyw4JGFsFP9DVu2Ix+g2eMzZxMHZoUulm6HVQILvGD5nlPn8v3Gh96Q+aPS9OE0rEMQRyjnJUGpCtgOFO+InhECRX+vOrdGFeSwmOk8ABQFPCg1izsfuCWY+kYvEoRL8EYL8GNtXyR+zeW9HpT4MBk1CeMZatnvQYRl4J1vUtSAAtR/eHDqmopND5IM4ToBoOgrHpyCQy95j3Pc82/0c/ihqnu06JDTWYyE8zjTsuIta4Z0kNjjzwPh11jfwtN152InoGj7MVifFdfV9C+zOLHT6zpuxNP5FweRmN4JJJP2Y6CacsqN+mLCaGPHVnLblTnC9zllbUxhlZ7NGCMund4SofQ0/M8ICgduiXkZo+4e3iyYbRK59dUewluZ04he9/3X58HHZgB77bJD0P+6qeVH1jm4W4JrCnjnPfX2pTxvA+AS3iIKDwQte0ilHP3f1DGvboXi5OdQ2E89c8d6fi1XD7whPVPnNNzc/60oH1OfbbD4ObOr6OSKMw1plJvwMVSkRYNdrwbCaTCfqC/mH62L4L52P/v/DsSPUX2GeOvMNYnyb4rArEk/LTK8pij69xrBTOje9+xiWKMINED2cfzGX/DGgxkuaKzFnhTqfYW70VUUtHvRr7IHgTPWkV8nikfQ1ns+9NmVY39g3FUyjR44hYA5lbu6qMW+y3fuAS9jGkb9+iyyh04MIErdZY/auxBPVqcSv4byFSSAE+sqO8RsgGFzzchTBgknJg24v9yZetMbqbYG/s0+YOrelxF9mgJnuFJ0UzvdLZ07NjnJMAWRX8lfVZKb+KkYUQGRh+0Ck13OmRzcXSiL0ORtPmnSr5l6WL/ENeWT6gTK8Xo6Nw/H3EXi82ns+Aqu7YPLV34ZRL2D9B3WdneoKvhoxAsbU3vzGqYbzvOyuiarJ6RDb6fEinlY/xk4zQcyVUnyfINmJ/p5MJ/2F8YQ2mmrUl4YWChBDb7SxELuV5lqyqfaTJVW2cWTjwWiTf3UE1x7soY3u9vUvjIfd+G5ha8RuzufUHBBveOKowTXyQPCYU6SJ4L1g5e35rEbR8v8TvBRGrT/rYpSc+YHkTRrOmuuC2lPis66YrhvFAdzD5jvIv0CRj6msW8IasTE7tcrx+HKk/6qWeQeLb8ENt8Ch/YKl49e5eYbVTzgLvr6u+8Dd+wOSTZcVWEt9KajM0pH/r+dskkFK3TpMGEaOny9zmf5orMd/8WjHKmWX44d5+pEszq+80V9dZBYYCzV8Va/WRHS1P4Mwl6cN/QpGN7rhaaccnu7Ih5gzHwulC0ABcoN6vcl7HKr0SM1nvMdce5j3g+8/bCvwjE2Y9ljbkMmxrWI3hwm58Z+3WiOhAwuA30MOuLAzAPrxZy3UBScU8uWou+aTcESDj8xLKfDb56NuPn55OeuAqJqL34owGEO5s/wxOGjuc72w+pqKcD4hQsy/NdSY7jarygEWNa87+Bi7TlN5JR0FuU+zsfpYYP0rZb/IwMOuDdZahcI4AjGcP6abtVXsbC5Y36pmkNYIehrtyNTlyepm0Tj5vHfc2AhNn9xYervmpBXcB8z2xDqdX+D/LNBCDQGewfFKkH/E3Gr/bX9QqXdRkjrhmx+UMddlbCwolB/Bn+D79jQ1SWWgzfARzaw45xC0eL4R2TaRbX98G7HdnydXaCRRtpYRVpH4qvk8HVInsyoJRbsqQLYy8uSN2MsC6raIZlcEKXx45GLCk9pzoVx/KzL4KZiyJ5iocacynFYVvItZ8q6HjGx+sUaHcdueuGFSQyw5mPMqRW1vaJ29chB7asXolnYc07lVdINE7NdCCepocjh02YjKj9FUxljm2rhNddtfi8MQEenXrfII2hUdLbPnXtNt5yea8YLfbZ6vNWLPfCH+mJwsMk4TIADU6+08+jw4Oeip9jAnCetjehVOYY5dVXZqNtkt1gwgANGQa8eVBqgxoLWPzFyPpoo4RmHc2anO/afhxkIzuXgf0PGsvbJiX/YfwTJ1ad6mcFej2X4b2TZEGClRgyrXL9eYlW2mfLFqd/ZwqZbWhtdlQBV1beCR94qwCu/jvIIRVfAs5xNSbxY7hToAiNAJNpYpvx0TzO5hMxbK2XlSwS5kRbOwCWwdgp+rqc19qq3nmhJAPUcybH4GDMpKnCg7LCUJVAuwOXqdAgnDfl+WhXzucMpym+EkBF2TkdKMPycIPIFB7jEC8QrMvBC1DF/5Fndd307IxP+tC36L8/bzYdMigAJ4AAwAHQyARet/8vn4EVTl+FbkGnpdoChmQcL3ryCeuQhblBoyknR1VS+CFhTpwkOFdPjZdzdZzG8qaro2cmBYh/Y9RWp9DoQ9Ws3k8HuR2sL55NXGb8IUIR2zWY74wHL/y4hoe/ajiUmp5IGGaCzu4Y7lalsMT0nDZQ0CMB90mY3hDy7FUdW5WJXG/wW0vT9Rh5yaDDZWNT+NISiAvFYCW6yAAAFejxY6m+PL/kDmwzEqmFe585BcujjNQORYpAYanADUZm8uER0XEVVc4m3RMoENuKLvFusOFWjDa7B2egaFKyhLoNqbsqCkG7uId5ZXTpTWHyPuI7rJ16KBXMitQIjNwcn5xXI85MHQ7BkN1cUmTf5fEF695fHNI+xfOcGXzGFqknjOTjidtcP1xwbg4BkGShbuieXIHAE8dT/xJsJCoIFEL6VMJyc0brdKcVAJoaiU0dyj74+OVRt16PMUB0sFJxUz7j6PWC8QAWQoBT3kcwAAAAAAA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7937"/>
            <a:ext cx="2628900" cy="307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1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5734" y="84612"/>
            <a:ext cx="111421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чверть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чеканить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пам'ятні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монети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насамперед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колекціонерів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коштують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набагато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дорожче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номіналу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монети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вважаються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одними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найкрасивіших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раз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підтверджувалося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перемогами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призовими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нумізматичних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конкурсах.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організацією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випуску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красивих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грошиків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НБУ,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карбують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Банкнотно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-монетному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дворі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Києві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11" y="1555199"/>
            <a:ext cx="4097867" cy="38171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489" y="5225985"/>
            <a:ext cx="53308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2016 року НБУ ввів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ювілейні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монети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присвячені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100-річчя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хорового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Щедрик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композитора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Миколи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Леонтовича.</a:t>
            </a:r>
          </a:p>
          <a:p>
            <a:r>
              <a:rPr lang="uk-UA" dirty="0" smtClean="0"/>
              <a:t> 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396" y="1561940"/>
            <a:ext cx="3769693" cy="18585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52000" y="1748261"/>
            <a:ext cx="20658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Товариства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Червоного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Хреста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349" y="3548015"/>
            <a:ext cx="2029496" cy="18899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6242" y="3548015"/>
            <a:ext cx="2005758" cy="18899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25438" y="4302655"/>
            <a:ext cx="1749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Перша срібна  монета   Театр Франка 2020р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12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292" t="2612" r="2292" b="2620"/>
          <a:stretch/>
        </p:blipFill>
        <p:spPr>
          <a:xfrm>
            <a:off x="8353778" y="400755"/>
            <a:ext cx="2664178" cy="24496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6182" t="1726" r="19966" b="3448"/>
          <a:stretch/>
        </p:blipFill>
        <p:spPr>
          <a:xfrm>
            <a:off x="361243" y="115597"/>
            <a:ext cx="5125157" cy="4467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243" y="4684889"/>
            <a:ext cx="65927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Серія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монети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введена в 1913р.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en-US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ятні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монети«Украінська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вишиванка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номіналами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и 5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гривень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присвячені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яскравому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елементу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народного костюма —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українській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вишиванці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своєю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орнаментикою і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кольоровою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гамою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відтворює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традиції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вишивання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кожному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регіоні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44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11822" y="3206044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Присвячена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100-річчю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заповідника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Асканія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-Нова"</a:t>
            </a:r>
          </a:p>
        </p:txBody>
      </p:sp>
    </p:spTree>
    <p:extLst>
      <p:ext uri="{BB962C8B-B14F-4D97-AF65-F5344CB8AC3E}">
        <p14:creationId xmlns:p14="http://schemas.microsoft.com/office/powerpoint/2010/main" val="315549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652</TotalTime>
  <Words>508</Words>
  <Application>Microsoft Office PowerPoint</Application>
  <PresentationFormat>Произвольный</PresentationFormat>
  <Paragraphs>45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Света</dc:creator>
  <cp:lastModifiedBy>Пользователь Windows</cp:lastModifiedBy>
  <cp:revision>137</cp:revision>
  <dcterms:created xsi:type="dcterms:W3CDTF">2020-04-20T07:12:41Z</dcterms:created>
  <dcterms:modified xsi:type="dcterms:W3CDTF">2023-02-11T11:04:51Z</dcterms:modified>
</cp:coreProperties>
</file>