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Montserrat" charset="-52"/>
      <p:regular r:id="rId25"/>
      <p:bold r:id="rId26"/>
      <p:italic r:id="rId27"/>
      <p:boldItalic r:id="rId28"/>
    </p:embeddedFont>
    <p:embeddedFont>
      <p:font typeface="Tahoma" pitchFamily="34" charset="0"/>
      <p:regular r:id="rId29"/>
      <p:bold r:id="rId30"/>
    </p:embeddedFont>
    <p:embeddedFont>
      <p:font typeface="Arial Black" pitchFamily="34" charset="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1%D0%B4%D0%B6%D0%BE%D0%BB%D0%B0" TargetMode="External"/><Relationship Id="rId5" Type="http://schemas.openxmlformats.org/officeDocument/2006/relationships/hyperlink" Target="https://uk.wikipedia.org/wiki/%D0%97%D0%B0%D0%BB%D0%BE%D0%B7%D0%B0" TargetMode="External"/><Relationship Id="rId4" Type="http://schemas.openxmlformats.org/officeDocument/2006/relationships/hyperlink" Target="https://uk.wikipedia.org/wiki/%D0%A2%D0%B2%D0%B0%D1%80%D0%B8%D0%BD%D0%BD%D1%96_%D0%B6%D0%B8%D1%80%D0%B8_%D1%96_%D0%BE%D0%BB%D1%96%D1%9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839788" y="1285860"/>
            <a:ext cx="10515600" cy="2143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r>
              <a:rPr lang="ru-RU" sz="6600" b="1" dirty="0">
                <a:latin typeface="Arial"/>
                <a:ea typeface="Arial"/>
                <a:cs typeface="Arial"/>
                <a:sym typeface="Arial"/>
              </a:rPr>
              <a:t>МАЙСТЕР – КЛАС </a:t>
            </a:r>
            <a:br>
              <a:rPr lang="ru-RU" sz="6600" b="1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6600" b="1" dirty="0">
                <a:latin typeface="Arial"/>
                <a:ea typeface="Arial"/>
                <a:cs typeface="Arial"/>
                <a:sym typeface="Arial"/>
              </a:rPr>
              <a:t>«СВІЧКА ЯК МИСТЕЦТВО»</a:t>
            </a:r>
            <a:endParaRPr sz="66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4"/>
          </p:nvPr>
        </p:nvSpPr>
        <p:spPr>
          <a:xfrm>
            <a:off x="7881950" y="5286388"/>
            <a:ext cx="3714776" cy="1214446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/>
              <a:t>Підготувала:</a:t>
            </a:r>
          </a:p>
          <a:p>
            <a:r>
              <a:rPr lang="uk-UA" dirty="0" smtClean="0"/>
              <a:t>Вчитель трудового навчання та технологій </a:t>
            </a:r>
            <a:r>
              <a:rPr lang="uk-UA" dirty="0" err="1" smtClean="0"/>
              <a:t>Залецька</a:t>
            </a:r>
            <a:r>
              <a:rPr lang="uk-UA" dirty="0" smtClean="0"/>
              <a:t> Л.М.</a:t>
            </a:r>
            <a:endParaRPr lang="ru-RU" dirty="0"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1224" y="4000504"/>
            <a:ext cx="4803647" cy="2550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70" name="Google Shape;170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/>
          <p:nvPr/>
        </p:nvSpPr>
        <p:spPr>
          <a:xfrm>
            <a:off x="2788921" y="2466401"/>
            <a:ext cx="5879591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Український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фольклорист 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Микола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Сумцов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наголошував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на тому,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«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українські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селяни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дуже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любили „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божу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муху“,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навіть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маленька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пасіка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давала меду на Спаса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й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воску на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свічку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Господу».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3702" y="904708"/>
            <a:ext cx="7123890" cy="2176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 descr="Гірська карпатська &lt;strong&gt;бджола&lt;/strong&gt; | Цікаві свійські тварини Закарпаття ..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1720" y="4619624"/>
            <a:ext cx="3696791" cy="206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3;p22" descr="Гірська карпатська &lt;strong&gt;бджола&lt;/strong&gt; | Цікаві свійські тварини Закарпаття ..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2992" y="4793361"/>
            <a:ext cx="3696791" cy="2064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/>
              <a:t> </a:t>
            </a:r>
            <a:endParaRPr/>
          </a:p>
        </p:txBody>
      </p:sp>
      <p:pic>
        <p:nvPicPr>
          <p:cNvPr id="179" name="Google Shape;179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/>
          <p:nvPr/>
        </p:nvSpPr>
        <p:spPr>
          <a:xfrm flipH="1">
            <a:off x="1536192" y="2159940"/>
            <a:ext cx="832104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Цікаві</a:t>
            </a:r>
            <a:r>
              <a:rPr lang="ru-RU" sz="1800" b="1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1800" b="1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факти</a:t>
            </a:r>
            <a:r>
              <a:rPr lang="ru-RU" sz="1800" b="1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про </a:t>
            </a:r>
            <a:r>
              <a:rPr lang="ru-RU" sz="1800" b="1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свічки</a:t>
            </a:r>
            <a:endParaRPr sz="1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Вираз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гра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не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варта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свічок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прийшло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мови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картярів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які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говорили так про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дуже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невелику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виграші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який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не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окуповує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вартості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свічок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згоріли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під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час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3"/>
          <p:cNvSpPr/>
          <p:nvPr/>
        </p:nvSpPr>
        <p:spPr>
          <a:xfrm>
            <a:off x="1728216" y="3360270"/>
            <a:ext cx="739749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Риба-свічка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мешкає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у водах Тихого океану,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отримала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свою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назву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тому,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володіє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виключно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високим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вмістом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жиру.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Індіанці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Північної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Америки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крім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вживання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цієї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риби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їжу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висушували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її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протягували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крізь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неї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гніт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і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палили як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звичайну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свічку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Дослідження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виробників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свічок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показують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96%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всіх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свічок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купують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жінки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3901" y="5469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23962" y="5343525"/>
            <a:ext cx="3489199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89" name="Google Shape;189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/>
          <p:nvPr/>
        </p:nvSpPr>
        <p:spPr>
          <a:xfrm>
            <a:off x="3048000" y="1582341"/>
            <a:ext cx="6096000" cy="3847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Практична робота.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Правила </a:t>
            </a:r>
            <a:r>
              <a:rPr lang="ru-RU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техніки</a:t>
            </a:r>
            <a:r>
              <a:rPr lang="ru-R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безпеки</a:t>
            </a:r>
            <a:r>
              <a:rPr lang="ru-R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під</a:t>
            </a:r>
            <a:r>
              <a:rPr lang="ru-R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час </a:t>
            </a:r>
            <a:r>
              <a:rPr lang="ru-RU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роботи</a:t>
            </a:r>
            <a:r>
              <a:rPr lang="ru-R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Правила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користування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ножицями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Ножиці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це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небезпечний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інструмент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Поводитись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ним треба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обережно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На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робочому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місці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поклади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ножиці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так,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щоб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вони не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виходили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за край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парти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Не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тримай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ножиці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вістрями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догори.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Не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ріж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на ходу.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Під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час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різання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не вставай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місця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5) Передавай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ножиці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закритими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і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кільцями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вперед.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6)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Під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час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роботи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ножицями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притримуй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матеріал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лівою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рукою так,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щоб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він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не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потрапляв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на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лінію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різання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4252" y="0"/>
            <a:ext cx="12090316" cy="680271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 txBox="1">
            <a:spLocks noGrp="1"/>
          </p:cNvSpPr>
          <p:nvPr>
            <p:ph type="title"/>
          </p:nvPr>
        </p:nvSpPr>
        <p:spPr>
          <a:xfrm>
            <a:off x="1005840" y="-10096"/>
            <a:ext cx="10759440" cy="275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/>
              <a:t> </a:t>
            </a:r>
            <a:endParaRPr/>
          </a:p>
        </p:txBody>
      </p:sp>
      <p:sp>
        <p:nvSpPr>
          <p:cNvPr id="197" name="Google Shape;197;p25"/>
          <p:cNvSpPr txBox="1">
            <a:spLocks noGrp="1"/>
          </p:cNvSpPr>
          <p:nvPr>
            <p:ph type="body" idx="2"/>
          </p:nvPr>
        </p:nvSpPr>
        <p:spPr>
          <a:xfrm>
            <a:off x="1791250" y="2121409"/>
            <a:ext cx="8711184" cy="93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2300" dirty="0"/>
              <a:t>МАТЕРІАЛИ: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0100" b="1" dirty="0" err="1"/>
              <a:t>Віск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01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01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1200" b="1" dirty="0" err="1"/>
              <a:t>Гніт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12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12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11200" b="1" dirty="0" err="1"/>
              <a:t>Декоруючі</a:t>
            </a:r>
            <a:r>
              <a:rPr lang="ru-RU" sz="11200" b="1" dirty="0"/>
              <a:t> </a:t>
            </a:r>
            <a:r>
              <a:rPr lang="ru-RU" sz="11200" b="1" dirty="0" err="1"/>
              <a:t>елементи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12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9600" b="1" dirty="0"/>
              <a:t>НОЖИЦІ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198" name="Google Shape;19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6842" y="972980"/>
            <a:ext cx="2296858" cy="229685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5"/>
          <p:cNvSpPr/>
          <p:nvPr/>
        </p:nvSpPr>
        <p:spPr>
          <a:xfrm>
            <a:off x="3479842" y="2500884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5"/>
          <p:cNvSpPr/>
          <p:nvPr/>
        </p:nvSpPr>
        <p:spPr>
          <a:xfrm>
            <a:off x="3611880" y="3684021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73849" y="4654296"/>
            <a:ext cx="3166110" cy="226908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/>
          <p:nvPr/>
        </p:nvSpPr>
        <p:spPr>
          <a:xfrm>
            <a:off x="5896356" y="5002091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93858" y="5444810"/>
            <a:ext cx="1552956" cy="141319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/>
          <p:nvPr/>
        </p:nvSpPr>
        <p:spPr>
          <a:xfrm>
            <a:off x="3215450" y="5788836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9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000108"/>
            <a:ext cx="2296858" cy="2296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879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/>
              <a:t>КРОК 1</a:t>
            </a:r>
            <a:endParaRPr/>
          </a:p>
        </p:txBody>
      </p:sp>
      <p:sp>
        <p:nvSpPr>
          <p:cNvPr id="212" name="Google Shape;212;p26"/>
          <p:cNvSpPr txBox="1">
            <a:spLocks noGrp="1"/>
          </p:cNvSpPr>
          <p:nvPr>
            <p:ph type="subTitle" idx="1"/>
          </p:nvPr>
        </p:nvSpPr>
        <p:spPr>
          <a:xfrm>
            <a:off x="1524000" y="2651760"/>
            <a:ext cx="9144000" cy="260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/>
              <a:t>На </a:t>
            </a:r>
            <a:r>
              <a:rPr lang="ru-RU" dirty="0" err="1"/>
              <a:t>дошці</a:t>
            </a:r>
            <a:r>
              <a:rPr lang="ru-RU" dirty="0"/>
              <a:t> по </a:t>
            </a:r>
            <a:r>
              <a:rPr lang="ru-RU" dirty="0" err="1"/>
              <a:t>лінійці</a:t>
            </a:r>
            <a:r>
              <a:rPr lang="ru-RU" dirty="0"/>
              <a:t> </a:t>
            </a:r>
            <a:r>
              <a:rPr lang="ru-RU" dirty="0" err="1"/>
              <a:t>відрізають</a:t>
            </a:r>
            <a:r>
              <a:rPr lang="ru-RU" dirty="0"/>
              <a:t> шматок </a:t>
            </a:r>
            <a:r>
              <a:rPr lang="ru-RU" dirty="0" err="1"/>
              <a:t>вощини</a:t>
            </a:r>
            <a:r>
              <a:rPr lang="ru-RU" dirty="0"/>
              <a:t> </a:t>
            </a:r>
            <a:r>
              <a:rPr lang="ru-RU" dirty="0" err="1"/>
              <a:t>потрібного</a:t>
            </a:r>
            <a:r>
              <a:rPr lang="ru-RU" dirty="0"/>
              <a:t> </a:t>
            </a:r>
            <a:r>
              <a:rPr lang="ru-RU" dirty="0" err="1"/>
              <a:t>розміру</a:t>
            </a:r>
            <a:r>
              <a:rPr lang="ru-RU" dirty="0"/>
              <a:t>. Шматок </a:t>
            </a:r>
            <a:r>
              <a:rPr lang="ru-RU" dirty="0" err="1"/>
              <a:t>вощини</a:t>
            </a:r>
            <a:r>
              <a:rPr lang="ru-RU" dirty="0"/>
              <a:t> </a:t>
            </a:r>
            <a:r>
              <a:rPr lang="ru-RU" dirty="0" err="1"/>
              <a:t>кладемо</a:t>
            </a:r>
            <a:r>
              <a:rPr lang="ru-RU" dirty="0"/>
              <a:t> короткою стороною до себе. На </a:t>
            </a:r>
            <a:r>
              <a:rPr lang="ru-RU" dirty="0" err="1"/>
              <a:t>цей</a:t>
            </a:r>
            <a:r>
              <a:rPr lang="ru-RU" dirty="0"/>
              <a:t> край </a:t>
            </a:r>
            <a:r>
              <a:rPr lang="ru-RU" dirty="0" err="1"/>
              <a:t>кладеться</a:t>
            </a:r>
            <a:r>
              <a:rPr lang="ru-RU" dirty="0"/>
              <a:t> </a:t>
            </a:r>
            <a:r>
              <a:rPr lang="ru-RU" dirty="0" err="1"/>
              <a:t>гніт</a:t>
            </a:r>
            <a:r>
              <a:rPr lang="ru-RU" dirty="0"/>
              <a:t> так,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1 см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виступало</a:t>
            </a:r>
            <a:r>
              <a:rPr lang="ru-RU" dirty="0"/>
              <a:t> за край </a:t>
            </a:r>
            <a:r>
              <a:rPr lang="ru-RU" dirty="0" err="1"/>
              <a:t>вощини</a:t>
            </a:r>
            <a:r>
              <a:rPr lang="ru-RU" dirty="0"/>
              <a:t>. </a:t>
            </a:r>
            <a:endParaRPr/>
          </a:p>
        </p:txBody>
      </p:sp>
      <p:pic>
        <p:nvPicPr>
          <p:cNvPr id="213" name="Google Shape;21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636" y="4414838"/>
            <a:ext cx="4038600" cy="216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1996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84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/>
              <a:t>КРОК 2</a:t>
            </a:r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subTitle" idx="1"/>
          </p:nvPr>
        </p:nvSpPr>
        <p:spPr>
          <a:xfrm>
            <a:off x="1524000" y="2130552"/>
            <a:ext cx="9144000" cy="2112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err="1"/>
              <a:t>Гніт</a:t>
            </a:r>
            <a:r>
              <a:rPr lang="ru-RU" dirty="0"/>
              <a:t> </a:t>
            </a:r>
            <a:r>
              <a:rPr lang="ru-RU" dirty="0" err="1"/>
              <a:t>міцно</a:t>
            </a:r>
            <a:r>
              <a:rPr lang="ru-RU" dirty="0"/>
              <a:t> </a:t>
            </a:r>
            <a:r>
              <a:rPr lang="ru-RU" dirty="0" err="1"/>
              <a:t>притискають</a:t>
            </a:r>
            <a:r>
              <a:rPr lang="ru-RU" dirty="0"/>
              <a:t> до </a:t>
            </a:r>
            <a:r>
              <a:rPr lang="ru-RU" dirty="0" err="1"/>
              <a:t>вощині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закручують</a:t>
            </a:r>
            <a:r>
              <a:rPr lang="ru-RU" dirty="0"/>
              <a:t> край. </a:t>
            </a:r>
            <a:r>
              <a:rPr lang="ru-RU" dirty="0" err="1"/>
              <a:t>Міцно</a:t>
            </a:r>
            <a:r>
              <a:rPr lang="ru-RU" dirty="0"/>
              <a:t> </a:t>
            </a:r>
            <a:r>
              <a:rPr lang="ru-RU" dirty="0" err="1"/>
              <a:t>скручуємо</a:t>
            </a:r>
            <a:r>
              <a:rPr lang="ru-RU" dirty="0"/>
              <a:t> </a:t>
            </a:r>
            <a:r>
              <a:rPr lang="ru-RU" dirty="0" err="1"/>
              <a:t>циліндр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гноту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досвід</a:t>
            </a:r>
            <a:r>
              <a:rPr lang="ru-RU" dirty="0"/>
              <a:t> </a:t>
            </a:r>
            <a:r>
              <a:rPr lang="ru-RU" dirty="0" err="1"/>
              <a:t>виявиться</a:t>
            </a:r>
            <a:r>
              <a:rPr lang="ru-RU" dirty="0"/>
              <a:t> </a:t>
            </a:r>
            <a:r>
              <a:rPr lang="ru-RU" dirty="0" err="1"/>
              <a:t>невдалим</a:t>
            </a:r>
            <a:r>
              <a:rPr lang="ru-RU" dirty="0"/>
              <a:t>, </a:t>
            </a:r>
            <a:r>
              <a:rPr lang="ru-RU" dirty="0" err="1"/>
              <a:t>свічку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розгорнути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перемотати</a:t>
            </a:r>
            <a:r>
              <a:rPr lang="ru-RU" dirty="0"/>
              <a:t>.</a:t>
            </a:r>
            <a:br>
              <a:rPr lang="ru-RU" dirty="0"/>
            </a:br>
            <a:endParaRPr/>
          </a:p>
        </p:txBody>
      </p:sp>
      <p:pic>
        <p:nvPicPr>
          <p:cNvPr id="221" name="Google Shape;22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8956" y="3941445"/>
            <a:ext cx="4038600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651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127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ru-RU"/>
              <a:t>КРОК 3</a:t>
            </a:r>
            <a:endParaRPr/>
          </a:p>
        </p:txBody>
      </p:sp>
      <p:sp>
        <p:nvSpPr>
          <p:cNvPr id="228" name="Google Shape;228;p28"/>
          <p:cNvSpPr txBox="1">
            <a:spLocks noGrp="1"/>
          </p:cNvSpPr>
          <p:nvPr>
            <p:ph type="subTitle" idx="1"/>
          </p:nvPr>
        </p:nvSpPr>
        <p:spPr>
          <a:xfrm>
            <a:off x="1524000" y="2679192"/>
            <a:ext cx="9144000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b="1" u="sng" dirty="0" err="1"/>
              <a:t>Оздоблення</a:t>
            </a:r>
            <a:r>
              <a:rPr lang="ru-RU" b="1" u="sng" dirty="0"/>
              <a:t> </a:t>
            </a:r>
            <a:r>
              <a:rPr lang="ru-RU" b="1" u="sng" dirty="0" err="1"/>
              <a:t>свічки</a:t>
            </a:r>
            <a:r>
              <a:rPr lang="ru-RU" b="1" u="sng" dirty="0"/>
              <a:t>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/>
              <a:t>	</a:t>
            </a:r>
            <a:r>
              <a:rPr lang="ru-RU" dirty="0" err="1"/>
              <a:t>Залишилося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декорувати</a:t>
            </a:r>
            <a:r>
              <a:rPr lang="ru-RU" dirty="0"/>
              <a:t>, </a:t>
            </a:r>
            <a:r>
              <a:rPr lang="ru-RU" dirty="0" err="1"/>
              <a:t>надати</a:t>
            </a:r>
            <a:r>
              <a:rPr lang="ru-RU" dirty="0"/>
              <a:t> </a:t>
            </a:r>
            <a:r>
              <a:rPr lang="ru-RU" dirty="0" err="1"/>
              <a:t>певного</a:t>
            </a:r>
            <a:r>
              <a:rPr lang="ru-RU" dirty="0"/>
              <a:t> </a:t>
            </a:r>
            <a:r>
              <a:rPr lang="ru-RU" dirty="0" err="1"/>
              <a:t>святкового</a:t>
            </a:r>
            <a:r>
              <a:rPr lang="ru-RU" dirty="0"/>
              <a:t> </a:t>
            </a:r>
            <a:r>
              <a:rPr lang="ru-RU" dirty="0" err="1"/>
              <a:t>вигляду</a:t>
            </a:r>
            <a:r>
              <a:rPr lang="ru-RU" dirty="0"/>
              <a:t>. </a:t>
            </a:r>
            <a:endParaRPr/>
          </a:p>
        </p:txBody>
      </p:sp>
      <p:pic>
        <p:nvPicPr>
          <p:cNvPr id="229" name="Google Shape;22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9048" y="4535424"/>
            <a:ext cx="3100759" cy="232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7303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9"/>
          <p:cNvSpPr txBox="1">
            <a:spLocks noGrp="1"/>
          </p:cNvSpPr>
          <p:nvPr>
            <p:ph type="ctrTitle"/>
          </p:nvPr>
        </p:nvSpPr>
        <p:spPr>
          <a:xfrm>
            <a:off x="1856232" y="1122363"/>
            <a:ext cx="8811768" cy="87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3200" b="1" dirty="0"/>
              <a:t>ВАРТІСТЬ ГОТОВОГО ВИРОБУ</a:t>
            </a:r>
            <a:endParaRPr sz="3200" b="1"/>
          </a:p>
        </p:txBody>
      </p:sp>
      <p:pic>
        <p:nvPicPr>
          <p:cNvPr id="236" name="Google Shape;23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2875" y="2386584"/>
            <a:ext cx="428625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7303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9"/>
          <p:cNvSpPr txBox="1">
            <a:spLocks noGrp="1"/>
          </p:cNvSpPr>
          <p:nvPr>
            <p:ph type="ctrTitle"/>
          </p:nvPr>
        </p:nvSpPr>
        <p:spPr>
          <a:xfrm>
            <a:off x="1856232" y="1122363"/>
            <a:ext cx="8811768" cy="871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1"/>
          </a:p>
        </p:txBody>
      </p:sp>
      <p:sp>
        <p:nvSpPr>
          <p:cNvPr id="237" name="Google Shape;23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uk-UA" sz="4000" dirty="0" smtClean="0"/>
              <a:t>ДЯКУЮ ЗА УВАГУ.</a:t>
            </a:r>
            <a:endParaRPr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92" name="Google Shape;92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3048000" y="1362456"/>
            <a:ext cx="6269736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Мета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ознайомити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історією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свічки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та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свічникарства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Україні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виготовлення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свічки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власноруч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розширити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кругозір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про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свічки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збагачувати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словниковий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запас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учнів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розвивати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пам'ять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увагу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творче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мислення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вміння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робити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висновок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залучати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дітей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до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духовних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надбань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нашого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народу;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виховувати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інтерес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до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народних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традицій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культурної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спадщини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українського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народу;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пошану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до людей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праці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сприяти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розвитку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естетичного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смаку.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3152" y="65133"/>
            <a:ext cx="12176453" cy="805756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 flipH="1">
            <a:off x="7680960" y="4044161"/>
            <a:ext cx="298704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Давньої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Греції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розглядали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вогонь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як одну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з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основ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світобудови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Свічки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, так само як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і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ікони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, почали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розглядатись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як символ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життя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, як символ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єдиного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Бога,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який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згідно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з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християнським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віровченням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і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є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саме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800" b="0" i="0" dirty="0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життя</a:t>
            </a:r>
            <a:r>
              <a:rPr lang="ru-RU" sz="1800" b="0" i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.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-579120" y="531991"/>
            <a:ext cx="38472" cy="1538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Tahoma"/>
              <a:buNone/>
            </a:pPr>
            <a:r>
              <a:rPr lang="ru-RU" sz="1000" b="0" i="0" u="none" strike="noStrike" cap="none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5"/>
          <p:cNvSpPr/>
          <p:nvPr/>
        </p:nvSpPr>
        <p:spPr>
          <a:xfrm>
            <a:off x="304800" y="3949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2276856" y="1737360"/>
            <a:ext cx="686714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СВІ́ЧКА, и,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жін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Паличка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воску,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лою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стеарину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ґнотом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усередині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яку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використовують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для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освітлення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Лій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— топлений </a:t>
            </a:r>
            <a:r>
              <a:rPr lang="ru-RU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жир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рогатої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худоби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Бджолиний</a:t>
            </a:r>
            <a:r>
              <a:rPr lang="ru-R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ві́ск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—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речовина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виробляється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особливими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восковими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ru-RU" sz="1800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залозами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робочої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ru-RU" sz="1800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бджоли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Ґніт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—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стрічка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або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шнур,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використовується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для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горіння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2130552" y="1030288"/>
            <a:ext cx="701344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Словник </a:t>
            </a:r>
            <a:r>
              <a:rPr lang="ru-RU" sz="24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української</a:t>
            </a:r>
            <a:r>
              <a:rPr lang="ru-RU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мови</a:t>
            </a:r>
            <a:endParaRPr sz="2400" b="1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Тлумачний</a:t>
            </a:r>
            <a:r>
              <a:rPr lang="ru-RU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словник (1970—1980)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768" y="4000469"/>
            <a:ext cx="4910328" cy="285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14" name="Google Shape;114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2296" y="0"/>
            <a:ext cx="12045696" cy="678599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/>
          <p:nvPr/>
        </p:nvSpPr>
        <p:spPr>
          <a:xfrm>
            <a:off x="3048000" y="932688"/>
            <a:ext cx="648004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Свічка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 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свіча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 —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джерело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штучного 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освітлення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а в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деяких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випадках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також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і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для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священнослужіння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найчастіше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стрижень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із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твердого 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горючого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матеріалу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з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ґнотом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у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середині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 При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горінні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свічки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горючий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матеріал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розтоплюється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і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змочує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ґніт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при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цьому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горюча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рідина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випаровується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і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згорає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6" descr="ROYAL⚔ARTILLERIE: Que survive le Jap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56860" y="3068028"/>
            <a:ext cx="4171188" cy="333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22" name="Google Shape;122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9861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/>
          <p:nvPr/>
        </p:nvSpPr>
        <p:spPr>
          <a:xfrm>
            <a:off x="3048000" y="2413338"/>
            <a:ext cx="60960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Горючим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матеріалом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для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свічки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може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служити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  сало, 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віск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 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парафін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,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тепер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найчастіше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це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суміш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парафіну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з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різними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добавками.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Ґніт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просочують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розчинами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селітри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 хлористого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амонію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 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борної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кислоти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78139" y="3968496"/>
            <a:ext cx="2338941" cy="2338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1554" y="4214818"/>
            <a:ext cx="2296858" cy="2296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99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95802" y="785794"/>
            <a:ext cx="2743200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6" name="Picture 2" descr="Гель для свечей (прозрачный), 500 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81158" y="3929066"/>
            <a:ext cx="2428892" cy="2448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33" name="Google Shape;133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32093" cy="668426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/>
          <p:nvPr/>
        </p:nvSpPr>
        <p:spPr>
          <a:xfrm>
            <a:off x="3048000" y="1443841"/>
            <a:ext cx="6096000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ІСТОРІЯ </a:t>
            </a:r>
            <a:endParaRPr sz="18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Свічки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були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винайдені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людиною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дуже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давно,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проте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довгий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час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коштували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дорого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і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застосовувалися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лише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будинках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багатих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людей. Прототипом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свічки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є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чаші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наповнені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маслом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або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жиром,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 smtClean="0">
                <a:latin typeface="Calibri"/>
                <a:ea typeface="Calibri"/>
                <a:cs typeface="Calibri"/>
                <a:sym typeface="Calibri"/>
              </a:rPr>
              <a:t>тріскою</a:t>
            </a:r>
            <a:r>
              <a:rPr lang="ru-RU" sz="18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як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гніту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пізніше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стали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використовувати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гніт</a:t>
            </a:r>
            <a:r>
              <a:rPr lang="ru-RU" sz="18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волокна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або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тканини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Такі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світильники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давали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неприємний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запах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і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дуже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сильно коптили.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Перші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свічки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сучасної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конструкції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з'явилися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Середньовіччі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і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виготовлялися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жиру (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найчастіше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або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з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воску.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Воскові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свічки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довгий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час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були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дуже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дорогі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Щоб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освітити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велике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приміщення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були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потрібні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сотні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свічок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вони чадили, черня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стелі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і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стіни</a:t>
            </a:r>
            <a:r>
              <a:rPr lang="ru-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Поступово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почала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зростати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популярність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бджолиного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воску як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горючого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матеріалу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для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свічок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Але на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сьогоднішній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день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парафінові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свічки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серед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свічок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є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майже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єдиним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видом.</a:t>
            </a:r>
            <a:b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55920" y="2557462"/>
            <a:ext cx="2807455" cy="1868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41" name="Google Shape;141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/>
          <p:nvPr/>
        </p:nvSpPr>
        <p:spPr>
          <a:xfrm>
            <a:off x="3048000" y="978408"/>
            <a:ext cx="6516624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СВІЧКА В ТРАДИЦІЯХ УКРАЇНСЬКОГО НАРОДУ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Свічка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як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уособлення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небесного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вогню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відігравала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значну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роль не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тільки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в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повсякденному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а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й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в обрядовому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житті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українців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 Вона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була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обов'язковим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ритуальним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атрибутом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впродовж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всього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життя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людини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 </a:t>
            </a:r>
            <a:endParaRPr sz="18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Свічка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у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громадських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акціях</a:t>
            </a:r>
            <a:r>
              <a:rPr lang="ru-RU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</a:t>
            </a:r>
            <a:r>
              <a:rPr lang="ru-RU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ороку</a:t>
            </a:r>
            <a:r>
              <a:rPr lang="ru-RU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проводиться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всесвітня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акція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Вифлеємський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вогонь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миру,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полягає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у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поширенні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символічного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вогню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запаленого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на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місці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народження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Ісуса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Христа.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Кожної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останньої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суботи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листопада в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пам'ять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про жертв Голодомору 1932—1933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років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запалюють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свічки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біля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пам'ятних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знаків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жертвам Голодомору та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політичних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репресій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а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також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на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центральних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майданах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міст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України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625" y="4948726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5649" y="5272576"/>
            <a:ext cx="3228975" cy="158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4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7438" y="5272576"/>
            <a:ext cx="3228975" cy="158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0" name="Google Shape;150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0257" y="-54864"/>
            <a:ext cx="12013183" cy="675741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/>
          <p:nvPr/>
        </p:nvSpPr>
        <p:spPr>
          <a:xfrm>
            <a:off x="2386584" y="987552"/>
            <a:ext cx="675741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Після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появи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електричного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освітлення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свічки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вийшли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з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широкого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вжитку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 За ними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зберігається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ритуальне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значення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;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крім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того,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поширені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декоративні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свічки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різної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форми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і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забарвлення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6708" y="2534978"/>
            <a:ext cx="3128589" cy="2272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58690" y="2244852"/>
            <a:ext cx="4171950" cy="233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84848" y="4807071"/>
            <a:ext cx="3310509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57550" y="4949949"/>
            <a:ext cx="2838450" cy="16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62" name="Google Shape;16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75849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/>
          <p:nvPr/>
        </p:nvSpPr>
        <p:spPr>
          <a:xfrm>
            <a:off x="3048000" y="1088136"/>
            <a:ext cx="6370320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ВИГОТОВЛЕННЯ СВІЧОК </a:t>
            </a:r>
            <a:endParaRPr sz="18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Виробленням свічок та їхнім продажем займалися спеціальні люди —</a:t>
            </a:r>
            <a:r>
              <a:rPr lang="ru-RU" sz="18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свічкарі</a:t>
            </a:r>
            <a:r>
              <a:rPr lang="ru-RU"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(свічарі). В Україні було поширеним домашнє виготовлення свічок, навіть після появи заводського виробництва. 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Свічникарство – важлива ланка бджільничого промислу. В минулому, у повсякденному житті людей вона займала значне місце. Цією справою займалися пасічники разом зі своїми родинами. Для цього обирали теплий сонячний день, припиняли будь-які господарські роботи, зазвичай, діти допомагали дорослим.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4733" y="4792780"/>
            <a:ext cx="2752725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550</Words>
  <PresentationFormat>Произвольный</PresentationFormat>
  <Paragraphs>77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Montserrat</vt:lpstr>
      <vt:lpstr>Tahoma</vt:lpstr>
      <vt:lpstr>Arial Black</vt:lpstr>
      <vt:lpstr>Тема Office</vt:lpstr>
      <vt:lpstr>МАЙСТЕР – КЛАС  «СВІЧКА ЯК МИСТЕЦТВО»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</vt:lpstr>
      <vt:lpstr>Слайд 12</vt:lpstr>
      <vt:lpstr> </vt:lpstr>
      <vt:lpstr>КРОК 1</vt:lpstr>
      <vt:lpstr>КРОК 2</vt:lpstr>
      <vt:lpstr>КРОК 3</vt:lpstr>
      <vt:lpstr>ВАРТІСТЬ ГОТОВОГО ВИРОБУ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МАЙСТЕР – КЛАС  «СВІЧКА ЯК МИСТЕЦТВО»</dc:title>
  <cp:lastModifiedBy>Пользователь Windows</cp:lastModifiedBy>
  <cp:revision>9</cp:revision>
  <dcterms:modified xsi:type="dcterms:W3CDTF">2023-02-11T12:45:01Z</dcterms:modified>
</cp:coreProperties>
</file>