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57" r:id="rId4"/>
    <p:sldId id="258" r:id="rId5"/>
    <p:sldId id="261" r:id="rId6"/>
    <p:sldId id="262" r:id="rId7"/>
    <p:sldId id="263" r:id="rId8"/>
    <p:sldId id="264" r:id="rId9"/>
    <p:sldId id="267" r:id="rId10"/>
    <p:sldId id="265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66" r:id="rId25"/>
    <p:sldId id="281" r:id="rId26"/>
    <p:sldId id="297" r:id="rId27"/>
    <p:sldId id="298" r:id="rId28"/>
    <p:sldId id="303" r:id="rId29"/>
    <p:sldId id="282" r:id="rId30"/>
    <p:sldId id="285" r:id="rId31"/>
    <p:sldId id="286" r:id="rId32"/>
    <p:sldId id="302" r:id="rId33"/>
    <p:sldId id="283" r:id="rId34"/>
    <p:sldId id="287" r:id="rId35"/>
    <p:sldId id="292" r:id="rId36"/>
    <p:sldId id="288" r:id="rId37"/>
    <p:sldId id="290" r:id="rId38"/>
    <p:sldId id="291" r:id="rId39"/>
    <p:sldId id="293" r:id="rId40"/>
    <p:sldId id="294" r:id="rId41"/>
    <p:sldId id="295" r:id="rId42"/>
    <p:sldId id="296" r:id="rId43"/>
    <p:sldId id="299" r:id="rId44"/>
    <p:sldId id="300" r:id="rId45"/>
    <p:sldId id="301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4;&#1086;&#1084;\Desktop\11.03.2021\5%20&#1082;&#1083;&#1072;&#1089;%20&#1059;&#1088;&#1086;&#1082;&#1080;%20&#8470;%2048-49%20&#1058;&#1072;&#1088;&#1072;&#1089;%20&#1064;&#1077;&#1074;&#1095;&#1077;&#1085;&#1082;&#1086;\5%20&#1082;&#1083;&#1072;&#1089;%20&#1059;&#1088;&#1086;&#1082;%20&#8470;%2048%20&#1058;&#1072;&#1088;&#1072;&#1089;%20&#1064;&#1077;&#1074;&#1095;&#1077;&#1085;&#1082;&#1086;%20&#1047;&#1072;%20&#1089;&#1086;&#1085;&#1094;&#1077;&#1084;%20&#1093;&#1084;&#1072;&#1088;&#1086;&#1085;&#1100;&#1082;&#1072;%20&#1087;&#1083;&#1080;&#1074;&#1077;\7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video" Target="NULL" TargetMode="External"/><Relationship Id="rId16" Type="http://schemas.openxmlformats.org/officeDocument/2006/relationships/image" Target="../media/image52.png"/><Relationship Id="rId1" Type="http://schemas.openxmlformats.org/officeDocument/2006/relationships/audio" Target="file:///C:\Users\User\Desktop\&#1055;&#1086;&#1088;&#1103;&#1076;&#1086;&#1082;\&#1064;&#1077;&#1074;&#1095;&#1077;&#1085;&#1082;&#1110;&#1074;&#1089;&#1100;&#1082;&#1080;&#1081;%20&#1090;&#1080;&#1078;&#1076;&#1077;&#1085;&#1100;\&#1047;&#1072;&#1075;&#1072;&#1083;&#1100;&#1085;&#1086;&#1096;&#1082;&#1110;&#1083;&#1100;&#1085;&#1072;%20&#1083;&#1110;&#1085;&#1110;&#1081;&#1082;&#1072;\&#1041;&#1072;&#1085;&#1076;&#1091;&#1088;&#1080;.mp3" TargetMode="Externa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&#1044;&#1080;&#1090;&#1080;&#1085;&#1089;&#1090;&#1074;&#1086;%20&#1058;&#1072;&#1088;&#1072;&#1089;&#1072;.mp4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71;&#1042;&#1086;&#1083;&#1086;&#1076;&#1072;&#1088;%20&#1091;%20&#1062;&#1072;&#1088;&#1089;&#1090;&#1074;&#1110;%20&#1044;&#1091;&#1093;&#1091;&#187;\&#1057;&#1087;&#1110;&#1074;%20&#1089;&#1086;&#1083;&#1086;&#1074;&#1077;&#1081;&#1082;&#1072;.mp3" TargetMode="Externa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71;&#1042;&#1086;&#1083;&#1086;&#1076;&#1072;&#1088;%20&#1091;%20&#1062;&#1072;&#1088;&#1089;&#1090;&#1074;&#1110;%20&#1044;&#1091;&#1093;&#1091;&#187;\11.mp3" TargetMode="Externa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44;&#1086;&#1084;\Desktop\11.03.2021\5%20&#1082;&#1083;&#1072;&#1089;%20&#1059;&#1088;&#1086;&#1082;&#1080;%20&#8470;%2048-49%20&#1058;&#1072;&#1088;&#1072;&#1089;%20&#1064;&#1077;&#1074;&#1095;&#1077;&#1085;&#1082;&#1086;\5%20&#1082;&#1083;&#1072;&#1089;%20&#1059;&#1088;&#1086;&#1082;%20&#8470;%2048%20&#1058;&#1072;&#1088;&#1072;&#1089;%20&#1064;&#1077;&#1074;&#1095;&#1077;&#1085;&#1082;&#1086;%20&#1047;&#1072;%20&#1089;&#1086;&#1085;&#1094;&#1077;&#1084;%20&#1093;&#1084;&#1072;&#1088;&#1086;&#1085;&#1100;&#1082;&#1072;%20&#1087;&#1083;&#1080;&#1074;&#1077;\2.mp3" TargetMode="External"/><Relationship Id="rId6" Type="http://schemas.openxmlformats.org/officeDocument/2006/relationships/image" Target="../media/image76.jpeg"/><Relationship Id="rId5" Type="http://schemas.openxmlformats.org/officeDocument/2006/relationships/image" Target="../media/image9.jpe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44;&#1086;&#1084;\Desktop\11.03.2021\5%20&#1082;&#1083;&#1072;&#1089;%20&#1059;&#1088;&#1086;&#1082;&#1080;%20&#8470;%2048-49%20&#1058;&#1072;&#1088;&#1072;&#1089;%20&#1064;&#1077;&#1074;&#1095;&#1077;&#1085;&#1082;&#1086;\5%20&#1082;&#1083;&#1072;&#1089;%20&#1059;&#1088;&#1086;&#1082;%20&#8470;%2048%20&#1058;&#1072;&#1088;&#1072;&#1089;%20&#1064;&#1077;&#1074;&#1095;&#1077;&#1085;&#1082;&#1086;%20&#1047;&#1072;%20&#1089;&#1086;&#1085;&#1094;&#1077;&#1084;%20&#1093;&#1084;&#1072;&#1088;&#1086;&#1085;&#1100;&#1082;&#1072;%20&#1087;&#1083;&#1080;&#1074;&#1077;\1.mp3" TargetMode="External"/><Relationship Id="rId6" Type="http://schemas.openxmlformats.org/officeDocument/2006/relationships/image" Target="../media/image81.png"/><Relationship Id="rId11" Type="http://schemas.openxmlformats.org/officeDocument/2006/relationships/hyperlink" Target="&#1047;&#1072;%20&#1089;&#1086;&#1085;&#1094;&#1077;&#1084;%20&#1093;&#1084;&#1072;&#1088;&#1086;&#1085;&#1100;&#1082;&#1072;%20&#1110;&#1076;&#1077;.wmv" TargetMode="External"/><Relationship Id="rId5" Type="http://schemas.openxmlformats.org/officeDocument/2006/relationships/image" Target="../media/image80.jpeg"/><Relationship Id="rId10" Type="http://schemas.openxmlformats.org/officeDocument/2006/relationships/image" Target="../media/image56.png"/><Relationship Id="rId4" Type="http://schemas.openxmlformats.org/officeDocument/2006/relationships/image" Target="../media/image79.jpeg"/><Relationship Id="rId9" Type="http://schemas.openxmlformats.org/officeDocument/2006/relationships/hyperlink" Target="&#1047;&#1072;%20&#1089;&#1086;&#1085;&#1094;&#1077;&#1084;%20&#1093;&#1084;&#1072;&#1088;&#1086;&#1085;&#1100;&#1082;&#1072;%20&#1087;&#1083;&#1080;&#1074;&#1077;.mp4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Copy\&#1051;&#1110;&#1090;&#1077;&#1088;&#1072;&#1090;&#1091;&#1088;&#1072;\5%20&#1082;&#1083;&#1072;&#1089;\&#1059;&#1088;&#1086;&#1082;%201.%20&#1028;&#1074;&#1075;&#1077;&#1085;%20&#1043;&#1091;&#1094;&#1072;&#1083;&#1086;.%20&#1054;&#1089;&#1085;&#1086;&#1074;&#1085;&#1110;%20&#1074;&#1110;&#1076;&#1086;&#1084;&#1086;&#1089;&#1090;&#1110;%20&#1087;&#1088;&#1086;%20&#1087;&#1080;&#1089;&#1100;&#1084;&#1077;&#1085;&#1085;&#1080;&#1082;&#1072;\7.mp3" TargetMode="Externa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png"/><Relationship Id="rId12" Type="http://schemas.microsoft.com/office/2007/relationships/hdphoto" Target="../media/hdphoto1.wdp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11" Type="http://schemas.openxmlformats.org/officeDocument/2006/relationships/image" Target="../media/image109.png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gif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!SYSTEM\Desktop\&#1059;&#1088;&#1086;&#1082;&#1080;%20&#1076;&#1086;&#1073;&#1088;&#1086;&#1090;&#1080;,%20%20&#1084;&#1080;&#1083;&#1086;&#1089;&#1077;&#1088;&#1076;&#1103;%20&#1090;&#1072;%20&#1075;&#1091;&#1084;&#1072;&#1085;&#1110;&#1079;&#1084;&#1091;\&#1052;&#1072;&#1090;&#1077;&#1088;&#1110;&#1072;&#1083;&#1080;%20&#1087;&#1086;&#1089;&#1110;&#1073;&#1085;&#1080;&#1082;&#1072;\&#1028;&#1074;&#1075;&#1077;&#1085;%20&#1043;&#1091;&#1094;&#1072;&#1083;&#1086;.%20&#171;&#1051;&#1086;&#1089;&#1100;&#187;\&#1059;&#1088;&#1086;&#1082;%202.%20(&#1042;&#1110;&#1076;&#1077;&#1086;&#1091;&#1088;&#1086;&#1082;)%20&#1057;&#1087;&#1110;&#1074;&#1095;&#1091;&#1090;&#1090;&#1103;,%20&#1084;&#1080;&#1083;&#1086;&#1089;&#1077;&#1088;&#1076;&#1103;%20&#8722;%20&#1096;&#1083;&#1103;&#1093;%20&#1076;&#1086;%20&#1087;&#1077;&#1088;&#1077;&#1084;&#1086;&#1075;&#1080;%20&#1076;&#1086;&#1073;&#1088;&#1072;\5.mp3" TargetMode="External"/><Relationship Id="rId5" Type="http://schemas.openxmlformats.org/officeDocument/2006/relationships/image" Target="../media/image117.gif"/><Relationship Id="rId4" Type="http://schemas.openxmlformats.org/officeDocument/2006/relationships/image" Target="../media/image1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89.jpeg"/><Relationship Id="rId7" Type="http://schemas.openxmlformats.org/officeDocument/2006/relationships/image" Target="../media/image131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30.pn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44swp2jc22" TargetMode="External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6.png"/><Relationship Id="rId4" Type="http://schemas.openxmlformats.org/officeDocument/2006/relationships/hyperlink" Target="&#1052;&#1086;&#1103;%20&#1059;&#1082;&#1088;&#1072;&#1111;&#1085;&#1072;.mp4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4;&#1086;&#1084;\Desktop\11.03.2021\5%20&#1082;&#1083;&#1072;&#1089;%20&#1059;&#1088;&#1086;&#1082;&#1080;%20&#8470;%2048-49%20&#1058;&#1072;&#1088;&#1072;&#1089;%20&#1064;&#1077;&#1074;&#1095;&#1077;&#1085;&#1082;&#1086;\5%20&#1082;&#1083;&#1072;&#1089;%20&#1059;&#1088;&#1086;&#1082;%20&#8470;%2048%20&#1058;&#1072;&#1088;&#1072;&#1089;%20&#1064;&#1077;&#1074;&#1095;&#1077;&#1085;&#1082;&#1086;%20&#1047;&#1072;%20&#1089;&#1086;&#1085;&#1094;&#1077;&#1084;%20&#1093;&#1084;&#1072;&#1088;&#1086;&#1085;&#1100;&#1082;&#1072;%20&#1087;&#1083;&#1080;&#1074;&#1077;\1.mp3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4;&#1086;&#1084;\Desktop\11.03.2021\5%20&#1082;&#1083;&#1072;&#1089;%20&#1059;&#1088;&#1086;&#1082;&#1080;%20&#8470;%2048-49%20&#1058;&#1072;&#1088;&#1072;&#1089;%20&#1064;&#1077;&#1074;&#1095;&#1077;&#1085;&#1082;&#1086;\5%20&#1082;&#1083;&#1072;&#1089;%20&#1059;&#1088;&#1086;&#1082;%20&#8470;%2048%20&#1058;&#1072;&#1088;&#1072;&#1089;%20&#1064;&#1077;&#1074;&#1095;&#1077;&#1085;&#1082;&#1086;%20&#1047;&#1072;%20&#1089;&#1086;&#1085;&#1094;&#1077;&#1084;%20&#1093;&#1084;&#1072;&#1088;&#1086;&#1085;&#1100;&#1082;&#1072;%20&#1087;&#1083;&#1080;&#1074;&#1077;\2.mp3" TargetMode="Externa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4;&#1086;&#1084;\Desktop\11.03.2021\5%20&#1082;&#1083;&#1072;&#1089;%20&#1059;&#1088;&#1086;&#1082;&#1080;%20&#8470;%2048-49%20&#1058;&#1072;&#1088;&#1072;&#1089;%20&#1064;&#1077;&#1074;&#1095;&#1077;&#1085;&#1082;&#1086;\5%20&#1082;&#1083;&#1072;&#1089;%20&#1059;&#1088;&#1086;&#1082;%20&#8470;%2048%20&#1058;&#1072;&#1088;&#1072;&#1089;%20&#1064;&#1077;&#1074;&#1095;&#1077;&#1085;&#1082;&#1086;%20&#1047;&#1072;%20&#1089;&#1086;&#1085;&#1094;&#1077;&#1084;%20&#1093;&#1084;&#1072;&#1088;&#1086;&#1085;&#1100;&#1082;&#1072;%20&#1087;&#1083;&#1080;&#1074;&#1077;\3.mp3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gif"/><Relationship Id="rId9" Type="http://schemas.openxmlformats.org/officeDocument/2006/relationships/image" Target="../media/image3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4;&#1086;&#1084;\Desktop\11.03.2021\5%20&#1082;&#1083;&#1072;&#1089;%20&#1059;&#1088;&#1086;&#1082;&#1080;%20&#8470;%2048-49%20&#1058;&#1072;&#1088;&#1072;&#1089;%20&#1064;&#1077;&#1074;&#1095;&#1077;&#1085;&#1082;&#1086;\5%20&#1082;&#1083;&#1072;&#1089;%20&#1059;&#1088;&#1086;&#1082;%20&#8470;%2048%20&#1058;&#1072;&#1088;&#1072;&#1089;%20&#1064;&#1077;&#1074;&#1095;&#1077;&#1085;&#1082;&#1086;%20&#1047;&#1072;%20&#1089;&#1086;&#1085;&#1094;&#1077;&#1084;%20&#1093;&#1084;&#1072;&#1088;&#1086;&#1085;&#1100;&#1082;&#1072;%20&#1087;&#1083;&#1080;&#1074;&#1077;\8.mp3" TargetMode="Externa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076056" y="3717032"/>
            <a:ext cx="304800" cy="304800"/>
          </a:xfrm>
          <a:prstGeom prst="rect">
            <a:avLst/>
          </a:prstGeom>
        </p:spPr>
      </p:pic>
      <p:pic>
        <p:nvPicPr>
          <p:cNvPr id="36867" name="Picture 3" descr="C:\Users\User\Desktop\raduga (1)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" name="Picture 9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 b="28103"/>
          <a:stretch>
            <a:fillRect/>
          </a:stretch>
        </p:blipFill>
        <p:spPr bwMode="auto">
          <a:xfrm>
            <a:off x="-180528" y="5301208"/>
            <a:ext cx="4765764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 b="28103"/>
          <a:stretch>
            <a:fillRect/>
          </a:stretch>
        </p:blipFill>
        <p:spPr bwMode="auto">
          <a:xfrm>
            <a:off x="4644008" y="5301208"/>
            <a:ext cx="4765764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Похожее изображени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705" y="245641"/>
            <a:ext cx="3752499" cy="2564904"/>
          </a:xfrm>
          <a:prstGeom prst="rect">
            <a:avLst/>
          </a:prstGeom>
          <a:noFill/>
        </p:spPr>
      </p:pic>
      <p:pic>
        <p:nvPicPr>
          <p:cNvPr id="20" name="Picture 4" descr="Похожее изображени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267434" y="219502"/>
            <a:ext cx="2590239" cy="1732185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44671" y="2479829"/>
            <a:ext cx="3491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rgbClr val="000099"/>
                </a:solidFill>
                <a:latin typeface="Arial Black" pitchFamily="34" charset="0"/>
              </a:rPr>
              <a:t>Оберіть той колір веселки</a:t>
            </a:r>
            <a:r>
              <a:rPr lang="ru-RU" dirty="0">
                <a:solidFill>
                  <a:srgbClr val="000099"/>
                </a:solidFill>
                <a:latin typeface="Arial Black" pitchFamily="34" charset="0"/>
              </a:rPr>
              <a:t>,  який вам найбільше до </a:t>
            </a:r>
            <a:r>
              <a:rPr lang="ru-RU" dirty="0" err="1">
                <a:solidFill>
                  <a:srgbClr val="000099"/>
                </a:solidFill>
                <a:latin typeface="Arial Black" pitchFamily="34" charset="0"/>
              </a:rPr>
              <a:t>вподоби</a:t>
            </a:r>
            <a:r>
              <a:rPr lang="ru-RU" dirty="0">
                <a:solidFill>
                  <a:srgbClr val="000099"/>
                </a:solidFill>
                <a:latin typeface="Arial Black" pitchFamily="34" charset="0"/>
              </a:rPr>
              <a:t>, </a:t>
            </a:r>
            <a:r>
              <a:rPr lang="uk-UA" dirty="0">
                <a:solidFill>
                  <a:srgbClr val="000099"/>
                </a:solidFill>
                <a:latin typeface="Arial Black" pitchFamily="34" charset="0"/>
              </a:rPr>
              <a:t>із </a:t>
            </a:r>
            <a:r>
              <a:rPr lang="ru-RU" dirty="0" err="1">
                <a:solidFill>
                  <a:srgbClr val="000099"/>
                </a:solidFill>
                <a:latin typeface="Arial Black" pitchFamily="34" charset="0"/>
              </a:rPr>
              <a:t>яким</a:t>
            </a:r>
            <a:r>
              <a:rPr lang="ru-RU" dirty="0">
                <a:solidFill>
                  <a:srgbClr val="000099"/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srgbClr val="000099"/>
                </a:solidFill>
                <a:latin typeface="Arial Black" pitchFamily="34" charset="0"/>
              </a:rPr>
              <a:t>хочеться</a:t>
            </a:r>
            <a:r>
              <a:rPr lang="ru-RU" dirty="0">
                <a:solidFill>
                  <a:srgbClr val="000099"/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srgbClr val="000099"/>
                </a:solidFill>
                <a:latin typeface="Arial Black" pitchFamily="34" charset="0"/>
              </a:rPr>
              <a:t>потоваришувати</a:t>
            </a:r>
            <a:r>
              <a:rPr lang="ru-RU" dirty="0">
                <a:solidFill>
                  <a:srgbClr val="000099"/>
                </a:solidFill>
                <a:latin typeface="Arial Black" pitchFamily="34" charset="0"/>
              </a:rPr>
              <a:t>  </a:t>
            </a:r>
            <a:r>
              <a:rPr lang="ru-RU" dirty="0" smtClean="0">
                <a:solidFill>
                  <a:srgbClr val="000099"/>
                </a:solidFill>
                <a:latin typeface="Arial Black" pitchFamily="34" charset="0"/>
              </a:rPr>
              <a:t>й </a:t>
            </a:r>
            <a:r>
              <a:rPr lang="ru-RU" dirty="0" err="1" smtClean="0">
                <a:solidFill>
                  <a:srgbClr val="000099"/>
                </a:solidFill>
                <a:latin typeface="Arial Black" pitchFamily="34" charset="0"/>
              </a:rPr>
              <a:t>працювати</a:t>
            </a:r>
            <a:r>
              <a:rPr lang="ru-RU" dirty="0" smtClean="0">
                <a:solidFill>
                  <a:srgbClr val="000099"/>
                </a:solidFill>
                <a:latin typeface="Arial Black" pitchFamily="34" charset="0"/>
              </a:rPr>
              <a:t> на </a:t>
            </a:r>
            <a:r>
              <a:rPr lang="ru-RU" dirty="0" err="1" smtClean="0">
                <a:solidFill>
                  <a:srgbClr val="000099"/>
                </a:solidFill>
                <a:latin typeface="Arial Black" pitchFamily="34" charset="0"/>
              </a:rPr>
              <a:t>уроці</a:t>
            </a:r>
            <a:r>
              <a:rPr lang="ru-RU" dirty="0" smtClean="0">
                <a:solidFill>
                  <a:srgbClr val="000099"/>
                </a:solidFill>
                <a:latin typeface="Arial Black" pitchFamily="34" charset="0"/>
              </a:rPr>
              <a:t>.</a:t>
            </a:r>
            <a:endParaRPr lang="ru-RU" dirty="0">
              <a:solidFill>
                <a:srgbClr val="000099"/>
              </a:solidFill>
              <a:latin typeface="Arial Black" pitchFamily="34" charset="0"/>
            </a:endParaRPr>
          </a:p>
        </p:txBody>
      </p:sp>
      <p:pic>
        <p:nvPicPr>
          <p:cNvPr id="23" name="Picture 4" descr="http://www.playcast.ru/uploads/2016/11/24/20639425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273642"/>
            <a:ext cx="1944216" cy="934385"/>
          </a:xfrm>
          <a:prstGeom prst="rect">
            <a:avLst/>
          </a:prstGeom>
          <a:noFill/>
        </p:spPr>
      </p:pic>
      <p:pic>
        <p:nvPicPr>
          <p:cNvPr id="24" name="Рисунок 3" descr="6a3059ce5fdb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7864" y="3356992"/>
            <a:ext cx="1326838" cy="2734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Похожее изображение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46669" y="3501008"/>
            <a:ext cx="1697331" cy="2376264"/>
          </a:xfrm>
          <a:prstGeom prst="rect">
            <a:avLst/>
          </a:prstGeom>
          <a:noFill/>
        </p:spPr>
      </p:pic>
      <p:pic>
        <p:nvPicPr>
          <p:cNvPr id="26" name="Picture 9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 b="28103"/>
          <a:stretch>
            <a:fillRect/>
          </a:stretch>
        </p:blipFill>
        <p:spPr bwMode="auto">
          <a:xfrm>
            <a:off x="2195736" y="5301208"/>
            <a:ext cx="4765764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8671" y="-72886"/>
            <a:ext cx="62437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C00000"/>
                </a:solidFill>
                <a:latin typeface="Arial Black" pitchFamily="34" charset="0"/>
              </a:rPr>
              <a:t>«</a:t>
            </a:r>
            <a:r>
              <a:rPr lang="uk-UA" sz="3200" b="1" i="1" dirty="0">
                <a:solidFill>
                  <a:srgbClr val="C00000"/>
                </a:solidFill>
                <a:latin typeface="Arial Black" pitchFamily="34" charset="0"/>
              </a:rPr>
              <a:t>Кольорова  </a:t>
            </a:r>
            <a:r>
              <a:rPr lang="uk-UA" sz="3200" b="1" i="1" dirty="0" smtClean="0">
                <a:solidFill>
                  <a:srgbClr val="C00000"/>
                </a:solidFill>
                <a:latin typeface="Arial Black" pitchFamily="34" charset="0"/>
              </a:rPr>
              <a:t>настанова</a:t>
            </a:r>
            <a:r>
              <a:rPr lang="uk-UA" sz="3200" b="1" i="1" dirty="0">
                <a:solidFill>
                  <a:srgbClr val="C00000"/>
                </a:solidFill>
                <a:latin typeface="Arial Black" pitchFamily="34" charset="0"/>
              </a:rPr>
              <a:t>»</a:t>
            </a:r>
            <a:endParaRPr lang="uk-UA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0098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numSld="3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Бандур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3" name="Бандури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Picture 6" descr="C:\Documents and Settings\XP\Мои документы\Смайли\flovin447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15"/>
          <a:stretch/>
        </p:blipFill>
        <p:spPr bwMode="auto">
          <a:xfrm flipH="1">
            <a:off x="1814999" y="106456"/>
            <a:ext cx="2916891" cy="514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:\Documents and Settings\XP\Мои документы\Смайли\flovin447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05"/>
          <a:stretch/>
        </p:blipFill>
        <p:spPr bwMode="auto">
          <a:xfrm>
            <a:off x="4711655" y="89183"/>
            <a:ext cx="2633528" cy="515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вал 5"/>
          <p:cNvSpPr/>
          <p:nvPr/>
        </p:nvSpPr>
        <p:spPr>
          <a:xfrm>
            <a:off x="3357554" y="1000108"/>
            <a:ext cx="2885450" cy="3535232"/>
          </a:xfrm>
          <a:prstGeom prst="ellipse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8" name="Picture 2" descr="http://www.sevmb.com/spaw2/uploads/images/Itdxtyrj%20gjhnht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1071546"/>
            <a:ext cx="3296703" cy="4318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etnoxata.com.ua/image/data/stat/p2/p2_2/o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7" t="13699" r="38788" b="10915"/>
          <a:stretch/>
        </p:blipFill>
        <p:spPr bwMode="auto">
          <a:xfrm rot="21364728">
            <a:off x="2518362" y="1124652"/>
            <a:ext cx="1644680" cy="267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uamodna.com/assets/articles/image/mgznqvws/content_ful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60" y="2428868"/>
            <a:ext cx="2248927" cy="277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21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1768">
            <a:off x="5628119" y="1710858"/>
            <a:ext cx="1364068" cy="96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etnoxata.com.ua/image/data/stat/p2/p2_2/o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256">
            <a:off x="5932143" y="1593085"/>
            <a:ext cx="1579046" cy="233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8188">
            <a:off x="1909654" y="3735745"/>
            <a:ext cx="1431797" cy="214028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1476">
            <a:off x="3932822" y="3717346"/>
            <a:ext cx="1498962" cy="209877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0862" flipH="1">
            <a:off x="6284203" y="3241088"/>
            <a:ext cx="1618373" cy="169098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68560" y="3646556"/>
            <a:ext cx="1502001" cy="2352773"/>
          </a:xfrm>
          <a:prstGeom prst="rect">
            <a:avLst/>
          </a:prstGeom>
        </p:spPr>
      </p:pic>
      <p:pic>
        <p:nvPicPr>
          <p:cNvPr id="22" name="Picture 4" descr="http://cs307410.vk.me/v307410829/66c7/jvbanQtVdzE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57364"/>
            <a:ext cx="2914027" cy="342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gamayun.org.ua/katalog/shop/big/7125--1366804736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8" t="15192" r="25314" b="3170"/>
          <a:stretch/>
        </p:blipFill>
        <p:spPr bwMode="auto">
          <a:xfrm rot="21245815">
            <a:off x="1990273" y="2638690"/>
            <a:ext cx="1438975" cy="265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40168" y="2653315"/>
            <a:ext cx="6919142" cy="1490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81512" y="2653513"/>
            <a:ext cx="6919142" cy="14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1719306" y="5621714"/>
            <a:ext cx="5976664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solidFill>
                  <a:srgbClr val="FFFF00"/>
                </a:solidFill>
                <a:latin typeface="Arial Black" pitchFamily="34" charset="0"/>
              </a:rPr>
              <a:t>209-річниця  від  дня народження Т.Г.Шевченка</a:t>
            </a:r>
            <a:endParaRPr lang="uk-UA" sz="24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02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video>
              <p:cMediaNode vol="80000" numSld="5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audio>
              <p:cMediaNode numSld="5">
                <p:cTn id="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ÐÐ°ÑÑÐ¸Ð½ÐºÐ¸ Ð¿Ð¾ Ð·Ð°Ð¿ÑÐ¾ÑÑ ÑÐ°ÑÐ° ÐºÐ¾Ð»Ð¸ÑÐº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72534" cy="7029400"/>
          </a:xfrm>
          <a:prstGeom prst="rect">
            <a:avLst/>
          </a:prstGeom>
          <a:noFill/>
        </p:spPr>
      </p:pic>
      <p:pic>
        <p:nvPicPr>
          <p:cNvPr id="96260" name="Picture 4" descr="ÐÐ°ÑÑÐ¸Ð½ÐºÐ¸ Ð¿Ð¾ Ð·Ð°Ð¿ÑÐ¾ÑÑ Ð¼Ð°ÑÐ¸ ÑÐµÐ²ÑÐµÐ½ÐºÐ°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555776" y="476672"/>
            <a:ext cx="3593475" cy="4869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604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ÐÐ°ÑÑÐ¸Ð½ÐºÐ¸ Ð¿Ð¾ Ð·Ð°Ð¿ÑÐ¾ÑÑ Ð¥Ð°ÑÐ° Ð¨ÐµÐ²ÑÐµÐ½Ðº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9" y="0"/>
            <a:ext cx="9313585" cy="6858000"/>
          </a:xfrm>
          <a:prstGeom prst="rect">
            <a:avLst/>
          </a:prstGeom>
          <a:noFill/>
        </p:spPr>
      </p:pic>
      <p:pic>
        <p:nvPicPr>
          <p:cNvPr id="3" name="Picture 2" descr="Картинки по запросу анімація кінокамера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668344" y="5961729"/>
            <a:ext cx="861415" cy="8962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43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ÐÐ°ÑÑÐ¸Ð½ÐºÐ¸ Ð¿Ð¾ Ð·Ð°Ð¿ÑÐ¾ÑÑ Â«Ð¡Ð°Ð´Ð¾Ðº Ð²Ð¸ÑÐ½ÐµÐ²Ð¸Ð¹ ÐºÐ¾Ð»Ð¾ ÑÐ°ÑÐ¸...Â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263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501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06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004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620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пів соловей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9830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9174035" cy="6858000"/>
          </a:xfrm>
          <a:prstGeom prst="rect">
            <a:avLst/>
          </a:prstGeom>
          <a:noFill/>
        </p:spPr>
      </p:pic>
      <p:pic>
        <p:nvPicPr>
          <p:cNvPr id="3" name="Picture 6" descr="ÐÐ°ÑÑÐ¸Ð½ÐºÐ¸ Ð¿Ð¾ Ð·Ð°Ð¿ÑÐ¾ÑÑ Ð¼Ð°Ð»Ð¸Ð¹ ÑÐ°ÑÐ°Ñ ÑÐµÐ²ÑÐµÐ½ÐºÐ¾ ÑÐ¾ÑÐ¾"/>
          <p:cNvPicPr>
            <a:picLocks noChangeAspect="1" noChangeArrowheads="1"/>
          </p:cNvPicPr>
          <p:nvPr/>
        </p:nvPicPr>
        <p:blipFill>
          <a:blip r:embed="rId5" cstate="print"/>
          <a:srcRect l="8836" t="2620" r="48946" b="4355"/>
          <a:stretch>
            <a:fillRect/>
          </a:stretch>
        </p:blipFill>
        <p:spPr bwMode="auto">
          <a:xfrm>
            <a:off x="7020272" y="3587495"/>
            <a:ext cx="2123728" cy="32705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087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77826" name="Picture 2" descr="ÐÐ°ÑÑÐ¸Ð½ÐºÐ¸ Ð¿Ð¾ Ð·Ð°Ð¿ÑÐ¾ÑÑ ÑÑÐ¼Ð°ÐºÐ¸"/>
          <p:cNvPicPr>
            <a:picLocks noChangeAspect="1" noChangeArrowheads="1"/>
          </p:cNvPicPr>
          <p:nvPr/>
        </p:nvPicPr>
        <p:blipFill>
          <a:blip r:embed="rId2" cstate="print"/>
          <a:srcRect t="5524" r="7280" b="8028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877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8634" cy="6858000"/>
          </a:xfrm>
          <a:prstGeom prst="rect">
            <a:avLst/>
          </a:prstGeom>
          <a:noFill/>
        </p:spPr>
      </p:pic>
      <p:pic>
        <p:nvPicPr>
          <p:cNvPr id="3" name="Picture 8" descr="https://img-fotki.yandex.ru/get/9164/23869276.11d/0_a6b6e_82402bd9_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373216"/>
            <a:ext cx="1009305" cy="85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s://img-fotki.yandex.ru/get/9164/23869276.11d/0_a6b6e_82402bd9_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653136"/>
            <a:ext cx="883941" cy="74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img-fotki.yandex.ru/get/9164/23869276.11d/0_a6b6e_82402bd9_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05064"/>
            <a:ext cx="936104" cy="79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97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 t="12600" b="13901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916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836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82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30781" y="52165"/>
            <a:ext cx="82926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cap="none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Гра </a:t>
            </a:r>
            <a:r>
              <a:rPr lang="uk-UA" sz="3200" b="1" cap="none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«Літературний калейдоскоп» </a:t>
            </a:r>
            <a:endParaRPr lang="uk-UA" sz="3200" b="1" cap="none" spc="50" dirty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0" name="Picture 2" descr="Программа «Музейный калейдоскоп» 2018, Веневский район — дата и место  проведения, программа мероприятия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1556792"/>
            <a:ext cx="4954150" cy="30963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Содержимое 6" descr="https://encrypted-tbn1.gstatic.com/images?q=tbn:ANd9GcRYkU-al8y9SOQwU9NfYFCoqgRJE8OKRJ0FjxBvCfMcWCMrXj8l3Q"/>
          <p:cNvPicPr>
            <a:picLocks/>
          </p:cNvPicPr>
          <p:nvPr/>
        </p:nvPicPr>
        <p:blipFill>
          <a:blip r:embed="rId3" cstate="print"/>
          <a:srcRect b="12692"/>
          <a:stretch>
            <a:fillRect/>
          </a:stretch>
        </p:blipFill>
        <p:spPr bwMode="auto">
          <a:xfrm>
            <a:off x="3890649" y="2790937"/>
            <a:ext cx="1051318" cy="122413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643569" y="500042"/>
            <a:ext cx="35004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i="1" dirty="0">
                <a:latin typeface="Arial Black" pitchFamily="34" charset="0"/>
              </a:rPr>
              <a:t> </a:t>
            </a:r>
            <a:r>
              <a:rPr lang="uk-UA" i="1" dirty="0" smtClean="0">
                <a:latin typeface="Arial Black" pitchFamily="34" charset="0"/>
              </a:rPr>
              <a:t>1. Коли </a:t>
            </a:r>
            <a:r>
              <a:rPr lang="uk-UA" i="1" dirty="0">
                <a:latin typeface="Arial Black" pitchFamily="34" charset="0"/>
              </a:rPr>
              <a:t>народився </a:t>
            </a:r>
            <a:endParaRPr lang="uk-UA" i="1" dirty="0" smtClean="0">
              <a:latin typeface="Arial Black" pitchFamily="34" charset="0"/>
            </a:endParaRPr>
          </a:p>
          <a:p>
            <a:pPr lvl="0"/>
            <a:r>
              <a:rPr lang="uk-UA" i="1" dirty="0" smtClean="0">
                <a:latin typeface="Arial Black" pitchFamily="34" charset="0"/>
              </a:rPr>
              <a:t>Т</a:t>
            </a:r>
            <a:r>
              <a:rPr lang="uk-UA" i="1" dirty="0">
                <a:latin typeface="Arial Black" pitchFamily="34" charset="0"/>
              </a:rPr>
              <a:t>. Шевченко?</a:t>
            </a:r>
            <a:endParaRPr lang="uk-UA" dirty="0">
              <a:latin typeface="Arial Black" pitchFamily="34" charset="0"/>
            </a:endParaRPr>
          </a:p>
          <a:p>
            <a:pPr lvl="0"/>
            <a:r>
              <a:rPr lang="uk-UA" i="1" dirty="0">
                <a:latin typeface="Arial Black" pitchFamily="34" charset="0"/>
              </a:rPr>
              <a:t> </a:t>
            </a:r>
            <a:endParaRPr lang="uk-UA" dirty="0">
              <a:latin typeface="Arial Black" pitchFamily="34" charset="0"/>
            </a:endParaRPr>
          </a:p>
        </p:txBody>
      </p:sp>
      <p:sp>
        <p:nvSpPr>
          <p:cNvPr id="8" name="Выгнутая вверх стрелка 7"/>
          <p:cNvSpPr/>
          <p:nvPr/>
        </p:nvSpPr>
        <p:spPr>
          <a:xfrm rot="19375093">
            <a:off x="3951420" y="1240698"/>
            <a:ext cx="1728193" cy="65379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86512" y="1142984"/>
            <a:ext cx="2705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2. Де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народився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Тарас Шевченко?</a:t>
            </a:r>
            <a:endParaRPr lang="uk-UA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29389" y="1785927"/>
            <a:ext cx="2560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У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якому селі минуло дитинство поета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715140" y="2714620"/>
            <a:ext cx="24288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4.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сім’ї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народився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Кобзар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86512" y="3714753"/>
            <a:ext cx="26702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5. За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успіхи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якій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галузі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поету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було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err="1" smtClean="0">
                <a:latin typeface="Arial" pitchFamily="34" charset="0"/>
                <a:cs typeface="Arial" pitchFamily="34" charset="0"/>
              </a:rPr>
              <a:t>присвоєно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звання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академіка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?</a:t>
            </a:r>
            <a:endParaRPr lang="uk-UA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57884" y="5000636"/>
            <a:ext cx="32861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latin typeface="Arial Black" pitchFamily="34" charset="0"/>
              </a:rPr>
              <a:t>6.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Як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називалась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перша книжечка</a:t>
            </a:r>
          </a:p>
          <a:p>
            <a:r>
              <a:rPr lang="ru-RU" b="1" dirty="0" err="1" smtClean="0">
                <a:latin typeface="Arial" pitchFamily="34" charset="0"/>
                <a:cs typeface="Arial" pitchFamily="34" charset="0"/>
              </a:rPr>
              <a:t>віршів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поета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видана в 1840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році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?</a:t>
            </a:r>
            <a:endParaRPr lang="uk-UA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86182" y="4857760"/>
            <a:ext cx="22145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7. Скільки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творів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включала перша</a:t>
            </a:r>
          </a:p>
          <a:p>
            <a:r>
              <a:rPr lang="ru-RU" b="1" dirty="0" err="1" smtClean="0">
                <a:latin typeface="Arial" pitchFamily="34" charset="0"/>
                <a:cs typeface="Arial" pitchFamily="34" charset="0"/>
              </a:rPr>
              <a:t>збірка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"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Кобзар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"?</a:t>
            </a:r>
            <a:r>
              <a:rPr lang="uk-UA" b="1" i="1" dirty="0" smtClean="0">
                <a:latin typeface="Arial" pitchFamily="34" charset="0"/>
                <a:cs typeface="Arial" pitchFamily="34" charset="0"/>
              </a:rPr>
              <a:t> </a:t>
            </a:r>
            <a:endParaRPr lang="uk-UA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928794" y="5857892"/>
            <a:ext cx="2571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8. В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якому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вірші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поет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згадує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своє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err="1" smtClean="0">
                <a:latin typeface="Arial" pitchFamily="34" charset="0"/>
                <a:cs typeface="Arial" pitchFamily="34" charset="0"/>
              </a:rPr>
              <a:t>дитинство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?</a:t>
            </a:r>
            <a:r>
              <a:rPr lang="uk-UA" b="1" i="1" dirty="0" smtClean="0">
                <a:latin typeface="Arial" pitchFamily="34" charset="0"/>
                <a:cs typeface="Arial" pitchFamily="34" charset="0"/>
              </a:rPr>
              <a:t> </a:t>
            </a:r>
            <a:endParaRPr lang="uk-UA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1260" y="4643446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9. Яку книгу для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маленьких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дітей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уклав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видав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власним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коштом Шевченко?</a:t>
            </a:r>
            <a:endParaRPr lang="uk-UA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" y="3214686"/>
            <a:ext cx="23574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latin typeface="Arial Black" pitchFamily="34" charset="0"/>
              </a:rPr>
              <a:t>10.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Де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якому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році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Т.Шевченко написав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"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Заповіт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"?</a:t>
            </a:r>
            <a:endParaRPr lang="uk-UA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2" descr="C:\Users\User\Desktop\картинки\wazn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</a:blip>
          <a:srcRect/>
          <a:stretch>
            <a:fillRect/>
          </a:stretch>
        </p:blipFill>
        <p:spPr bwMode="auto">
          <a:xfrm flipH="1">
            <a:off x="5143504" y="1571612"/>
            <a:ext cx="1403648" cy="2256469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 rot="10800000" flipV="1">
            <a:off x="0" y="2091158"/>
            <a:ext cx="1928794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11. Коли помер Тарас Шевченко?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Псевдонім</a:t>
            </a:r>
            <a:endParaRPr lang="ru-RU" dirty="0" smtClean="0"/>
          </a:p>
          <a:p>
            <a:r>
              <a:rPr lang="ru-RU" dirty="0" err="1" smtClean="0"/>
              <a:t>Т.Шевченка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85786" y="1142985"/>
            <a:ext cx="1857388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12.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Псевдонім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Т.Шевченка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?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38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¼ÐµÐ½Ñ ÑÑÐ¸Ð½Ð°Ð´ÑÑÑÐ¸Ð¹ Ð¼Ð¸Ð½Ð°Ð»Ð¾ ÑÐ»ÑÑÑÑÐ°ÑÑÑ"/>
          <p:cNvPicPr>
            <a:picLocks noChangeAspect="1" noChangeArrowheads="1"/>
          </p:cNvPicPr>
          <p:nvPr/>
        </p:nvPicPr>
        <p:blipFill>
          <a:blip r:embed="rId2" cstate="print"/>
          <a:srcRect l="2024" r="2157" b="2487"/>
          <a:stretch>
            <a:fillRect/>
          </a:stretch>
        </p:blipFill>
        <p:spPr bwMode="auto">
          <a:xfrm>
            <a:off x="-252535" y="-171400"/>
            <a:ext cx="9496012" cy="7029400"/>
          </a:xfrm>
          <a:prstGeom prst="rect">
            <a:avLst/>
          </a:prstGeom>
          <a:noFill/>
        </p:spPr>
      </p:pic>
      <p:pic>
        <p:nvPicPr>
          <p:cNvPr id="96258" name="Picture 2" descr="ÐÐ°ÑÑÐ¸Ð½ÐºÐ¸ Ð¿Ð¾ Ð·Ð°Ð¿ÑÐ¾ÑÑ Ð¼ÐµÐ½Ñ ÑÑÐ¸Ð½Ð°Ð´ÑÑÑÐ¸Ð¹ Ð¼Ð¸Ð½Ð°Ð»Ð¾ ÑÐ»ÑÑÑÑÐ°ÑÑÑ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548680"/>
            <a:ext cx="3960440" cy="59491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013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97282" name="Picture 2" descr="ÐÐ°ÑÑÐ¸Ð½ÐºÐ¸ Ð¿Ð¾ Ð·Ð°Ð¿ÑÐ¾ÑÑ ÑÑÐ¼Ð°ÐºÐ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83236" cy="6858000"/>
          </a:xfrm>
          <a:prstGeom prst="rect">
            <a:avLst/>
          </a:prstGeom>
          <a:noFill/>
        </p:spPr>
      </p:pic>
      <p:pic>
        <p:nvPicPr>
          <p:cNvPr id="3" name="Picture 4" descr="http://fs8.www.ex.ua/show/32472024/32472024.jpg?8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843" b="93898" l="10000" r="90000">
                        <a14:foregroundMark x1="36500" y1="73425" x2="36500" y2="72244"/>
                        <a14:foregroundMark x1="52125" y1="89173" x2="52125" y2="89173"/>
                        <a14:foregroundMark x1="53000" y1="90945" x2="53000" y2="90945"/>
                        <a14:foregroundMark x1="48125" y1="90945" x2="48125" y2="90945"/>
                        <a14:foregroundMark x1="44375" y1="57283" x2="44375" y2="57283"/>
                        <a14:foregroundMark x1="49125" y1="50591" x2="49125" y2="50591"/>
                        <a14:foregroundMark x1="51375" y1="44094" x2="51375" y2="44094"/>
                        <a14:foregroundMark x1="48375" y1="48819" x2="48375" y2="48819"/>
                        <a14:foregroundMark x1="42125" y1="52165" x2="42125" y2="52165"/>
                        <a14:foregroundMark x1="33000" y1="61614" x2="33000" y2="61614"/>
                        <a14:foregroundMark x1="30875" y1="67913" x2="30875" y2="67913"/>
                        <a14:foregroundMark x1="32125" y1="64961" x2="32125" y2="64961"/>
                        <a14:foregroundMark x1="37000" y1="56496" x2="37000" y2="56496"/>
                        <a14:foregroundMark x1="32750" y1="48031" x2="32750" y2="48031"/>
                        <a14:foregroundMark x1="32500" y1="42913" x2="32500" y2="42913"/>
                        <a14:foregroundMark x1="32750" y1="42913" x2="32750" y2="42913"/>
                        <a14:foregroundMark x1="32750" y1="40748" x2="32750" y2="40748"/>
                        <a14:foregroundMark x1="30875" y1="50591" x2="30875" y2="50591"/>
                        <a14:foregroundMark x1="29500" y1="50591" x2="29500" y2="50591"/>
                        <a14:foregroundMark x1="29750" y1="54724" x2="29750" y2="54724"/>
                        <a14:foregroundMark x1="27625" y1="58661" x2="27625" y2="58661"/>
                        <a14:foregroundMark x1="27000" y1="62795" x2="27375" y2="61024"/>
                        <a14:foregroundMark x1="28375" y1="71654" x2="28375" y2="71654"/>
                        <a14:foregroundMark x1="34375" y1="76772" x2="34375" y2="76772"/>
                        <a14:foregroundMark x1="40750" y1="78150" x2="40750" y2="78150"/>
                        <a14:foregroundMark x1="34875" y1="81102" x2="34875" y2="81102"/>
                        <a14:foregroundMark x1="25125" y1="77362" x2="25125" y2="77362"/>
                        <a14:foregroundMark x1="21875" y1="63583" x2="21875" y2="63583"/>
                        <a14:foregroundMark x1="23500" y1="56890" x2="23500" y2="56890"/>
                        <a14:foregroundMark x1="23750" y1="52953" x2="23750" y2="52953"/>
                        <a14:foregroundMark x1="23750" y1="56102" x2="23750" y2="56102"/>
                        <a14:foregroundMark x1="23000" y1="52559" x2="23000" y2="52559"/>
                        <a14:foregroundMark x1="20250" y1="51378" x2="20250" y2="51378"/>
                        <a14:foregroundMark x1="20875" y1="54331" x2="21875" y2="53937"/>
                        <a14:foregroundMark x1="21625" y1="69685" x2="21625" y2="69685"/>
                        <a14:foregroundMark x1="20625" y1="69094" x2="20625" y2="69094"/>
                        <a14:foregroundMark x1="29500" y1="77362" x2="29500" y2="77362"/>
                        <a14:foregroundMark x1="29500" y1="81102" x2="29500" y2="81102"/>
                        <a14:foregroundMark x1="23000" y1="80315" x2="23000" y2="77756"/>
                        <a14:foregroundMark x1="17875" y1="66142" x2="17875" y2="64173"/>
                        <a14:foregroundMark x1="19000" y1="59449" x2="19000" y2="59449"/>
                        <a14:foregroundMark x1="18625" y1="59843" x2="18625" y2="59843"/>
                        <a14:foregroundMark x1="33250" y1="82283" x2="33250" y2="82283"/>
                        <a14:foregroundMark x1="38375" y1="87402" x2="38375" y2="87402"/>
                        <a14:foregroundMark x1="40750" y1="88386" x2="40750" y2="88386"/>
                        <a14:foregroundMark x1="42125" y1="89961" x2="42125" y2="89961"/>
                        <a14:foregroundMark x1="35375" y1="87402" x2="35375" y2="87402"/>
                        <a14:foregroundMark x1="30500" y1="84055" x2="30500" y2="84055"/>
                        <a14:foregroundMark x1="27000" y1="85827" x2="27875" y2="85827"/>
                        <a14:foregroundMark x1="39250" y1="87795" x2="39250" y2="87795"/>
                        <a14:foregroundMark x1="25750" y1="81102" x2="25750" y2="81102"/>
                        <a14:foregroundMark x1="18625" y1="84055" x2="18625" y2="84055"/>
                        <a14:foregroundMark x1="16250" y1="66142" x2="16250" y2="66142"/>
                        <a14:foregroundMark x1="16250" y1="75591" x2="16250" y2="75591"/>
                        <a14:foregroundMark x1="17875" y1="80709" x2="17875" y2="80709"/>
                        <a14:foregroundMark x1="18375" y1="78937" x2="18375" y2="78937"/>
                        <a14:foregroundMark x1="18125" y1="81102" x2="18125" y2="81102"/>
                        <a14:foregroundMark x1="16500" y1="75197" x2="16500" y2="75197"/>
                        <a14:foregroundMark x1="17375" y1="57677" x2="17375" y2="57677"/>
                        <a14:foregroundMark x1="14875" y1="62008" x2="14875" y2="62008"/>
                        <a14:foregroundMark x1="13500" y1="59843" x2="13500" y2="59843"/>
                        <a14:foregroundMark x1="12750" y1="57677" x2="12750" y2="57677"/>
                        <a14:foregroundMark x1="12250" y1="61614" x2="12250" y2="61614"/>
                        <a14:foregroundMark x1="13500" y1="60630" x2="13500" y2="60630"/>
                        <a14:foregroundMark x1="14375" y1="64567" x2="14375" y2="64567"/>
                        <a14:foregroundMark x1="14125" y1="58661" x2="14125" y2="58661"/>
                        <a14:foregroundMark x1="12250" y1="57677" x2="12250" y2="57677"/>
                        <a14:foregroundMark x1="11875" y1="58071" x2="11875" y2="58071"/>
                        <a14:foregroundMark x1="14875" y1="67520" x2="14875" y2="67520"/>
                        <a14:foregroundMark x1="17875" y1="85433" x2="16750" y2="84843"/>
                        <a14:foregroundMark x1="12500" y1="86614" x2="12500" y2="86614"/>
                        <a14:foregroundMark x1="12250" y1="85827" x2="12250" y2="85827"/>
                        <a14:foregroundMark x1="12750" y1="89567" x2="12750" y2="89567"/>
                        <a14:foregroundMark x1="15750" y1="88386" x2="15750" y2="88386"/>
                        <a14:foregroundMark x1="84500" y1="84449" x2="84500" y2="84449"/>
                        <a14:foregroundMark x1="79375" y1="86220" x2="79375" y2="86220"/>
                        <a14:foregroundMark x1="73500" y1="86220" x2="73500" y2="86220"/>
                        <a14:foregroundMark x1="69375" y1="89567" x2="69375" y2="89567"/>
                        <a14:foregroundMark x1="66750" y1="85827" x2="66750" y2="84449"/>
                        <a14:foregroundMark x1="65375" y1="87795" x2="65625" y2="86614"/>
                        <a14:foregroundMark x1="64875" y1="88780" x2="64875" y2="89961"/>
                        <a14:foregroundMark x1="62625" y1="88386" x2="62625" y2="88386"/>
                        <a14:foregroundMark x1="59750" y1="89961" x2="59750" y2="89961"/>
                        <a14:foregroundMark x1="51625" y1="92126" x2="51625" y2="92126"/>
                        <a14:foregroundMark x1="80500" y1="52953" x2="80500" y2="52953"/>
                        <a14:foregroundMark x1="75375" y1="50591" x2="75375" y2="50591"/>
                        <a14:foregroundMark x1="76750" y1="50000" x2="76750" y2="50000"/>
                        <a14:foregroundMark x1="78250" y1="52559" x2="78250" y2="52559"/>
                        <a14:foregroundMark x1="77250" y1="45472" x2="77250" y2="45472"/>
                        <a14:foregroundMark x1="74250" y1="43307" x2="75125" y2="43701"/>
                        <a14:foregroundMark x1="76125" y1="39961" x2="75625" y2="38583"/>
                        <a14:foregroundMark x1="79625" y1="41535" x2="79625" y2="41535"/>
                        <a14:foregroundMark x1="74500" y1="37795" x2="74500" y2="37795"/>
                        <a14:foregroundMark x1="52625" y1="38976" x2="53500" y2="38976"/>
                        <a14:foregroundMark x1="52625" y1="38583" x2="52625" y2="38583"/>
                        <a14:foregroundMark x1="53750" y1="37402" x2="54875" y2="37402"/>
                        <a14:foregroundMark x1="52125" y1="38583" x2="52125" y2="38583"/>
                        <a14:foregroundMark x1="50250" y1="38189" x2="50250" y2="38189"/>
                        <a14:foregroundMark x1="49125" y1="36811" x2="49125" y2="36811"/>
                        <a14:foregroundMark x1="45875" y1="37795" x2="45875" y2="37795"/>
                        <a14:foregroundMark x1="45125" y1="39961" x2="45125" y2="39961"/>
                        <a14:foregroundMark x1="46500" y1="41535" x2="46500" y2="41535"/>
                        <a14:foregroundMark x1="43000" y1="39961" x2="43000" y2="39961"/>
                        <a14:foregroundMark x1="41125" y1="40354" x2="41125" y2="40354"/>
                        <a14:foregroundMark x1="41875" y1="38189" x2="41875" y2="38189"/>
                        <a14:foregroundMark x1="39750" y1="40354" x2="39750" y2="40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7370359" cy="468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4" name="Picture 4" descr="ÐÐ°ÑÑÐ¸Ð½ÐºÐ¸ Ð¿Ð¾ Ð·Ð°Ð¿ÑÐ¾ÑÑ ÐÐ°Ð»Ð¸Ð¹ Ð¨ÐµÐ²ÑÐµÐ½ÐºÐ¾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76672"/>
            <a:ext cx="3059832" cy="39493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7286" name="Picture 6" descr="ÐÐ°ÑÑÐ¸Ð½ÐºÐ¸ Ð¿Ð¾ Ð·Ð°Ð¿ÑÐ¾ÑÑ ÐÐ°Ð»Ð¸Ð¹ Ð¨ÐµÐ²ÑÐµÐ½ÐºÐ¾"/>
          <p:cNvPicPr>
            <a:picLocks noChangeAspect="1" noChangeArrowheads="1"/>
          </p:cNvPicPr>
          <p:nvPr/>
        </p:nvPicPr>
        <p:blipFill>
          <a:blip r:embed="rId7" cstate="print"/>
          <a:srcRect t="23653" r="12129" b="9610"/>
          <a:stretch>
            <a:fillRect/>
          </a:stretch>
        </p:blipFill>
        <p:spPr bwMode="auto">
          <a:xfrm>
            <a:off x="5724128" y="260648"/>
            <a:ext cx="3116412" cy="34563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067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26" name="Picture 2" descr="http://apostol-ioann.ru/wp-content/uploads/2015/10/YEnciklopediy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одержимое 6" descr="https://encrypted-tbn1.gstatic.com/images?q=tbn:ANd9GcRYkU-al8y9SOQwU9NfYFCoqgRJE8OKRJ0FjxBvCfMcWCMrXj8l3Q"/>
          <p:cNvPicPr>
            <a:picLocks/>
          </p:cNvPicPr>
          <p:nvPr/>
        </p:nvPicPr>
        <p:blipFill>
          <a:blip r:embed="rId5" cstate="print"/>
          <a:srcRect b="12692"/>
          <a:stretch>
            <a:fillRect/>
          </a:stretch>
        </p:blipFill>
        <p:spPr bwMode="auto">
          <a:xfrm>
            <a:off x="3347864" y="1484784"/>
            <a:ext cx="3456384" cy="39604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ÐÐ°ÑÑÐ¸Ð½ÐºÐ¸ Ð¿Ð¾ Ð·Ð°Ð¿ÑÐ¾ÑÑ ÐÐ°ÑÐµÑÐ¸Ð½Ð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99176" y="0"/>
            <a:ext cx="2844824" cy="38314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 descr="ÐÐ°ÑÑÐ¸Ð½ÐºÐ¸ Ð¿Ð¾ Ð·Ð°Ð¿ÑÐ¾ÑÑ ÐÐ°ÑÐµÑÐ¸Ð½Ð° Ð¨ÐµÐ²ÑÐµÐ½ÐºÐ¾ Ð¥ÑÑÑÐ¾Ð²Ð¸Ð½Ð°"/>
          <p:cNvPicPr>
            <a:picLocks noChangeAspect="1" noChangeArrowheads="1"/>
          </p:cNvPicPr>
          <p:nvPr/>
        </p:nvPicPr>
        <p:blipFill>
          <a:blip r:embed="rId7" cstate="print"/>
          <a:srcRect l="51054"/>
          <a:stretch>
            <a:fillRect/>
          </a:stretch>
        </p:blipFill>
        <p:spPr bwMode="auto">
          <a:xfrm>
            <a:off x="179512" y="1727026"/>
            <a:ext cx="3260253" cy="42968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669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26" name="Picture 2" descr="Картинки по запросу УКраїнська вишивка картинк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2536043" y="2536042"/>
            <a:ext cx="6858003" cy="1785918"/>
          </a:xfrm>
          <a:prstGeom prst="rect">
            <a:avLst/>
          </a:prstGeom>
          <a:noFill/>
        </p:spPr>
      </p:pic>
      <p:pic>
        <p:nvPicPr>
          <p:cNvPr id="22530" name="Picture 2" descr="Картинки по запросу картинка природ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41550" y="3247622"/>
            <a:ext cx="586090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cap="none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«За сонцем </a:t>
            </a:r>
            <a:endParaRPr lang="uk-UA" sz="4000" b="1" cap="none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uk-UA" sz="4000" b="1" cap="none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хмаронька </a:t>
            </a:r>
            <a:r>
              <a:rPr lang="uk-UA" sz="4000" b="1" cap="none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пливе</a:t>
            </a:r>
            <a:r>
              <a:rPr lang="uk-UA" sz="4000" b="1" cap="none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»</a:t>
            </a:r>
            <a:endParaRPr lang="uk-UA" sz="4000" b="1" cap="none" spc="50" dirty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" name="Picture 4" descr="Похожее изображени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020272" y="-65903"/>
            <a:ext cx="1865288" cy="1126811"/>
          </a:xfrm>
          <a:prstGeom prst="rect">
            <a:avLst/>
          </a:prstGeom>
          <a:noFill/>
        </p:spPr>
      </p:pic>
      <p:pic>
        <p:nvPicPr>
          <p:cNvPr id="9" name="Picture 4" descr="Похожее изображени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89859"/>
            <a:ext cx="1986454" cy="971049"/>
          </a:xfrm>
          <a:prstGeom prst="rect">
            <a:avLst/>
          </a:prstGeom>
          <a:noFill/>
        </p:spPr>
      </p:pic>
      <p:pic>
        <p:nvPicPr>
          <p:cNvPr id="10" name="Picture 4" descr="http://www.playcast.ru/uploads/2016/11/24/20639425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1433">
            <a:off x="6080105" y="151433"/>
            <a:ext cx="1440160" cy="692137"/>
          </a:xfrm>
          <a:prstGeom prst="rect">
            <a:avLst/>
          </a:prstGeom>
          <a:noFill/>
        </p:spPr>
      </p:pic>
      <p:pic>
        <p:nvPicPr>
          <p:cNvPr id="11" name="Picture 2" descr="Картинки по запросу анімація кінокамера">
            <a:hlinkClick r:id="rId9" action="ppaction://hlinkfile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22390" y="5733256"/>
            <a:ext cx="861415" cy="896271"/>
          </a:xfrm>
          <a:prstGeom prst="rect">
            <a:avLst/>
          </a:prstGeom>
          <a:noFill/>
        </p:spPr>
      </p:pic>
      <p:pic>
        <p:nvPicPr>
          <p:cNvPr id="12" name="Picture 2" descr="Картинки по запросу анімація кінокамера">
            <a:hlinkClick r:id="rId11" action="ppaction://hlinkfile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791977" y="5733256"/>
            <a:ext cx="861415" cy="8962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28.01.2023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pic>
        <p:nvPicPr>
          <p:cNvPr id="6" name="Picture 2" descr="G:\презентації\Рисунок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18" name="Picture 4" descr="ÐÐ°ÑÑÐ¸Ð½ÐºÐ¸ Ð¿Ð¾ Ð·Ð°Ð¿ÑÐ¾ÑÑ ÐºÐ»ÑÐ¿Ð°ÑÑ Ð³ÑÐ»Ð¾ÑÐºÐ¸ ÐºÐ¾ÑÐ¸ÐºÑÐ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143248"/>
            <a:ext cx="4638976" cy="2996952"/>
          </a:xfrm>
          <a:prstGeom prst="rect">
            <a:avLst/>
          </a:prstGeom>
          <a:noFill/>
        </p:spPr>
      </p:pic>
      <p:pic>
        <p:nvPicPr>
          <p:cNvPr id="19" name="Picture 3" descr="F:\ТАРАС ШЕВЧЕНКО\Шевченко\726_self_40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580112" y="0"/>
            <a:ext cx="2753895" cy="346704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2" name="Прямоугольник 11"/>
          <p:cNvSpPr/>
          <p:nvPr/>
        </p:nvSpPr>
        <p:spPr>
          <a:xfrm>
            <a:off x="142844" y="142853"/>
            <a:ext cx="3714776" cy="649408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Садок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вишневий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коло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хати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Хрущі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над вишнями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гудуть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Плугатарі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плугами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йдуть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Співають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ідучи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дівчата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матері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вечерять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ждуть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Сем'я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вечеря коло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хати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Вечірня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зіронька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встає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Дочка вечерять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подає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мати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хоче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научати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Так соловейко не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дає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Поклала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мати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коло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хати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Маленьких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діточок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своїх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Сама заснула коло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Затихло все,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тілько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дівчата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 соловейко не затих. 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728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0"/>
            <a:ext cx="84969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Словничок- </a:t>
            </a:r>
            <a:r>
              <a:rPr lang="uk-UA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довідничок</a:t>
            </a:r>
            <a:endParaRPr lang="uk-UA" sz="2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endParaRPr lang="uk-UA" sz="2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Хрущі - великі жуки ;рід твердокрилих комах</a:t>
            </a:r>
          </a:p>
          <a:p>
            <a:pPr marL="457200" indent="-457200">
              <a:buFont typeface="Wingdings" pitchFamily="2" charset="2"/>
              <a:buChar char="v"/>
            </a:pPr>
            <a:endParaRPr lang="uk-UA" sz="2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Плугатарі – орачі,ті, хто ходить за плугом.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37853"/>
            <a:ext cx="4176464" cy="3296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36" y="3409861"/>
            <a:ext cx="3874327" cy="32246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teacher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" y="2351088"/>
            <a:ext cx="5286375" cy="450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33537" y="548680"/>
            <a:ext cx="84249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latin typeface="Arial Black" pitchFamily="34" charset="0"/>
              </a:rPr>
              <a:t>Прийом </a:t>
            </a:r>
            <a:r>
              <a:rPr lang="uk-UA" sz="2800" dirty="0">
                <a:solidFill>
                  <a:srgbClr val="0000CC"/>
                </a:solidFill>
                <a:latin typeface="Arial Black" pitchFamily="34" charset="0"/>
              </a:rPr>
              <a:t>«Словесний малюнок». </a:t>
            </a:r>
            <a:r>
              <a:rPr lang="uk-UA" sz="2800" dirty="0">
                <a:latin typeface="Arial Black" pitchFamily="34" charset="0"/>
              </a:rPr>
              <a:t>Передайте словами картину природи, яку ви уявляєте при читанні вірша.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24001" y="2132856"/>
            <a:ext cx="653447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 smtClean="0">
                <a:solidFill>
                  <a:srgbClr val="C00000"/>
                </a:solidFill>
                <a:latin typeface="Arial Black" pitchFamily="34" charset="0"/>
              </a:rPr>
              <a:t>Зорові образи:</a:t>
            </a:r>
            <a:r>
              <a:rPr lang="uk-UA" sz="2200" dirty="0" smtClean="0">
                <a:solidFill>
                  <a:srgbClr val="C00000"/>
                </a:solidFill>
                <a:latin typeface="Arial Black" pitchFamily="34" charset="0"/>
              </a:rPr>
              <a:t> </a:t>
            </a:r>
            <a:r>
              <a:rPr lang="uk-UA" sz="2200" dirty="0" smtClean="0">
                <a:latin typeface="Arial Black" pitchFamily="34" charset="0"/>
              </a:rPr>
              <a:t>сонце, хмаронька, море, пелена, мати, дитина, туман. </a:t>
            </a:r>
          </a:p>
          <a:p>
            <a:r>
              <a:rPr lang="uk-UA" sz="2200" b="1" dirty="0" smtClean="0">
                <a:solidFill>
                  <a:srgbClr val="C00000"/>
                </a:solidFill>
                <a:latin typeface="Arial Black" pitchFamily="34" charset="0"/>
              </a:rPr>
              <a:t>Слухові образи:</a:t>
            </a:r>
            <a:r>
              <a:rPr lang="uk-UA" sz="2200" dirty="0" smtClean="0">
                <a:solidFill>
                  <a:srgbClr val="C00000"/>
                </a:solidFill>
                <a:latin typeface="Arial Black" pitchFamily="34" charset="0"/>
              </a:rPr>
              <a:t> </a:t>
            </a:r>
            <a:r>
              <a:rPr lang="uk-UA" sz="2200" dirty="0" smtClean="0">
                <a:latin typeface="Arial Black" pitchFamily="34" charset="0"/>
              </a:rPr>
              <a:t>з Богом заговорить.</a:t>
            </a:r>
          </a:p>
          <a:p>
            <a:r>
              <a:rPr lang="uk-UA" sz="2200" b="1" dirty="0" smtClean="0">
                <a:solidFill>
                  <a:srgbClr val="C00000"/>
                </a:solidFill>
                <a:latin typeface="Arial Black" pitchFamily="34" charset="0"/>
              </a:rPr>
              <a:t>Образи кольору:</a:t>
            </a:r>
            <a:r>
              <a:rPr lang="uk-UA" sz="2200" dirty="0" smtClean="0">
                <a:solidFill>
                  <a:srgbClr val="C00000"/>
                </a:solidFill>
                <a:latin typeface="Arial Black" pitchFamily="34" charset="0"/>
              </a:rPr>
              <a:t> </a:t>
            </a:r>
            <a:r>
              <a:rPr lang="uk-UA" sz="2200" dirty="0" smtClean="0">
                <a:latin typeface="Arial Black" pitchFamily="34" charset="0"/>
              </a:rPr>
              <a:t>червоні, синє, рожевою, сивий. </a:t>
            </a:r>
            <a:endParaRPr lang="uk-UA" sz="22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62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75" y="274638"/>
            <a:ext cx="6572250" cy="122555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000" dirty="0" smtClean="0">
                <a:latin typeface="Comic Sans MS" pitchFamily="66" charset="0"/>
              </a:rPr>
              <a:t>Помер Тарас Шевченко </a:t>
            </a:r>
            <a:br>
              <a:rPr lang="uk-UA" sz="4000" dirty="0" smtClean="0">
                <a:latin typeface="Comic Sans MS" pitchFamily="66" charset="0"/>
              </a:rPr>
            </a:br>
            <a:r>
              <a:rPr lang="uk-UA" sz="4000" dirty="0" smtClean="0">
                <a:latin typeface="Comic Sans MS" pitchFamily="66" charset="0"/>
              </a:rPr>
              <a:t>10 березня 1861 року</a:t>
            </a:r>
            <a:endParaRPr lang="ru-RU" sz="4000" dirty="0">
              <a:latin typeface="Comic Sans MS" pitchFamily="66" charset="0"/>
            </a:endParaRPr>
          </a:p>
        </p:txBody>
      </p:sp>
      <p:pic>
        <p:nvPicPr>
          <p:cNvPr id="22529" name="Содержимое 3" descr="ab80821b848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56" y="2794862"/>
            <a:ext cx="4896544" cy="40620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7624" y="519063"/>
            <a:ext cx="30567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Бачимо…</a:t>
            </a:r>
            <a:endParaRPr lang="ru-RU" sz="5400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46069"/>
            <a:ext cx="3744416" cy="28470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886"/>
            <a:ext cx="4032448" cy="2453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4500570"/>
            <a:ext cx="3624707" cy="21602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75" y="274638"/>
            <a:ext cx="6572250" cy="122555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000" dirty="0" smtClean="0">
                <a:latin typeface="Comic Sans MS" pitchFamily="66" charset="0"/>
              </a:rPr>
              <a:t>Помер Тарас Шевченко </a:t>
            </a:r>
            <a:br>
              <a:rPr lang="uk-UA" sz="4000" dirty="0" smtClean="0">
                <a:latin typeface="Comic Sans MS" pitchFamily="66" charset="0"/>
              </a:rPr>
            </a:br>
            <a:r>
              <a:rPr lang="uk-UA" sz="4000" dirty="0" smtClean="0">
                <a:latin typeface="Comic Sans MS" pitchFamily="66" charset="0"/>
              </a:rPr>
              <a:t>10 березня 1861 року</a:t>
            </a:r>
            <a:endParaRPr lang="ru-RU" sz="4000" dirty="0">
              <a:latin typeface="Comic Sans MS" pitchFamily="66" charset="0"/>
            </a:endParaRPr>
          </a:p>
        </p:txBody>
      </p:sp>
      <p:pic>
        <p:nvPicPr>
          <p:cNvPr id="22529" name="Содержимое 3" descr="ab80821b848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Box 3"/>
          <p:cNvSpPr txBox="1"/>
          <p:nvPr/>
        </p:nvSpPr>
        <p:spPr>
          <a:xfrm>
            <a:off x="1187624" y="519063"/>
            <a:ext cx="27542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Чуємо…</a:t>
            </a:r>
            <a:endParaRPr lang="ru-RU" sz="5400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05" y="77417"/>
            <a:ext cx="5200972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24944"/>
            <a:ext cx="4272136" cy="37981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821410"/>
            <a:ext cx="3868936" cy="290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1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>
        <p:wheel spokes="8"/>
      </p:transition>
    </mc:Choice>
    <mc:Fallback xmlns="">
      <p:transition spd="slow" advClick="0">
        <p:wheel spokes="8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9" name="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33796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245" y="719666"/>
            <a:ext cx="8942614" cy="646161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3583" y="188640"/>
            <a:ext cx="41168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006600"/>
                </a:solidFill>
                <a:latin typeface="Arial Black" pitchFamily="34" charset="0"/>
              </a:rPr>
              <a:t>Словникова робота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00298" y="1643050"/>
            <a:ext cx="6429420" cy="489364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i="1" dirty="0" err="1" smtClean="0">
                <a:latin typeface="Arial" pitchFamily="34" charset="0"/>
                <a:cs typeface="Arial" pitchFamily="34" charset="0"/>
              </a:rPr>
              <a:t>Поезія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—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художньо-образна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словесна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творчість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 У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поетичному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тексті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головна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роль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зазвичай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відведена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формі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висловлювання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По­езія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є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мовним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мистецтвом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яке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передбачає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максимальне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використан­ня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мовних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засобів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а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також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творення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нових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поетичних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образів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2400" b="1" i="1" dirty="0" err="1" smtClean="0">
                <a:latin typeface="Arial" pitchFamily="34" charset="0"/>
                <a:cs typeface="Arial" pitchFamily="34" charset="0"/>
              </a:rPr>
              <a:t>Ліричний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i="1" dirty="0" err="1" smtClean="0">
                <a:latin typeface="Arial" pitchFamily="34" charset="0"/>
                <a:cs typeface="Arial" pitchFamily="34" charset="0"/>
              </a:rPr>
              <a:t>твір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—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це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сплав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певних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картин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життя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через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які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автор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висловлює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свої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погляди на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дійсність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/</a:t>
            </a:r>
          </a:p>
          <a:p>
            <a:r>
              <a:rPr lang="ru-RU" sz="2400" b="1" i="1" dirty="0" err="1" smtClean="0">
                <a:latin typeface="Arial" pitchFamily="34" charset="0"/>
                <a:cs typeface="Arial" pitchFamily="34" charset="0"/>
              </a:rPr>
              <a:t>Персоніфікація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—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це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перенесення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властивостей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живих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істот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на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предмети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чи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явища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природи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 (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Дощ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іде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сонце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співає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56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6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numSld="9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 descr="C:\Users\User\Desktop\pods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98333" l="0" r="100000">
                        <a14:backgroundMark x1="24706" y1="83333" x2="24706" y2="83333"/>
                        <a14:backgroundMark x1="32353" y1="85000" x2="32353" y2="82778"/>
                        <a14:backgroundMark x1="32353" y1="66667" x2="30588" y2="66111"/>
                        <a14:backgroundMark x1="46471" y1="78333" x2="46471" y2="78333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5860432">
            <a:off x="7218751" y="-477809"/>
            <a:ext cx="2255371" cy="2778966"/>
          </a:xfrm>
          <a:prstGeom prst="rect">
            <a:avLst/>
          </a:prstGeom>
          <a:noFill/>
        </p:spPr>
      </p:pic>
      <p:pic>
        <p:nvPicPr>
          <p:cNvPr id="9" name="Picture 6" descr="C:\Users\User\Desktop\imag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>
                        <a14:foregroundMark x1="91958" y1="51705" x2="91958" y2="51705"/>
                        <a14:foregroundMark x1="95455" y1="46023" x2="96503" y2="44886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30725" y="5247530"/>
            <a:ext cx="2603446" cy="151260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83133" y="1749147"/>
            <a:ext cx="573746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000" dirty="0" smtClean="0">
                <a:solidFill>
                  <a:schemeClr val="bg1"/>
                </a:solidFill>
                <a:latin typeface="Arial Black" pitchFamily="34" charset="0"/>
              </a:rPr>
              <a:t>Вісімнадцяте січня</a:t>
            </a:r>
          </a:p>
          <a:p>
            <a:pPr algn="ctr"/>
            <a:r>
              <a:rPr lang="uk-UA" sz="4000" dirty="0" smtClean="0">
                <a:solidFill>
                  <a:schemeClr val="bg1"/>
                </a:solidFill>
                <a:latin typeface="Arial Black" pitchFamily="34" charset="0"/>
              </a:rPr>
              <a:t>Класна  робота </a:t>
            </a:r>
          </a:p>
        </p:txBody>
      </p:sp>
      <p:pic>
        <p:nvPicPr>
          <p:cNvPr id="2" name="Picture 2" descr="Українська література 5 клас Авраменко 2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873" y="3865769"/>
            <a:ext cx="1842347" cy="276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2316167" y="3003781"/>
            <a:ext cx="457200" cy="3647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/>
          <p:cNvSpPr/>
          <p:nvPr/>
        </p:nvSpPr>
        <p:spPr>
          <a:xfrm rot="297624">
            <a:off x="1832481" y="4866920"/>
            <a:ext cx="466915" cy="108484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92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1675"/>
            <a:ext cx="3246732" cy="511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98362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2" y="4714884"/>
            <a:ext cx="2857488" cy="214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14198" y="112251"/>
            <a:ext cx="63319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Садок </a:t>
            </a:r>
            <a:r>
              <a:rPr lang="ru-RU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вишневий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коло </a:t>
            </a:r>
            <a:r>
              <a:rPr lang="ru-RU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хати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2" t="32050" r="21026" b="8450"/>
          <a:stretch/>
        </p:blipFill>
        <p:spPr>
          <a:xfrm>
            <a:off x="0" y="5031505"/>
            <a:ext cx="2468536" cy="1826495"/>
          </a:xfrm>
          <a:prstGeom prst="rect">
            <a:avLst/>
          </a:prstGeom>
        </p:spPr>
      </p:pic>
      <p:pic>
        <p:nvPicPr>
          <p:cNvPr id="6" name="Picture 4" descr="ÐÐ°ÑÑÐ¸Ð½ÐºÐ¸ Ð¿Ð¾ Ð·Ð°Ð¿ÑÐ¾ÑÑ Ð¿Ð»ÑÐ³Ð°ÑÐ°ÑÐ¸ Ð· Ð¿Ð»ÑÐ³Ð°Ð¼Ð¸ Ð¹Ð´ÑÑÑ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4"/>
          <a:stretch/>
        </p:blipFill>
        <p:spPr>
          <a:xfrm>
            <a:off x="142844" y="3071810"/>
            <a:ext cx="2510354" cy="1784454"/>
          </a:xfrm>
          <a:prstGeom prst="rect">
            <a:avLst/>
          </a:prstGeom>
        </p:spPr>
      </p:pic>
      <p:pic>
        <p:nvPicPr>
          <p:cNvPr id="7" name="Picture 2" descr="ÐÐ°ÑÑÐ¸Ð½ÐºÐ¸ Ð¿Ð¾ Ð·Ð°Ð¿ÑÐ¾ÑÑ ÑÐ¿ÑÐ²Ð°ÑÑÑ ÑÐ´ÑÑÐ¸ Ð´ÑÐ²ÑÐ°Ñ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18"/>
            <a:ext cx="3105521" cy="231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7" t="8277" r="7622" b="15995"/>
          <a:stretch/>
        </p:blipFill>
        <p:spPr bwMode="auto">
          <a:xfrm>
            <a:off x="3000364" y="4428841"/>
            <a:ext cx="3357586" cy="242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16" t="19473"/>
          <a:stretch/>
        </p:blipFill>
        <p:spPr bwMode="auto">
          <a:xfrm>
            <a:off x="3143240" y="642918"/>
            <a:ext cx="2952642" cy="20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ÐÐ°ÑÑÐ¸Ð½ÐºÐ¸ Ð¿Ð¾ Ð·Ð°Ð¿ÑÐ¾ÑÑ Ð²ÐµÑÑÑÐ½Ñ Ð·ÑÑÐ¾Ð½ÑÑÐºÐ° Ð²ÑÑÐ°Ñ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" t="5991" r="2637" b="4554"/>
          <a:stretch/>
        </p:blipFill>
        <p:spPr bwMode="auto">
          <a:xfrm>
            <a:off x="2857488" y="2786058"/>
            <a:ext cx="3071834" cy="1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ÐÐ°ÑÑÐ¸Ð½ÐºÐ¸ Ð¿Ð¾ Ð·Ð°Ð¿ÑÐ¾ÑÑ Ð° Ð¼Ð°ÑÐ¸ ÑÐ¾ÑÐµ Ð½Ð°ÑÑÐ°ÑÐ¸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00" r="2820"/>
          <a:stretch/>
        </p:blipFill>
        <p:spPr bwMode="auto">
          <a:xfrm>
            <a:off x="6215074" y="2857496"/>
            <a:ext cx="2659136" cy="186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ÐÐ°ÑÑÐ¸Ð½ÐºÐ¸ Ð¿Ð¾ Ð·Ð°Ð¿ÑÐ¾ÑÑ Ð° Ð¼Ð°ÑÐ¸ ÑÐ¾ÑÐµ Ð½Ð°ÑÑÐ°ÑÐ¸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401" r="19794" b="17886"/>
          <a:stretch/>
        </p:blipFill>
        <p:spPr bwMode="auto">
          <a:xfrm>
            <a:off x="6215074" y="642918"/>
            <a:ext cx="2705612" cy="202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ÐÐ°ÑÑÐ¸Ð½ÐºÐ¸ Ð¿Ð¾ Ð·Ð°Ð¿ÑÐ¾ÑÑ Ð·Ð°ÑÐ¸ÑÐ»Ð¾ Ð²ÑÐµ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29"/>
          <a:stretch/>
        </p:blipFill>
        <p:spPr bwMode="auto">
          <a:xfrm>
            <a:off x="4572000" y="3714752"/>
            <a:ext cx="1928826" cy="138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500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ÐÐ°ÑÑÐ¸Ð½ÐºÐ¸ Ð¿Ð¾ Ð·Ð°Ð¿ÑÐ¾ÑÑ Ð·Ð°ÑÐ¸ÑÐ»Ð¾ Ð²Ñ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41" t="6834" r="21146" b="13111"/>
          <a:stretch/>
        </p:blipFill>
        <p:spPr bwMode="auto">
          <a:xfrm>
            <a:off x="500034" y="4071942"/>
            <a:ext cx="4117969" cy="25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ÐÐ°ÑÑÐ¸Ð½ÐºÐ¸ Ð¿Ð¾ Ð·Ð°Ð¿ÑÐ¾ÑÑ ÑÐ°Ð¼Ð° Ð·Ð°ÑÐ½ÑÐ»Ð° ÐºÐ¾Ð»Ð¾ ÑÑ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2" t="7373" r="23195" b="23968"/>
          <a:stretch/>
        </p:blipFill>
        <p:spPr bwMode="auto">
          <a:xfrm>
            <a:off x="5072066" y="357166"/>
            <a:ext cx="3800336" cy="263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ÐÐ°ÑÑÐ¸Ð½ÐºÐ¸ Ð¿Ð¾ Ð·Ð°Ð¿ÑÐ¾ÑÑ Ð·Ð°ÑÐ¸ÑÐ»Ð¾ Ð²ÑÐ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6"/>
          <a:stretch/>
        </p:blipFill>
        <p:spPr bwMode="auto">
          <a:xfrm>
            <a:off x="357158" y="285728"/>
            <a:ext cx="3128449" cy="220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929066"/>
            <a:ext cx="3453311" cy="254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Ð¢Ð° ÑÐ¾Ð»Ð¾Ð²ÐµÐ¹ÐºÐ¾ Ð½Ðµ Ð·Ð°ÑÐ¸Ñ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8" t="6147" r="8713" b="13699"/>
          <a:stretch/>
        </p:blipFill>
        <p:spPr bwMode="auto">
          <a:xfrm>
            <a:off x="2928926" y="2071678"/>
            <a:ext cx="2780973" cy="202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Руханки для початкової школи | Шкільне житт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3379" y="-100034"/>
            <a:ext cx="9277379" cy="69580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-63388"/>
            <a:ext cx="8340080" cy="6255060"/>
          </a:xfrm>
          <a:prstGeom prst="rect">
            <a:avLst/>
          </a:prstGeom>
          <a:noFill/>
        </p:spPr>
      </p:pic>
      <p:pic>
        <p:nvPicPr>
          <p:cNvPr id="7" name="Picture 4" descr="http://www.playcast.ru/uploads/2016/11/24/2063942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2656"/>
            <a:ext cx="2397284" cy="1152128"/>
          </a:xfrm>
          <a:prstGeom prst="rect">
            <a:avLst/>
          </a:prstGeom>
          <a:noFill/>
        </p:spPr>
      </p:pic>
      <p:pic>
        <p:nvPicPr>
          <p:cNvPr id="8" name="Рисунок 3" descr="6a3059ce5fdb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068960"/>
            <a:ext cx="1152128" cy="2374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User\Desktop\3ac621372cca3bd1e03efc8de7238e81.jp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1556792"/>
            <a:ext cx="864096" cy="947503"/>
          </a:xfrm>
          <a:prstGeom prst="rect">
            <a:avLst/>
          </a:prstGeom>
          <a:noFill/>
        </p:spPr>
      </p:pic>
      <p:pic>
        <p:nvPicPr>
          <p:cNvPr id="10" name="Picture 2" descr="C:\Users\User\Desktop\3ac621372cca3bd1e03efc8de7238e81.jp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1196752"/>
            <a:ext cx="864096" cy="947503"/>
          </a:xfrm>
          <a:prstGeom prst="rect">
            <a:avLst/>
          </a:prstGeom>
          <a:noFill/>
        </p:spPr>
      </p:pic>
      <p:pic>
        <p:nvPicPr>
          <p:cNvPr id="11" name="Picture 2" descr="Похожее изображени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3068960"/>
            <a:ext cx="1543028" cy="216024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49241" y="5730006"/>
            <a:ext cx="704551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800" b="1" cap="none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Евристична  бесіда</a:t>
            </a:r>
            <a:endParaRPr lang="uk-UA" sz="4800" b="1" cap="none" spc="50" dirty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3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142852"/>
            <a:ext cx="6643711" cy="6154786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uk-UA" dirty="0" smtClean="0">
                <a:latin typeface="Comic Sans MS" pitchFamily="66" charset="0"/>
              </a:rPr>
              <a:t/>
            </a:r>
            <a:br>
              <a:rPr lang="uk-UA" dirty="0" smtClean="0">
                <a:latin typeface="Comic Sans MS" pitchFamily="66" charset="0"/>
              </a:rPr>
            </a:br>
            <a:r>
              <a:rPr lang="uk-UA" dirty="0" smtClean="0">
                <a:latin typeface="Comic Sans MS" pitchFamily="66" charset="0"/>
              </a:rPr>
              <a:t/>
            </a:r>
            <a:br>
              <a:rPr lang="uk-UA" dirty="0" smtClean="0">
                <a:latin typeface="Comic Sans MS" pitchFamily="66" charset="0"/>
              </a:rPr>
            </a:br>
            <a:r>
              <a:rPr lang="uk-UA" dirty="0" smtClean="0">
                <a:latin typeface="Comic Sans MS" pitchFamily="66" charset="0"/>
              </a:rPr>
              <a:t/>
            </a:r>
            <a:br>
              <a:rPr lang="uk-UA" dirty="0" smtClean="0">
                <a:latin typeface="Comic Sans MS" pitchFamily="66" charset="0"/>
              </a:rPr>
            </a:br>
            <a:r>
              <a:rPr lang="uk-UA" dirty="0">
                <a:latin typeface="Comic Sans MS" pitchFamily="66" charset="0"/>
              </a:rPr>
              <a:t/>
            </a:r>
            <a:br>
              <a:rPr lang="uk-UA" dirty="0">
                <a:latin typeface="Comic Sans MS" pitchFamily="66" charset="0"/>
              </a:rPr>
            </a:br>
            <a:r>
              <a:rPr lang="uk-UA" dirty="0" smtClean="0">
                <a:latin typeface="Comic Sans MS" pitchFamily="66" charset="0"/>
              </a:rPr>
              <a:t/>
            </a:r>
            <a:br>
              <a:rPr lang="uk-UA" dirty="0" smtClean="0">
                <a:latin typeface="Comic Sans MS" pitchFamily="66" charset="0"/>
              </a:rPr>
            </a:br>
            <a:r>
              <a:rPr lang="uk-UA" sz="4400" dirty="0" smtClean="0">
                <a:latin typeface="Comic Sans MS" pitchFamily="66" charset="0"/>
              </a:rPr>
              <a:t>У хлопчика  рано  </a:t>
            </a:r>
            <a:r>
              <a:rPr lang="uk-UA" sz="4400" dirty="0" err="1" smtClean="0">
                <a:latin typeface="Comic Sans MS" pitchFamily="66" charset="0"/>
              </a:rPr>
              <a:t>проя-</a:t>
            </a:r>
            <a:r>
              <a:rPr lang="uk-UA" sz="4400" dirty="0">
                <a:latin typeface="Comic Sans MS" pitchFamily="66" charset="0"/>
              </a:rPr>
              <a:t/>
            </a:r>
            <a:br>
              <a:rPr lang="uk-UA" sz="4400" dirty="0">
                <a:latin typeface="Comic Sans MS" pitchFamily="66" charset="0"/>
              </a:rPr>
            </a:br>
            <a:r>
              <a:rPr lang="uk-UA" sz="4400" dirty="0" smtClean="0">
                <a:latin typeface="Comic Sans MS" pitchFamily="66" charset="0"/>
              </a:rPr>
              <a:t>вились здібності  до </a:t>
            </a:r>
            <a:r>
              <a:rPr lang="uk-UA" sz="4400" dirty="0" err="1" smtClean="0">
                <a:latin typeface="Comic Sans MS" pitchFamily="66" charset="0"/>
              </a:rPr>
              <a:t>ма-</a:t>
            </a:r>
            <a:r>
              <a:rPr lang="uk-UA" sz="4400" dirty="0" smtClean="0">
                <a:latin typeface="Comic Sans MS" pitchFamily="66" charset="0"/>
              </a:rPr>
              <a:t/>
            </a:r>
            <a:br>
              <a:rPr lang="uk-UA" sz="4400" dirty="0" smtClean="0">
                <a:latin typeface="Comic Sans MS" pitchFamily="66" charset="0"/>
              </a:rPr>
            </a:br>
            <a:r>
              <a:rPr lang="uk-UA" sz="4400" dirty="0" err="1" smtClean="0">
                <a:latin typeface="Comic Sans MS" pitchFamily="66" charset="0"/>
              </a:rPr>
              <a:t>лювання</a:t>
            </a:r>
            <a:r>
              <a:rPr lang="uk-UA" sz="4400" dirty="0" smtClean="0">
                <a:latin typeface="Comic Sans MS" pitchFamily="66" charset="0"/>
              </a:rPr>
              <a:t>. Щоб отримати освіту,  він      наймитує ,  пасе  ягнят. Потім  стає </a:t>
            </a:r>
            <a:r>
              <a:rPr lang="uk-UA" sz="4400" dirty="0" err="1" smtClean="0">
                <a:latin typeface="Comic Sans MS" pitchFamily="66" charset="0"/>
              </a:rPr>
              <a:t>козач-</a:t>
            </a:r>
            <a:r>
              <a:rPr lang="uk-UA" sz="4400" dirty="0" smtClean="0">
                <a:latin typeface="Comic Sans MS" pitchFamily="66" charset="0"/>
              </a:rPr>
              <a:t> </a:t>
            </a:r>
            <a:endParaRPr lang="ru-RU" sz="4400" dirty="0"/>
          </a:p>
        </p:txBody>
      </p:sp>
      <p:pic>
        <p:nvPicPr>
          <p:cNvPr id="16385" name="Содержимое 3" descr="ab80821b848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700808"/>
            <a:ext cx="2485274" cy="2232249"/>
          </a:xfrm>
          <a:prstGeom prst="rect">
            <a:avLst/>
          </a:prstGeom>
        </p:spPr>
      </p:pic>
      <p:pic>
        <p:nvPicPr>
          <p:cNvPr id="6" name="Picture 4" descr="Как-рисовать-соловь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704856" cy="676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75" y="274638"/>
            <a:ext cx="6572250" cy="122555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000" dirty="0" smtClean="0">
                <a:latin typeface="Comic Sans MS" pitchFamily="66" charset="0"/>
              </a:rPr>
              <a:t>Помер Тарас Шевченко </a:t>
            </a:r>
            <a:br>
              <a:rPr lang="uk-UA" sz="4000" dirty="0" smtClean="0">
                <a:latin typeface="Comic Sans MS" pitchFamily="66" charset="0"/>
              </a:rPr>
            </a:br>
            <a:r>
              <a:rPr lang="uk-UA" sz="4000" dirty="0" smtClean="0">
                <a:latin typeface="Comic Sans MS" pitchFamily="66" charset="0"/>
              </a:rPr>
              <a:t>10 березня 1861 року</a:t>
            </a:r>
            <a:endParaRPr lang="ru-RU" sz="4000" dirty="0">
              <a:latin typeface="Comic Sans MS" pitchFamily="66" charset="0"/>
            </a:endParaRPr>
          </a:p>
        </p:txBody>
      </p:sp>
      <p:pic>
        <p:nvPicPr>
          <p:cNvPr id="22529" name="Содержимое 3" descr="ab80821b848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1435" y="0"/>
            <a:ext cx="9121013" cy="7101408"/>
          </a:xfrm>
        </p:spPr>
      </p:pic>
      <p:sp>
        <p:nvSpPr>
          <p:cNvPr id="6" name="TextBox 5"/>
          <p:cNvSpPr txBox="1"/>
          <p:nvPr/>
        </p:nvSpPr>
        <p:spPr>
          <a:xfrm>
            <a:off x="1174326" y="188639"/>
            <a:ext cx="8044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Картина Великого Кобзаря </a:t>
            </a:r>
          </a:p>
          <a:p>
            <a:r>
              <a:rPr lang="uk-UA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 Селянська родина»(1843 р.)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26" y="1388968"/>
            <a:ext cx="6782050" cy="546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4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5602" name="Picture 2" descr="Картинки по запросу картинка природ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3528" y="1268760"/>
            <a:ext cx="44644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Arial Black" pitchFamily="34" charset="0"/>
              </a:rPr>
              <a:t>Картини навколишнього світу, природи в поезіях Т.Шевченка – інша, художня реальність, створена уявою митця за допомогою засобів образної мови. Серед них у вірші «За сонцем хмаронька пливе» є як уже відомі вам пейзаж, метафора, зменшено-пестливі слова.</a:t>
            </a:r>
            <a:endParaRPr lang="uk-UA" dirty="0">
              <a:effectLst/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Picture 2" descr="Картинки по запросу листочок берізки кліпар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55815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2" descr="C:\Users\User\Desktop\3ac621372cca3bd1e03efc8de7238e81.jp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1772816"/>
            <a:ext cx="864096" cy="947503"/>
          </a:xfrm>
          <a:prstGeom prst="rect">
            <a:avLst/>
          </a:prstGeom>
          <a:noFill/>
        </p:spPr>
      </p:pic>
      <p:pic>
        <p:nvPicPr>
          <p:cNvPr id="9" name="Picture 2" descr="C:\Users\User\Desktop\3ac621372cca3bd1e03efc8de7238e81.jp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844824"/>
            <a:ext cx="864096" cy="94750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92907" y="5373216"/>
            <a:ext cx="56886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atin typeface="Arial Black" pitchFamily="34" charset="0"/>
              </a:rPr>
              <a:t>Дуже широко у художній творчості використовуються </a:t>
            </a:r>
            <a:r>
              <a:rPr lang="uk-UA" sz="2400" b="1" i="1" dirty="0">
                <a:solidFill>
                  <a:srgbClr val="000099"/>
                </a:solidFill>
                <a:latin typeface="Arial Black" pitchFamily="34" charset="0"/>
              </a:rPr>
              <a:t>епітети</a:t>
            </a:r>
            <a:r>
              <a:rPr lang="uk-UA" sz="2400" dirty="0">
                <a:solidFill>
                  <a:srgbClr val="000099"/>
                </a:solidFill>
                <a:latin typeface="Arial Black" pitchFamily="34" charset="0"/>
              </a:rPr>
              <a:t> – </a:t>
            </a:r>
            <a:r>
              <a:rPr lang="uk-UA" sz="2400" dirty="0">
                <a:latin typeface="Arial Black" pitchFamily="34" charset="0"/>
              </a:rPr>
              <a:t>художні означення.</a:t>
            </a:r>
            <a:endParaRPr lang="uk-UA" sz="2400" dirty="0">
              <a:effectLst/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73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8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Картинки по запросу картинка природ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6" descr="Сонечко 2-А класу - 19 Лютого 2013 - Золотоніська ЗОШ 3 - Офіційний сай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56256" y="0"/>
            <a:ext cx="3687744" cy="364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39553" y="5301208"/>
            <a:ext cx="8064896" cy="1296144"/>
          </a:xfrm>
          <a:prstGeom prst="roundRect">
            <a:avLst/>
          </a:prstGeom>
          <a:solidFill>
            <a:schemeClr val="accent3">
              <a:lumMod val="60000"/>
              <a:lumOff val="40000"/>
              <a:alpha val="66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000099"/>
                </a:solidFill>
                <a:latin typeface="Arial Black" pitchFamily="34" charset="0"/>
              </a:rPr>
              <a:t>Червоні поли, синє море, рожева пелена, </a:t>
            </a:r>
            <a:r>
              <a:rPr lang="uk-UA" sz="2400" dirty="0" err="1">
                <a:solidFill>
                  <a:srgbClr val="000099"/>
                </a:solidFill>
                <a:latin typeface="Arial Black" pitchFamily="34" charset="0"/>
              </a:rPr>
              <a:t>малая</a:t>
            </a:r>
            <a:r>
              <a:rPr lang="uk-UA" sz="2400" dirty="0">
                <a:solidFill>
                  <a:srgbClr val="000099"/>
                </a:solidFill>
                <a:latin typeface="Arial Black" pitchFamily="34" charset="0"/>
              </a:rPr>
              <a:t> година, хмаронька </a:t>
            </a:r>
            <a:r>
              <a:rPr lang="uk-UA" sz="2400" dirty="0" err="1">
                <a:solidFill>
                  <a:srgbClr val="000099"/>
                </a:solidFill>
                <a:latin typeface="Arial Black" pitchFamily="34" charset="0"/>
              </a:rPr>
              <a:t>рожевая</a:t>
            </a:r>
            <a:r>
              <a:rPr lang="uk-UA" sz="2400" dirty="0">
                <a:solidFill>
                  <a:srgbClr val="000099"/>
                </a:solidFill>
                <a:latin typeface="Arial Black" pitchFamily="34" charset="0"/>
              </a:rPr>
              <a:t>, сива тьма, німа тьма.</a:t>
            </a:r>
          </a:p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6547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16632"/>
            <a:ext cx="86947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rgbClr val="000099"/>
                </a:solidFill>
                <a:latin typeface="Arial Black" pitchFamily="34" charset="0"/>
              </a:rPr>
              <a:t>Художні означення слід відрізняти від звичайних означень, які вказують на звичайні і звичні явища та прикметники: </a:t>
            </a:r>
            <a:r>
              <a:rPr lang="uk-UA" sz="2000" i="1" dirty="0">
                <a:latin typeface="Arial Black" pitchFamily="34" charset="0"/>
              </a:rPr>
              <a:t>гарний стіл, синя блузка, сивий чоловік, рожева </a:t>
            </a:r>
            <a:r>
              <a:rPr lang="uk-UA" sz="2000" i="1" dirty="0" smtClean="0">
                <a:latin typeface="Arial Black" pitchFamily="34" charset="0"/>
              </a:rPr>
              <a:t>троянда. </a:t>
            </a:r>
            <a:r>
              <a:rPr lang="uk-UA" sz="2000" dirty="0" smtClean="0">
                <a:solidFill>
                  <a:srgbClr val="000099"/>
                </a:solidFill>
                <a:latin typeface="Arial Black" pitchFamily="34" charset="0"/>
              </a:rPr>
              <a:t>Часто </a:t>
            </a:r>
            <a:r>
              <a:rPr lang="uk-UA" sz="2000" dirty="0">
                <a:solidFill>
                  <a:srgbClr val="000099"/>
                </a:solidFill>
                <a:latin typeface="Arial Black" pitchFamily="34" charset="0"/>
              </a:rPr>
              <a:t>в художніх творах письменники вдаються до порівнянь.</a:t>
            </a:r>
          </a:p>
          <a:p>
            <a:pPr algn="ctr"/>
            <a:endParaRPr lang="uk-UA" sz="2000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55882" y="1844824"/>
            <a:ext cx="64313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>
                <a:solidFill>
                  <a:srgbClr val="C00000"/>
                </a:solidFill>
                <a:latin typeface="Arial Black" pitchFamily="34" charset="0"/>
              </a:rPr>
              <a:t>Порівняння</a:t>
            </a:r>
            <a:r>
              <a:rPr lang="uk-UA" sz="20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uk-UA" sz="2000" dirty="0">
                <a:latin typeface="Arial Black" pitchFamily="34" charset="0"/>
              </a:rPr>
              <a:t>– слово, або вираз, за допомогою якого одні предмети, явища, дії зіставляються з іншими на основі спільності певних ознак; це пояснення одного предмета за допомогою іншого, подібного до нього.</a:t>
            </a:r>
            <a:endParaRPr lang="uk-UA" sz="2000" dirty="0">
              <a:effectLst/>
              <a:latin typeface="Arial Black" pitchFamily="34" charset="0"/>
            </a:endParaRPr>
          </a:p>
        </p:txBody>
      </p:sp>
      <p:pic>
        <p:nvPicPr>
          <p:cNvPr id="6" name="Picture 2" descr="C:\Users\User\Desktop\teacher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" y="2351088"/>
            <a:ext cx="5286375" cy="450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500430" y="5013176"/>
            <a:ext cx="51395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i="1" dirty="0" smtClean="0">
                <a:latin typeface="Arial Black" pitchFamily="34" charset="0"/>
              </a:rPr>
              <a:t>(</a:t>
            </a:r>
            <a:r>
              <a:rPr lang="uk-UA" i="1" dirty="0" smtClean="0">
                <a:solidFill>
                  <a:srgbClr val="FF0000"/>
                </a:solidFill>
                <a:latin typeface="Arial Black" pitchFamily="34" charset="0"/>
              </a:rPr>
              <a:t>Покриває </a:t>
            </a:r>
            <a:r>
              <a:rPr lang="uk-UA" i="1" dirty="0">
                <a:solidFill>
                  <a:srgbClr val="FF0000"/>
                </a:solidFill>
                <a:latin typeface="Arial Black" pitchFamily="34" charset="0"/>
              </a:rPr>
              <a:t>рожевою пеленою, мов мати дитину, туман, наче ворог, ждеш того світу, мов матері </a:t>
            </a:r>
            <a:r>
              <a:rPr lang="uk-UA" i="1" dirty="0" smtClean="0">
                <a:solidFill>
                  <a:srgbClr val="FF0000"/>
                </a:solidFill>
                <a:latin typeface="Arial Black" pitchFamily="34" charset="0"/>
              </a:rPr>
              <a:t>діти</a:t>
            </a:r>
            <a:r>
              <a:rPr lang="uk-UA" i="1" dirty="0" smtClean="0">
                <a:latin typeface="Arial Black" pitchFamily="34" charset="0"/>
              </a:rPr>
              <a:t>)</a:t>
            </a:r>
            <a:endParaRPr lang="uk-UA" i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92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 descr="C:\Users\User\Desktop\pods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98333" l="0" r="100000">
                        <a14:backgroundMark x1="24706" y1="83333" x2="24706" y2="83333"/>
                        <a14:backgroundMark x1="32353" y1="85000" x2="32353" y2="82778"/>
                        <a14:backgroundMark x1="32353" y1="66667" x2="30588" y2="66111"/>
                        <a14:backgroundMark x1="46471" y1="78333" x2="46471" y2="78333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5860432">
            <a:off x="7218751" y="-477809"/>
            <a:ext cx="2255371" cy="2778966"/>
          </a:xfrm>
          <a:prstGeom prst="rect">
            <a:avLst/>
          </a:prstGeom>
          <a:noFill/>
        </p:spPr>
      </p:pic>
      <p:pic>
        <p:nvPicPr>
          <p:cNvPr id="9" name="Picture 6" descr="C:\Users\User\Desktop\imag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>
                        <a14:foregroundMark x1="91958" y1="51705" x2="91958" y2="51705"/>
                        <a14:foregroundMark x1="95455" y1="46023" x2="96503" y2="44886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30725" y="5247530"/>
            <a:ext cx="2603446" cy="1512609"/>
          </a:xfrm>
          <a:prstGeom prst="rect">
            <a:avLst/>
          </a:prstGeom>
          <a:noFill/>
        </p:spPr>
      </p:pic>
      <p:pic>
        <p:nvPicPr>
          <p:cNvPr id="2" name="Picture 2" descr="Українська література 5 клас Авраменко 2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136" y="4005064"/>
            <a:ext cx="1732084" cy="25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2316167" y="3003781"/>
            <a:ext cx="457200" cy="3647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/>
          <p:cNvSpPr/>
          <p:nvPr/>
        </p:nvSpPr>
        <p:spPr>
          <a:xfrm rot="297624">
            <a:off x="1832481" y="4866920"/>
            <a:ext cx="466915" cy="108484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92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1675"/>
            <a:ext cx="3246732" cy="511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496409" y="1539556"/>
            <a:ext cx="6030269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  <a:latin typeface="Arial Black" pitchFamily="34" charset="0"/>
              </a:rPr>
              <a:t>Тарас Шевченко.</a:t>
            </a:r>
            <a:r>
              <a:rPr lang="uk-UA" sz="24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uk-UA" sz="2400" b="1" dirty="0">
                <a:solidFill>
                  <a:srgbClr val="FFFF00"/>
                </a:solidFill>
                <a:latin typeface="Arial Black" pitchFamily="34" charset="0"/>
              </a:rPr>
              <a:t>«За сонцем хмаронька пливе...»</a:t>
            </a:r>
            <a:r>
              <a:rPr lang="uk-UA" sz="2400" dirty="0">
                <a:solidFill>
                  <a:srgbClr val="FFFF00"/>
                </a:solidFill>
                <a:latin typeface="Arial Black" pitchFamily="34" charset="0"/>
              </a:rPr>
              <a:t> </a:t>
            </a:r>
            <a:endParaRPr lang="uk-UA" sz="24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r>
              <a:rPr lang="uk-UA" sz="2400" dirty="0" smtClean="0">
                <a:solidFill>
                  <a:srgbClr val="FF0000"/>
                </a:solidFill>
                <a:latin typeface="Arial Black" pitchFamily="34" charset="0"/>
              </a:rPr>
              <a:t>Тема : </a:t>
            </a:r>
            <a:r>
              <a:rPr lang="uk-UA" sz="2400" dirty="0" smtClean="0">
                <a:solidFill>
                  <a:srgbClr val="FFC000"/>
                </a:solidFill>
                <a:latin typeface="Arial Black" pitchFamily="34" charset="0"/>
              </a:rPr>
              <a:t>Картини </a:t>
            </a:r>
            <a:r>
              <a:rPr lang="uk-UA" sz="2400" dirty="0">
                <a:solidFill>
                  <a:srgbClr val="FFC000"/>
                </a:solidFill>
                <a:latin typeface="Arial Black" pitchFamily="34" charset="0"/>
              </a:rPr>
              <a:t>довколишнього світу, природи у поезіях Т.Шевченка - художня реальність, створена уявою митця за допомогою засобів образної </a:t>
            </a:r>
            <a:r>
              <a:rPr lang="uk-UA" sz="2400" dirty="0" smtClean="0">
                <a:solidFill>
                  <a:srgbClr val="FFC000"/>
                </a:solidFill>
                <a:latin typeface="Arial Black" pitchFamily="34" charset="0"/>
              </a:rPr>
              <a:t>мови</a:t>
            </a:r>
            <a:endParaRPr lang="uk-UA" sz="2400" dirty="0">
              <a:solidFill>
                <a:srgbClr val="FFC000"/>
              </a:solidFill>
              <a:latin typeface="Arial Black" pitchFamily="34" charset="0"/>
            </a:endParaRPr>
          </a:p>
          <a:p>
            <a:pPr algn="ctr"/>
            <a:endParaRPr lang="uk-UA" sz="4000" dirty="0" smtClean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985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teacher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" y="2351088"/>
            <a:ext cx="5286375" cy="450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71699" y="188640"/>
            <a:ext cx="70567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latin typeface="Arial Black" pitchFamily="34" charset="0"/>
              </a:rPr>
              <a:t>Зверніть увагу, що в порівнянні завжди </a:t>
            </a:r>
            <a:endParaRPr lang="uk-UA" sz="2000" dirty="0" smtClean="0">
              <a:latin typeface="Arial Black" pitchFamily="34" charset="0"/>
            </a:endParaRPr>
          </a:p>
          <a:p>
            <a:pPr algn="ctr"/>
            <a:r>
              <a:rPr lang="uk-UA" sz="2000" dirty="0" smtClean="0">
                <a:latin typeface="Arial Black" pitchFamily="34" charset="0"/>
              </a:rPr>
              <a:t>є </a:t>
            </a:r>
            <a:r>
              <a:rPr lang="uk-UA" sz="2000" dirty="0">
                <a:latin typeface="Arial Black" pitchFamily="34" charset="0"/>
              </a:rPr>
              <a:t>дві частини, які поєднуються сполучниками: </a:t>
            </a:r>
            <a:r>
              <a:rPr lang="uk-UA" sz="2000" dirty="0">
                <a:solidFill>
                  <a:srgbClr val="006600"/>
                </a:solidFill>
                <a:latin typeface="Arial Black" pitchFamily="34" charset="0"/>
              </a:rPr>
              <a:t>як, мов, ніби, наче, мовби, мовбито, нібито, неначебто.</a:t>
            </a:r>
          </a:p>
          <a:p>
            <a:pPr algn="ctr"/>
            <a:r>
              <a:rPr lang="uk-UA" sz="2000" dirty="0">
                <a:latin typeface="Arial Black" pitchFamily="34" charset="0"/>
              </a:rPr>
              <a:t>Якщо є зіставлення, але немає порівняльного сполучника, то це – </a:t>
            </a:r>
            <a:r>
              <a:rPr lang="uk-UA" sz="2000" b="1" i="1" dirty="0">
                <a:solidFill>
                  <a:srgbClr val="C00000"/>
                </a:solidFill>
                <a:latin typeface="Arial Black" pitchFamily="34" charset="0"/>
              </a:rPr>
              <a:t>метафора.</a:t>
            </a:r>
            <a:endParaRPr lang="uk-UA" sz="20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uk-UA" sz="2000" dirty="0">
                <a:solidFill>
                  <a:srgbClr val="0000CC"/>
                </a:solidFill>
                <a:latin typeface="Arial Black" pitchFamily="34" charset="0"/>
              </a:rPr>
              <a:t>Можна порівняти: </a:t>
            </a:r>
            <a:endParaRPr lang="uk-UA" sz="2000" dirty="0" smtClean="0">
              <a:solidFill>
                <a:srgbClr val="0000CC"/>
              </a:solidFill>
              <a:latin typeface="Arial Black" pitchFamily="34" charset="0"/>
            </a:endParaRPr>
          </a:p>
          <a:p>
            <a:pPr algn="ctr"/>
            <a:r>
              <a:rPr lang="uk-UA" sz="2000" dirty="0" smtClean="0">
                <a:latin typeface="Arial Black" pitchFamily="34" charset="0"/>
              </a:rPr>
              <a:t>тьмою </a:t>
            </a:r>
            <a:r>
              <a:rPr lang="uk-UA" sz="2000" dirty="0">
                <a:latin typeface="Arial Black" pitchFamily="34" charset="0"/>
              </a:rPr>
              <a:t>німою </a:t>
            </a:r>
            <a:r>
              <a:rPr lang="uk-UA" sz="2000" dirty="0" err="1">
                <a:latin typeface="Arial Black" pitchFamily="34" charset="0"/>
              </a:rPr>
              <a:t>оповиє</a:t>
            </a:r>
            <a:r>
              <a:rPr lang="uk-UA" sz="2000" dirty="0">
                <a:latin typeface="Arial Black" pitchFamily="34" charset="0"/>
              </a:rPr>
              <a:t> тобі душу – </a:t>
            </a:r>
            <a:r>
              <a:rPr lang="uk-UA" sz="2000" dirty="0">
                <a:solidFill>
                  <a:srgbClr val="C00000"/>
                </a:solidFill>
                <a:latin typeface="Arial Black" pitchFamily="34" charset="0"/>
              </a:rPr>
              <a:t>метафора.</a:t>
            </a:r>
          </a:p>
          <a:p>
            <a:pPr algn="ctr"/>
            <a:r>
              <a:rPr lang="uk-UA" sz="2000" dirty="0" err="1">
                <a:latin typeface="Arial Black" pitchFamily="34" charset="0"/>
              </a:rPr>
              <a:t>Оповиє</a:t>
            </a:r>
            <a:r>
              <a:rPr lang="uk-UA" sz="2000" dirty="0">
                <a:latin typeface="Arial Black" pitchFamily="34" charset="0"/>
              </a:rPr>
              <a:t> душу, ніби тьмою німою – </a:t>
            </a:r>
            <a:r>
              <a:rPr lang="uk-UA" sz="2000" dirty="0">
                <a:solidFill>
                  <a:srgbClr val="006600"/>
                </a:solidFill>
                <a:latin typeface="Arial Black" pitchFamily="34" charset="0"/>
              </a:rPr>
              <a:t>порівняння.</a:t>
            </a:r>
            <a:endParaRPr lang="uk-UA" sz="2000" dirty="0">
              <a:solidFill>
                <a:srgbClr val="006600"/>
              </a:solidFill>
              <a:effectLst/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77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neizvestniy-geniy.ru/images/works/photo/2013/03/869467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11" y="0"/>
            <a:ext cx="9144000" cy="6858000"/>
          </a:xfrm>
          <a:prstGeom prst="rect">
            <a:avLst/>
          </a:prstGeom>
          <a:noFill/>
        </p:spPr>
      </p:pic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4786314" y="214291"/>
            <a:ext cx="4357686" cy="20313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всіх людей одна святиня,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уди не глянь, де не спитай.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ідніша їм своя пустиня,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ніж земний в чужині край.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красить все їх рідний край.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ема без кореня рослини.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нас, людей, без Батьківщини.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6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79168" y="0"/>
            <a:ext cx="88996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Ідейно-художній</a:t>
            </a:r>
            <a:r>
              <a:rPr lang="ru-RU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аналіз</a:t>
            </a:r>
            <a:r>
              <a:rPr lang="ru-RU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твору</a:t>
            </a:r>
            <a:r>
              <a:rPr lang="ru-RU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347693" y="923330"/>
            <a:ext cx="2376264" cy="113751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11560" y="1289955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Тема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03848" y="923330"/>
            <a:ext cx="5616624" cy="139585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316414" y="934193"/>
            <a:ext cx="54726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зображення краси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української природи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та щасливого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родинного життя 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428596" y="5072074"/>
            <a:ext cx="2300766" cy="1175672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27038" y="5429264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latin typeface="Arial Black" panose="020B0A04020102020204" pitchFamily="34" charset="0"/>
              </a:rPr>
              <a:t>Жанр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28992" y="5143512"/>
            <a:ext cx="5072098" cy="78581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214810" y="5286388"/>
            <a:ext cx="3742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пейзажна лірика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214282" y="2928934"/>
            <a:ext cx="2214578" cy="928694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atin typeface="Arial" pitchFamily="34" charset="0"/>
                <a:cs typeface="Arial" pitchFamily="34" charset="0"/>
              </a:rPr>
              <a:t>Ідея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214678" y="2714620"/>
            <a:ext cx="5429288" cy="128588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atin typeface="Arial" pitchFamily="34" charset="0"/>
                <a:cs typeface="Arial" pitchFamily="34" charset="0"/>
              </a:rPr>
              <a:t>туга за рідним краєм, його чарівною природою, сподівання на краще майбутнє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61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2" grpId="0" animBg="1"/>
      <p:bldP spid="13" grpId="0"/>
      <p:bldP spid="14" grpId="0" animBg="1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75" y="274638"/>
            <a:ext cx="6572250" cy="122555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000" dirty="0" smtClean="0">
                <a:latin typeface="Comic Sans MS" pitchFamily="66" charset="0"/>
              </a:rPr>
              <a:t>Помер Тарас Шевченко </a:t>
            </a:r>
            <a:br>
              <a:rPr lang="uk-UA" sz="4000" dirty="0" smtClean="0">
                <a:latin typeface="Comic Sans MS" pitchFamily="66" charset="0"/>
              </a:rPr>
            </a:br>
            <a:r>
              <a:rPr lang="uk-UA" sz="4000" dirty="0" smtClean="0">
                <a:latin typeface="Comic Sans MS" pitchFamily="66" charset="0"/>
              </a:rPr>
              <a:t>10 березня 1861 року</a:t>
            </a:r>
            <a:endParaRPr lang="ru-RU" sz="4000" dirty="0">
              <a:latin typeface="Comic Sans MS" pitchFamily="66" charset="0"/>
            </a:endParaRPr>
          </a:p>
        </p:txBody>
      </p:sp>
      <p:pic>
        <p:nvPicPr>
          <p:cNvPr id="22529" name="Содержимое 3" descr="ab80821b8484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377405" y="156270"/>
            <a:ext cx="6480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600" b="1" i="1" dirty="0" smtClean="0">
                <a:latin typeface="Times New Roman" pitchFamily="18" charset="0"/>
                <a:cs typeface="Times New Roman" pitchFamily="18" charset="0"/>
              </a:rPr>
              <a:t>Пісня «Садок </a:t>
            </a:r>
            <a:r>
              <a:rPr lang="uk-UA" sz="3600" b="1" i="1" dirty="0">
                <a:latin typeface="Times New Roman" pitchFamily="18" charset="0"/>
                <a:cs typeface="Times New Roman" pitchFamily="18" charset="0"/>
              </a:rPr>
              <a:t>вишневий коло хати</a:t>
            </a:r>
            <a:r>
              <a:rPr lang="uk-UA" sz="3600" b="1" i="1" dirty="0" smtClean="0">
                <a:latin typeface="Times New Roman" pitchFamily="18" charset="0"/>
                <a:cs typeface="Times New Roman" pitchFamily="18" charset="0"/>
              </a:rPr>
              <a:t>...» - перлина світового мистецтва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15" y="1910596"/>
            <a:ext cx="2592288" cy="3312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4" y="1428736"/>
            <a:ext cx="1198961" cy="1599183"/>
          </a:xfrm>
          <a:prstGeom prst="rect">
            <a:avLst/>
          </a:prstGeom>
        </p:spPr>
      </p:pic>
      <p:pic>
        <p:nvPicPr>
          <p:cNvPr id="6" name="Тарас Шевченко - Садок вишневий (minus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500298" y="6072206"/>
            <a:ext cx="6096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6146" name="Picture 2" descr="ÐÐ°ÑÑÐ¸Ð½ÐºÐ¸ Ð¿Ð¾ Ð·Ð°Ð¿ÑÐ¾ÑÑ ÐºÐ¾Ð¼Ð¿Ð¾Ð·Ð¸ÑÐ¾Ñ ÑÐ¾ÑÐºÐµÐ²Ð¸Ñ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909" y="2060390"/>
            <a:ext cx="1925216" cy="253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ÐÐ°ÑÑÐ¸Ð½ÐºÐ¸ Ð¿Ð¾ Ð·Ð°Ð¿ÑÐ¾ÑÑ ÐºÐ¾Ð¼Ð¿Ð¾Ð·Ð¸ÑÐ¾Ñ ÑÑÐµÐ¿Ð¾Ð²Ð¸Ð¹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150682"/>
            <a:ext cx="1538933" cy="233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19542" y="5222964"/>
            <a:ext cx="216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Микола Лисенко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850769" y="4728077"/>
            <a:ext cx="2221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Гнат</a:t>
            </a:r>
            <a:r>
              <a:rPr lang="uk-UA" dirty="0" smtClean="0"/>
              <a:t> </a:t>
            </a:r>
            <a:r>
              <a:rPr lang="uk-UA" dirty="0" err="1" smtClean="0"/>
              <a:t>Хоткевич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139952" y="5733256"/>
            <a:ext cx="1901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Яків Степовий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322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g.lady.ru/data/aphoto/9/a/8/50026/large/28417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92570"/>
            <a:ext cx="8784976" cy="6576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2339752" y="548680"/>
            <a:ext cx="37444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https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://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learningapps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org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watch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?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v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=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p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44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swp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2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jc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22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19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артинки по запросу листочок берізки кліпар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515" cy="6858000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907703" y="1484784"/>
            <a:ext cx="582774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79388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Вивчити вірш 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«За сонцем хмаронька пливе…» </a:t>
            </a:r>
            <a:r>
              <a:rPr kumimoji="0" lang="uk-UA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напам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’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ять. Намалювати ілюстрацію до нього або написати твір «Перебуваючи далеко від отчого дому…» (на вибір).  Н</a:t>
            </a:r>
            <a:r>
              <a:rPr lang="ru-RU" sz="2400" b="1" dirty="0" err="1" smtClean="0">
                <a:latin typeface="Arial Black" pitchFamily="34" charset="0"/>
                <a:cs typeface="Arial" pitchFamily="34" charset="0"/>
              </a:rPr>
              <a:t>аписати</a:t>
            </a:r>
            <a:r>
              <a:rPr lang="ru-RU" sz="2400" b="1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latin typeface="Arial Black" pitchFamily="34" charset="0"/>
                <a:cs typeface="Arial" pitchFamily="34" charset="0"/>
              </a:rPr>
              <a:t>власний</a:t>
            </a:r>
            <a:r>
              <a:rPr lang="ru-RU" sz="2400" b="1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latin typeface="Arial Black" pitchFamily="34" charset="0"/>
                <a:cs typeface="Arial" pitchFamily="34" charset="0"/>
              </a:rPr>
              <a:t>вірш</a:t>
            </a:r>
            <a:r>
              <a:rPr lang="ru-RU" sz="2400" b="1" dirty="0" smtClean="0">
                <a:latin typeface="Arial Black" pitchFamily="34" charset="0"/>
                <a:cs typeface="Arial" pitchFamily="34" charset="0"/>
              </a:rPr>
              <a:t>.</a:t>
            </a:r>
            <a:endParaRPr kumimoji="0" lang="uk-UA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573016"/>
            <a:ext cx="2992063" cy="299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63688" y="548680"/>
            <a:ext cx="611577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До</a:t>
            </a:r>
            <a:r>
              <a:rPr kumimoji="0" lang="uk-UA" sz="4000" b="1" i="0" strike="noStrike" cap="non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машнє </a:t>
            </a:r>
            <a:r>
              <a:rPr kumimoji="0" lang="uk-UA" sz="4000" b="1" i="0" strike="noStrike" cap="none" spc="50" normalizeH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завд</a:t>
            </a:r>
            <a:r>
              <a:rPr kumimoji="0" lang="uk-UA" sz="4000" b="1" i="0" strike="noStrike" cap="non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ання</a:t>
            </a:r>
            <a:endParaRPr lang="uk-UA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6" name="Picture 2" descr="Картинки по запросу анімація кінокамера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774655" y="5589240"/>
            <a:ext cx="661528" cy="688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A367DC-190D-4B32-9EE4-C01565F1959B}" type="datetime1">
              <a:rPr lang="ru-RU" smtClean="0"/>
              <a:pPr>
                <a:defRPr/>
              </a:pPr>
              <a:t>28.01.2023</a:t>
            </a:fld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B97839-2BEF-4C89-A73D-E84820229F59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pic>
        <p:nvPicPr>
          <p:cNvPr id="4" name="Picture 2" descr="D:\1_V.I.P.files!!!\dok\Ратушна Н.М\Заставки на презентації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1438" y="-1244560"/>
            <a:ext cx="6880594" cy="932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amberroom.rv.ua/portreti%20z%20burshtinu%20yantarya/Shevchenko%20Taras%20Grigorovich/1.JPG"/>
          <p:cNvPicPr/>
          <p:nvPr/>
        </p:nvPicPr>
        <p:blipFill>
          <a:blip r:embed="rId5" cstate="print"/>
          <a:srcRect l="2446" t="1793" r="2177" b="4988"/>
          <a:stretch>
            <a:fillRect/>
          </a:stretch>
        </p:blipFill>
        <p:spPr bwMode="auto">
          <a:xfrm>
            <a:off x="2411760" y="548680"/>
            <a:ext cx="4104456" cy="507722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12"/>
          <p:cNvPicPr>
            <a:picLocks noChangeAspect="1" noChangeArrowheads="1"/>
          </p:cNvPicPr>
          <p:nvPr/>
        </p:nvPicPr>
        <p:blipFill>
          <a:blip r:embed="rId6" cstate="print"/>
          <a:srcRect l="24228" t="20815"/>
          <a:stretch>
            <a:fillRect/>
          </a:stretch>
        </p:blipFill>
        <p:spPr bwMode="auto">
          <a:xfrm>
            <a:off x="4499992" y="3645024"/>
            <a:ext cx="1944216" cy="2664296"/>
          </a:xfrm>
          <a:prstGeom prst="rect">
            <a:avLst/>
          </a:prstGeom>
          <a:noFill/>
        </p:spPr>
      </p:pic>
      <p:pic>
        <p:nvPicPr>
          <p:cNvPr id="9" name="Picture 2" descr="Ð ÐµÐ·ÑÐ»ÑÑÐ°Ñ Ð¿Ð¾ÑÑÐºÑ Ð·Ð¾Ð±ÑÐ°Ð¶ÐµÐ½Ñ Ð·Ð° Ð·Ð°Ð¿Ð¸ÑÐ¾Ð¼ &quot;ÐºÐµÑÑÐ³ ÐºÐ°Ð»Ð¸Ð½Ð¸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10000" r="93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67528">
            <a:off x="1596922" y="3712571"/>
            <a:ext cx="1700365" cy="99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Ð ÐµÐ·ÑÐ»ÑÑÐ°Ñ Ð¿Ð¾ÑÑÐºÑ Ð·Ð¾Ð±ÑÐ°Ð¶ÐµÐ½Ñ Ð·Ð° Ð·Ð°Ð¿Ð¸ÑÐ¾Ð¼ &quot;ÐºÐµÑÑÐ³ ÐºÐ°Ð»Ð¸Ð½Ð¸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10000" r="93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0663">
            <a:off x="1884954" y="4504660"/>
            <a:ext cx="1700365" cy="99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Ð ÐµÐ·ÑÐ»ÑÑÐ°Ñ Ð¿Ð¾ÑÑÐºÑ Ð·Ð¾Ð±ÑÐ°Ð¶ÐµÐ½Ñ Ð·Ð° Ð·Ð°Ð¿Ð¸ÑÐ¾Ð¼ &quot;ÐºÐµÑÑÐ³ ÐºÐ°Ð»Ð¸Ð½Ð¸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10000" r="93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0663">
            <a:off x="2317001" y="5224740"/>
            <a:ext cx="1700365" cy="99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Ð ÐµÐ·ÑÐ»ÑÑÐ°Ñ Ð¿Ð¾ÑÑÐºÑ Ð·Ð¾Ð±ÑÐ°Ð¶ÐµÐ½Ñ Ð·Ð° Ð·Ð°Ð¿Ð¸ÑÐ¾Ð¼ &quot;ÐºÐµÑÑÐ³ ÐºÐ°Ð»Ð¸Ð½Ð¸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10000" r="93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1932">
            <a:off x="3158572" y="5110565"/>
            <a:ext cx="2173089" cy="126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68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A367DC-190D-4B32-9EE4-C01565F1959B}" type="datetime1">
              <a:rPr lang="ru-RU" smtClean="0"/>
              <a:pPr>
                <a:defRPr/>
              </a:pPr>
              <a:t>28.01.2023</a:t>
            </a:fld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B97839-2BEF-4C89-A73D-E84820229F59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5" name="Picture 2" descr="D:\!system files\Desktop\Гімназія\Фон Презентація\Новая папка (5)\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843808" y="403677"/>
            <a:ext cx="5472608" cy="2304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endParaRPr lang="uk-UA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uk-UA" dirty="0" smtClean="0">
                <a:solidFill>
                  <a:srgbClr val="FFFF00"/>
                </a:solidFill>
                <a:latin typeface="Arial Black" pitchFamily="34" charset="0"/>
              </a:rPr>
              <a:t>Запрошую вас у царство </a:t>
            </a:r>
            <a:r>
              <a:rPr lang="uk-UA" dirty="0">
                <a:solidFill>
                  <a:srgbClr val="FFFF00"/>
                </a:solidFill>
                <a:latin typeface="Arial Black" pitchFamily="34" charset="0"/>
              </a:rPr>
              <a:t>мудрого й красивого, правдивого й цінного, сильного й ласкавого, доброго й мужнього слова</a:t>
            </a:r>
            <a:r>
              <a:rPr lang="uk-UA" dirty="0" smtClean="0">
                <a:solidFill>
                  <a:srgbClr val="FFFF00"/>
                </a:solidFill>
                <a:latin typeface="Arial Black" pitchFamily="34" charset="0"/>
              </a:rPr>
              <a:t>.</a:t>
            </a:r>
          </a:p>
          <a:p>
            <a:pPr algn="ctr"/>
            <a:r>
              <a:rPr lang="uk-UA" dirty="0" smtClean="0">
                <a:solidFill>
                  <a:srgbClr val="FFFF00"/>
                </a:solidFill>
                <a:latin typeface="Arial Black" pitchFamily="34" charset="0"/>
              </a:rPr>
              <a:t>Шевченкова  поезія </a:t>
            </a:r>
            <a:r>
              <a:rPr lang="uk-UA" dirty="0">
                <a:solidFill>
                  <a:srgbClr val="FFFF00"/>
                </a:solidFill>
                <a:latin typeface="Arial Black" pitchFamily="34" charset="0"/>
              </a:rPr>
              <a:t>- це вогник, схожий на полум’я свічки, що запалює душу людини.</a:t>
            </a:r>
          </a:p>
          <a:p>
            <a:pPr algn="ctr"/>
            <a:r>
              <a:rPr lang="uk-UA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endParaRPr lang="uk-UA" dirty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4647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A367DC-190D-4B32-9EE4-C01565F1959B}" type="datetime1">
              <a:rPr lang="ru-RU" smtClean="0"/>
              <a:pPr>
                <a:defRPr/>
              </a:pPr>
              <a:t>28.01.2023</a:t>
            </a:fld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B97839-2BEF-4C89-A73D-E84820229F59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pic>
        <p:nvPicPr>
          <p:cNvPr id="4" name="Picture 4" descr="Landscap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 descr="ÐÐ°ÑÑÐ¸Ð½ÐºÐ¸ Ð¿Ð¾ Ð·Ð°Ð¿ÑÐ¾ÑÑ ÐºÐ»ÑÐ¿Ð°ÑÑ Ð²ÐµÑÐ±Ð° Ð´ÐµÑÐµÐ²Ð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188640"/>
            <a:ext cx="1584176" cy="1584177"/>
          </a:xfrm>
          <a:prstGeom prst="rect">
            <a:avLst/>
          </a:prstGeom>
          <a:noFill/>
        </p:spPr>
      </p:pic>
      <p:pic>
        <p:nvPicPr>
          <p:cNvPr id="8" name="Picture 4" descr="ÐÐ°ÑÑÐ¸Ð½ÐºÐ¸ Ð¿Ð¾ Ð·Ð°Ð¿ÑÐ¾ÑÑ ÐºÐ»ÑÐ¿Ð°ÑÑ Ð²ÐµÑÐ±Ð° Ð´ÐµÑÐµÐ²Ð¾"/>
          <p:cNvPicPr>
            <a:picLocks noChangeAspect="1" noChangeArrowheads="1"/>
          </p:cNvPicPr>
          <p:nvPr/>
        </p:nvPicPr>
        <p:blipFill>
          <a:blip r:embed="rId5" cstate="print"/>
          <a:srcRect b="8000"/>
          <a:stretch>
            <a:fillRect/>
          </a:stretch>
        </p:blipFill>
        <p:spPr bwMode="auto">
          <a:xfrm flipH="1">
            <a:off x="2699792" y="0"/>
            <a:ext cx="2016224" cy="1805217"/>
          </a:xfrm>
          <a:prstGeom prst="rect">
            <a:avLst/>
          </a:prstGeom>
          <a:noFill/>
        </p:spPr>
      </p:pic>
      <p:sp>
        <p:nvSpPr>
          <p:cNvPr id="56332" name="AutoShape 12" descr="ÐÐ°ÑÑÐ¸Ð½ÐºÐ¸ Ð¿Ð¾ Ð·Ð°Ð¿ÑÐ¾ÑÑ ÐºÐ»ÑÐ¿Ð°ÑÑ Ð²Ð³ÑÐ»ÐºÐ° Ð²ÐµÑÐ±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4" name="Picture 4" descr="ÐÐ°ÑÑÐ¸Ð½ÐºÐ¸ Ð¿Ð¾ Ð·Ð°Ð¿ÑÐ¾ÑÑ ÐºÐ»ÑÐ¿Ð°ÑÑ Ð²ÐµÑÐ±Ð° Ð´ÐµÑÐµÐ²Ð¾"/>
          <p:cNvPicPr>
            <a:picLocks noChangeAspect="1" noChangeArrowheads="1"/>
          </p:cNvPicPr>
          <p:nvPr/>
        </p:nvPicPr>
        <p:blipFill>
          <a:blip r:embed="rId5" cstate="print"/>
          <a:srcRect b="8000"/>
          <a:stretch>
            <a:fillRect/>
          </a:stretch>
        </p:blipFill>
        <p:spPr bwMode="auto">
          <a:xfrm flipH="1">
            <a:off x="-684584" y="0"/>
            <a:ext cx="2304256" cy="2063105"/>
          </a:xfrm>
          <a:prstGeom prst="rect">
            <a:avLst/>
          </a:prstGeom>
          <a:noFill/>
        </p:spPr>
      </p:pic>
      <p:pic>
        <p:nvPicPr>
          <p:cNvPr id="15" name="Picture 4" descr="ÐÐ°ÑÑÐ¸Ð½ÐºÐ¸ Ð¿Ð¾ Ð·Ð°Ð¿ÑÐ¾ÑÑ ÐºÐ»ÑÐ¿Ð°ÑÑ Ð²ÐµÑÐ±Ð° Ð´ÐµÑÐµÐ²Ð¾"/>
          <p:cNvPicPr>
            <a:picLocks noChangeAspect="1" noChangeArrowheads="1"/>
          </p:cNvPicPr>
          <p:nvPr/>
        </p:nvPicPr>
        <p:blipFill>
          <a:blip r:embed="rId5" cstate="print"/>
          <a:srcRect b="8000"/>
          <a:stretch>
            <a:fillRect/>
          </a:stretch>
        </p:blipFill>
        <p:spPr bwMode="auto">
          <a:xfrm flipH="1">
            <a:off x="395536" y="0"/>
            <a:ext cx="2160240" cy="1934161"/>
          </a:xfrm>
          <a:prstGeom prst="rect">
            <a:avLst/>
          </a:prstGeom>
          <a:noFill/>
        </p:spPr>
      </p:pic>
      <p:pic>
        <p:nvPicPr>
          <p:cNvPr id="16" name="Picture 4" descr="ÐÐ°ÑÑÐ¸Ð½ÐºÐ¸ Ð¿Ð¾ Ð·Ð°Ð¿ÑÐ¾ÑÑ ÐºÐ»ÑÐ¿Ð°ÑÑ Ð²ÐµÑÐ±Ð° Ð´ÐµÑÐµÐ²Ð¾"/>
          <p:cNvPicPr>
            <a:picLocks noChangeAspect="1" noChangeArrowheads="1"/>
          </p:cNvPicPr>
          <p:nvPr/>
        </p:nvPicPr>
        <p:blipFill>
          <a:blip r:embed="rId5" cstate="print"/>
          <a:srcRect b="8000"/>
          <a:stretch>
            <a:fillRect/>
          </a:stretch>
        </p:blipFill>
        <p:spPr bwMode="auto">
          <a:xfrm flipH="1">
            <a:off x="1907704" y="0"/>
            <a:ext cx="2304256" cy="2063105"/>
          </a:xfrm>
          <a:prstGeom prst="rect">
            <a:avLst/>
          </a:prstGeom>
          <a:noFill/>
        </p:spPr>
      </p:pic>
      <p:pic>
        <p:nvPicPr>
          <p:cNvPr id="17" name="Picture 4" descr="ÐÐ°ÑÑÐ¸Ð½ÐºÐ¸ Ð¿Ð¾ Ð·Ð°Ð¿ÑÐ¾ÑÑ ÐºÐ»ÑÐ¿Ð°ÑÑ Ð²ÐµÑÐ±Ð° Ð´ÐµÑÐµÐ²Ð¾"/>
          <p:cNvPicPr>
            <a:picLocks noChangeAspect="1" noChangeArrowheads="1"/>
          </p:cNvPicPr>
          <p:nvPr/>
        </p:nvPicPr>
        <p:blipFill>
          <a:blip r:embed="rId5" cstate="print"/>
          <a:srcRect b="8000"/>
          <a:stretch>
            <a:fillRect/>
          </a:stretch>
        </p:blipFill>
        <p:spPr bwMode="auto">
          <a:xfrm flipH="1">
            <a:off x="1187624" y="0"/>
            <a:ext cx="2304256" cy="2063105"/>
          </a:xfrm>
          <a:prstGeom prst="rect">
            <a:avLst/>
          </a:prstGeom>
          <a:noFill/>
        </p:spPr>
      </p:pic>
      <p:pic>
        <p:nvPicPr>
          <p:cNvPr id="18" name="Picture 8" descr="ÐÐ°ÑÑÐ¸Ð½ÐºÐ¸ Ð¿Ð¾ Ð·Ð°Ð¿ÑÐ¾ÑÑ ÐºÐ»ÑÐ¿Ð°ÑÑ Ð³ÑÐ»ÐºÐ° Ð²ÐµÑÐ±Ð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0"/>
            <a:ext cx="4031093" cy="3933056"/>
          </a:xfrm>
          <a:prstGeom prst="rect">
            <a:avLst/>
          </a:prstGeom>
          <a:noFill/>
        </p:spPr>
      </p:pic>
      <p:pic>
        <p:nvPicPr>
          <p:cNvPr id="19" name="Picture 8" descr="ÐÐ°ÑÑÐ¸Ð½ÐºÐ¸ Ð¿Ð¾ Ð·Ð°Ð¿ÑÐ¾ÑÑ ÐºÐ»ÑÐ¿Ð°ÑÑ Ð³ÑÐ»ÐºÐ° Ð²ÐµÑÐ±Ð¸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0"/>
            <a:ext cx="2555776" cy="2493619"/>
          </a:xfrm>
          <a:prstGeom prst="rect">
            <a:avLst/>
          </a:prstGeom>
          <a:noFill/>
        </p:spPr>
      </p:pic>
      <p:pic>
        <p:nvPicPr>
          <p:cNvPr id="20" name="Picture 8" descr="ÐÐ°ÑÑÐ¸Ð½ÐºÐ¸ Ð¿Ð¾ Ð·Ð°Ð¿ÑÐ¾ÑÑ ÐºÐ»ÑÐ¿Ð°ÑÑ Ð³ÑÐ»ÐºÐ° Ð²ÐµÑÐ±Ð¸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836712"/>
            <a:ext cx="2555776" cy="2493619"/>
          </a:xfrm>
          <a:prstGeom prst="rect">
            <a:avLst/>
          </a:prstGeom>
          <a:noFill/>
        </p:spPr>
      </p:pic>
      <p:pic>
        <p:nvPicPr>
          <p:cNvPr id="22" name="Picture 8" descr="ÐÐ°ÑÑÐ¸Ð½ÐºÐ¸ Ð¿Ð¾ Ð·Ð°Ð¿ÑÐ¾ÑÑ ÐºÐ»ÑÐ¿Ð°ÑÑ Ð³ÑÐ»ÐºÐ° Ð²ÐµÑÐ±Ð¸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8696685">
            <a:off x="2016422" y="-396155"/>
            <a:ext cx="2016224" cy="1967189"/>
          </a:xfrm>
          <a:prstGeom prst="rect">
            <a:avLst/>
          </a:prstGeom>
          <a:noFill/>
        </p:spPr>
      </p:pic>
      <p:pic>
        <p:nvPicPr>
          <p:cNvPr id="56336" name="Picture 16" descr="ÐÐ°ÑÑÐ¸Ð½ÐºÐ¸ Ð¿Ð¾ Ð·Ð°Ð¿ÑÐ¾ÑÑ ÐÐ½ÑÐ¼Ð°ÑÑÑ ÑÐ°Ð¹ÐºÐ°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56176" y="260648"/>
            <a:ext cx="2520280" cy="2233885"/>
          </a:xfrm>
          <a:prstGeom prst="rect">
            <a:avLst/>
          </a:prstGeom>
          <a:noFill/>
        </p:spPr>
      </p:pic>
      <p:pic>
        <p:nvPicPr>
          <p:cNvPr id="56338" name="Picture 18" descr="ÐÐ°ÑÑÐ¸Ð½ÐºÐ¸ Ð¿Ð¾ Ð·Ð°Ð¿ÑÐ¾ÑÑ ÐÐ½ÑÐ¼Ð°ÑÑÑ ÑÐ¾Ð²ÐµÐ½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67944" y="1628800"/>
            <a:ext cx="2880320" cy="2433871"/>
          </a:xfrm>
          <a:prstGeom prst="rect">
            <a:avLst/>
          </a:prstGeom>
          <a:noFill/>
        </p:spPr>
      </p:pic>
      <p:pic>
        <p:nvPicPr>
          <p:cNvPr id="25" name="Picture 4" descr="ÐÐ°ÑÑÐ¸Ð½ÐºÐ¸ Ð¿Ð¾ Ð·Ð°Ð¿ÑÐ¾ÑÑ ÐºÐ»ÑÐ¿Ð°ÑÑ Ð²ÐµÑÐ±Ð° Ð´ÐµÑÐµÐ²Ð¾"/>
          <p:cNvPicPr>
            <a:picLocks noChangeAspect="1" noChangeArrowheads="1"/>
          </p:cNvPicPr>
          <p:nvPr/>
        </p:nvPicPr>
        <p:blipFill>
          <a:blip r:embed="rId5" cstate="print"/>
          <a:srcRect b="8000"/>
          <a:stretch>
            <a:fillRect/>
          </a:stretch>
        </p:blipFill>
        <p:spPr bwMode="auto">
          <a:xfrm flipH="1">
            <a:off x="-1836712" y="3140968"/>
            <a:ext cx="4553630" cy="4077072"/>
          </a:xfrm>
          <a:prstGeom prst="rect">
            <a:avLst/>
          </a:prstGeom>
          <a:noFill/>
        </p:spPr>
      </p:pic>
      <p:pic>
        <p:nvPicPr>
          <p:cNvPr id="27" name="Picture 8" descr="ÐÐ°ÑÑÐ¸Ð½ÐºÐ¸ Ð¿Ð¾ Ð·Ð°Ð¿ÑÐ¾ÑÑ ÐºÐ»ÑÐ¿Ð°ÑÑ Ð³ÑÐ»ÐºÐ° Ð²ÐµÑÐ±Ð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133090">
            <a:off x="-394939" y="1643088"/>
            <a:ext cx="2761069" cy="2693919"/>
          </a:xfrm>
          <a:prstGeom prst="rect">
            <a:avLst/>
          </a:prstGeom>
          <a:noFill/>
        </p:spPr>
      </p:pic>
      <p:pic>
        <p:nvPicPr>
          <p:cNvPr id="28" name="Picture 8" descr="ÐÐ°ÑÑÐ¸Ð½ÐºÐ¸ Ð¿Ð¾ Ð·Ð°Ð¿ÑÐ¾ÑÑ ÐºÐ»ÑÐ¿Ð°ÑÑ Ð³ÑÐ»ÐºÐ° Ð²ÐµÑÐ±Ð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133090">
            <a:off x="-242539" y="1795488"/>
            <a:ext cx="2761069" cy="2693919"/>
          </a:xfrm>
          <a:prstGeom prst="rect">
            <a:avLst/>
          </a:prstGeom>
          <a:noFill/>
        </p:spPr>
      </p:pic>
      <p:pic>
        <p:nvPicPr>
          <p:cNvPr id="29" name="Picture 4" descr="ÐÐ°ÑÑÐ¸Ð½ÐºÐ¸ Ð¿Ð¾ Ð·Ð°Ð¿ÑÐ¾ÑÑ ÐºÐ»ÑÐ¿Ð°ÑÑ Ð²ÐµÑÐ±Ð° Ð´ÐµÑÐµÐ²Ð¾"/>
          <p:cNvPicPr>
            <a:picLocks noChangeAspect="1" noChangeArrowheads="1"/>
          </p:cNvPicPr>
          <p:nvPr/>
        </p:nvPicPr>
        <p:blipFill>
          <a:blip r:embed="rId5" cstate="print"/>
          <a:srcRect b="8000"/>
          <a:stretch>
            <a:fillRect/>
          </a:stretch>
        </p:blipFill>
        <p:spPr bwMode="auto">
          <a:xfrm flipH="1">
            <a:off x="-324544" y="4437112"/>
            <a:ext cx="3056143" cy="2736304"/>
          </a:xfrm>
          <a:prstGeom prst="rect">
            <a:avLst/>
          </a:prstGeom>
          <a:noFill/>
        </p:spPr>
      </p:pic>
      <p:pic>
        <p:nvPicPr>
          <p:cNvPr id="30" name="Picture 4" descr="ÐÐ°ÑÑÐ¸Ð½ÐºÐ¸ Ð¿Ð¾ Ð·Ð°Ð¿ÑÐ¾ÑÑ ÐºÐ»ÑÐ¿Ð°ÑÑ Ð²ÐµÑÐ±Ð° Ð´ÐµÑÐµÐ²Ð¾"/>
          <p:cNvPicPr>
            <a:picLocks noChangeAspect="1" noChangeArrowheads="1"/>
          </p:cNvPicPr>
          <p:nvPr/>
        </p:nvPicPr>
        <p:blipFill>
          <a:blip r:embed="rId5" cstate="print"/>
          <a:srcRect b="8000"/>
          <a:stretch>
            <a:fillRect/>
          </a:stretch>
        </p:blipFill>
        <p:spPr bwMode="auto">
          <a:xfrm flipH="1">
            <a:off x="971600" y="5229200"/>
            <a:ext cx="2060460" cy="1844824"/>
          </a:xfrm>
          <a:prstGeom prst="rect">
            <a:avLst/>
          </a:prstGeom>
          <a:noFill/>
        </p:spPr>
      </p:pic>
      <p:pic>
        <p:nvPicPr>
          <p:cNvPr id="32" name="Рисунок 31" descr="0_6aa6d_3aae9443_L.png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0528" y="5153718"/>
            <a:ext cx="2520280" cy="17042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99566" y="4993586"/>
            <a:ext cx="33441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i="1" dirty="0">
                <a:solidFill>
                  <a:schemeClr val="bg1"/>
                </a:solidFill>
                <a:latin typeface="Arial Black" pitchFamily="34" charset="0"/>
              </a:rPr>
              <a:t>«Реве та стогне </a:t>
            </a:r>
            <a:endParaRPr lang="uk-UA" sz="2400" b="1" i="1" dirty="0" smtClean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uk-UA" sz="2400" b="1" i="1" dirty="0" smtClean="0">
                <a:solidFill>
                  <a:schemeClr val="bg1"/>
                </a:solidFill>
                <a:latin typeface="Arial Black" pitchFamily="34" charset="0"/>
              </a:rPr>
              <a:t>Дніпр </a:t>
            </a:r>
            <a:r>
              <a:rPr lang="uk-UA" sz="2400" b="1" i="1" dirty="0">
                <a:solidFill>
                  <a:schemeClr val="bg1"/>
                </a:solidFill>
                <a:latin typeface="Arial Black" pitchFamily="34" charset="0"/>
              </a:rPr>
              <a:t>широкий...»</a:t>
            </a:r>
            <a:endParaRPr lang="uk-UA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68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4E5DC-5974-4122-9781-886622431D05}" type="datetime1">
              <a:rPr lang="ru-RU" smtClean="0"/>
              <a:pPr>
                <a:defRPr/>
              </a:pPr>
              <a:t>28.01.2023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1F83D-A3EC-468B-BB07-FB3183C7F47B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pic>
        <p:nvPicPr>
          <p:cNvPr id="57346" name="Picture 2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36133" cy="7173416"/>
          </a:xfrm>
          <a:prstGeom prst="rect">
            <a:avLst/>
          </a:prstGeom>
          <a:noFill/>
        </p:spPr>
      </p:pic>
      <p:pic>
        <p:nvPicPr>
          <p:cNvPr id="7" name="Picture 3" descr="F:\ТАРАС ШЕВЧЕНКО\Шевченко\726_self_40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491880" y="2060848"/>
            <a:ext cx="1944677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Picture 12" descr="https://img-fotki.yandex.ru/get/9310/23869276.11d/0_a6b67_19906d35_S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39" y="974861"/>
            <a:ext cx="936104" cy="59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s://img-fotki.yandex.ru/get/9310/23869276.11d/0_a6b67_19906d35_S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39745"/>
            <a:ext cx="1008112" cy="64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s://img-fotki.yandex.ru/get/9310/23869276.11d/0_a6b67_19906d35_S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9" y="548681"/>
            <a:ext cx="678214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385991" y="121855"/>
            <a:ext cx="494718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44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Courier New" pitchFamily="49" charset="0"/>
                <a:cs typeface="Times New Roman" pitchFamily="18" charset="0"/>
              </a:rPr>
              <a:t>Щовесни, коли тануть сніги,</a:t>
            </a:r>
            <a:endParaRPr kumimoji="0" lang="uk-UA" sz="16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144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Courier New" pitchFamily="49" charset="0"/>
                <a:cs typeface="Times New Roman" pitchFamily="18" charset="0"/>
              </a:rPr>
              <a:t>І на рясті просяє веселка,</a:t>
            </a:r>
            <a:endParaRPr kumimoji="0" lang="uk-UA" sz="16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144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Courier New" pitchFamily="49" charset="0"/>
                <a:cs typeface="Times New Roman" pitchFamily="18" charset="0"/>
              </a:rPr>
              <a:t>Повні сил і живої снаги, </a:t>
            </a:r>
          </a:p>
          <a:p>
            <a:pPr indent="14414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dirty="0">
                <a:solidFill>
                  <a:srgbClr val="000000"/>
                </a:solidFill>
                <a:latin typeface="Arial Black" pitchFamily="34" charset="0"/>
                <a:ea typeface="Courier New" pitchFamily="49" charset="0"/>
                <a:cs typeface="Times New Roman" pitchFamily="18" charset="0"/>
              </a:rPr>
              <a:t>Ми </a:t>
            </a:r>
            <a:r>
              <a:rPr lang="uk-UA" sz="1600" dirty="0" err="1">
                <a:solidFill>
                  <a:srgbClr val="000000"/>
                </a:solidFill>
                <a:latin typeface="Arial Black" pitchFamily="34" charset="0"/>
                <a:ea typeface="Courier New" pitchFamily="49" charset="0"/>
                <a:cs typeface="Times New Roman" pitchFamily="18" charset="0"/>
              </a:rPr>
              <a:t>вшановуєм</a:t>
            </a:r>
            <a:r>
              <a:rPr lang="uk-UA" sz="1600" dirty="0">
                <a:solidFill>
                  <a:srgbClr val="000000"/>
                </a:solidFill>
                <a:latin typeface="Arial Black" pitchFamily="34" charset="0"/>
                <a:ea typeface="Courier New" pitchFamily="49" charset="0"/>
                <a:cs typeface="Times New Roman" pitchFamily="18" charset="0"/>
              </a:rPr>
              <a:t> пам’ять </a:t>
            </a:r>
            <a:endParaRPr lang="uk-UA" sz="1600" dirty="0" smtClean="0">
              <a:solidFill>
                <a:srgbClr val="000000"/>
              </a:solidFill>
              <a:latin typeface="Arial Black" pitchFamily="34" charset="0"/>
              <a:ea typeface="Courier New" pitchFamily="49" charset="0"/>
              <a:cs typeface="Times New Roman" pitchFamily="18" charset="0"/>
            </a:endParaRPr>
          </a:p>
          <a:p>
            <a:pPr indent="14414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dirty="0">
                <a:solidFill>
                  <a:srgbClr val="000000"/>
                </a:solidFill>
                <a:latin typeface="Arial Black" pitchFamily="34" charset="0"/>
                <a:ea typeface="Courier New" pitchFamily="49" charset="0"/>
                <a:cs typeface="Times New Roman" pitchFamily="18" charset="0"/>
              </a:rPr>
              <a:t> </a:t>
            </a:r>
            <a:r>
              <a:rPr lang="uk-UA" sz="1600" dirty="0" smtClean="0">
                <a:solidFill>
                  <a:srgbClr val="000000"/>
                </a:solidFill>
                <a:latin typeface="Arial Black" pitchFamily="34" charset="0"/>
                <a:ea typeface="Courier New" pitchFamily="49" charset="0"/>
                <a:cs typeface="Times New Roman" pitchFamily="18" charset="0"/>
              </a:rPr>
              <a:t>                   Шевченка</a:t>
            </a:r>
            <a:r>
              <a:rPr lang="uk-UA" sz="1600" dirty="0">
                <a:solidFill>
                  <a:srgbClr val="000000"/>
                </a:solidFill>
                <a:latin typeface="Arial Black" pitchFamily="34" charset="0"/>
                <a:ea typeface="Courier New" pitchFamily="49" charset="0"/>
                <a:cs typeface="Times New Roman" pitchFamily="18" charset="0"/>
              </a:rPr>
              <a:t>.</a:t>
            </a:r>
            <a:endParaRPr lang="uk-UA" sz="1600" dirty="0">
              <a:latin typeface="Arial Black" pitchFamily="34" charset="0"/>
              <a:cs typeface="Arial" pitchFamily="34" charset="0"/>
            </a:endParaRPr>
          </a:p>
          <a:p>
            <a:pPr marL="0" marR="0" lvl="0" indent="144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144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52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8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709988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6018" name="Picture 2" descr="ÐÐ°ÑÑÐ¸Ð½ÐºÐ¸ Ð¿Ð¾ Ð·Ð°Ð¿ÑÐ¾ÑÑ Ð¼Ð°Ð»Ð¸Ð¹ ÑÐ°ÑÐ°Ñ ÑÐµÐ²ÑÐµÐ½ÐºÐ¾ ÑÐ¾ÑÐ¾"/>
          <p:cNvPicPr>
            <a:picLocks noChangeAspect="1" noChangeArrowheads="1"/>
          </p:cNvPicPr>
          <p:nvPr/>
        </p:nvPicPr>
        <p:blipFill>
          <a:blip r:embed="rId4" cstate="print"/>
          <a:srcRect l="12465" r="13097"/>
          <a:stretch>
            <a:fillRect/>
          </a:stretch>
        </p:blipFill>
        <p:spPr bwMode="auto">
          <a:xfrm>
            <a:off x="0" y="-1"/>
            <a:ext cx="9144000" cy="6909731"/>
          </a:xfrm>
          <a:prstGeom prst="rect">
            <a:avLst/>
          </a:prstGeom>
          <a:noFill/>
        </p:spPr>
      </p:pic>
      <p:pic>
        <p:nvPicPr>
          <p:cNvPr id="86020" name="Picture 4" descr="http://player.myshared.ru/7/829240/slides/slide_3.jpg"/>
          <p:cNvPicPr>
            <a:picLocks noChangeAspect="1" noChangeArrowheads="1"/>
          </p:cNvPicPr>
          <p:nvPr/>
        </p:nvPicPr>
        <p:blipFill>
          <a:blip r:embed="rId5" cstate="print"/>
          <a:srcRect l="9838" t="23100" r="41338" b="10751"/>
          <a:stretch>
            <a:fillRect/>
          </a:stretch>
        </p:blipFill>
        <p:spPr bwMode="auto">
          <a:xfrm>
            <a:off x="0" y="3931223"/>
            <a:ext cx="2880320" cy="29267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http://skripnikmarina.ucoz.ua/_pu/3/s02009712.jpg"/>
          <p:cNvPicPr>
            <a:picLocks noChangeAspect="1" noChangeArrowheads="1"/>
          </p:cNvPicPr>
          <p:nvPr/>
        </p:nvPicPr>
        <p:blipFill>
          <a:blip r:embed="rId6" cstate="print">
            <a:lum contrast="30000"/>
          </a:blip>
          <a:srcRect/>
          <a:stretch>
            <a:fillRect/>
          </a:stretch>
        </p:blipFill>
        <p:spPr bwMode="auto">
          <a:xfrm flipH="1">
            <a:off x="251520" y="332656"/>
            <a:ext cx="2339752" cy="31083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5233" name="Rectangle 1"/>
          <p:cNvSpPr>
            <a:spLocks noChangeArrowheads="1"/>
          </p:cNvSpPr>
          <p:nvPr/>
        </p:nvSpPr>
        <p:spPr bwMode="auto">
          <a:xfrm>
            <a:off x="4788024" y="0"/>
            <a:ext cx="46440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1730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60438" algn="l"/>
              </a:tabLst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Courier New" pitchFamily="49" charset="0"/>
                <a:cs typeface="Times New Roman" pitchFamily="18" charset="0"/>
              </a:rPr>
              <a:t>В похилій хаті край села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R="0" lvl="0" indent="173038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250" algn="l"/>
              </a:tabLst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Courier New" pitchFamily="49" charset="0"/>
                <a:cs typeface="Times New Roman" pitchFamily="18" charset="0"/>
              </a:rPr>
              <a:t>Над ставом чистим і прозорим 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R="0" lvl="0" indent="173038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250" algn="l"/>
              </a:tabLst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Courier New" pitchFamily="49" charset="0"/>
                <a:cs typeface="Times New Roman" pitchFamily="18" charset="0"/>
              </a:rPr>
              <a:t>Життя Тарасику дала 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R="0" lvl="0" indent="173038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250" algn="l"/>
              </a:tabLst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Courier New" pitchFamily="49" charset="0"/>
                <a:cs typeface="Times New Roman" pitchFamily="18" charset="0"/>
              </a:rPr>
              <a:t>Кріпачка-мати, вбита горем.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15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986</Words>
  <Application>Microsoft Office PowerPoint</Application>
  <PresentationFormat>Экран (4:3)</PresentationFormat>
  <Paragraphs>138</Paragraphs>
  <Slides>45</Slides>
  <Notes>0</Notes>
  <HiddenSlides>0</HiddenSlides>
  <MMClips>15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4" baseType="lpstr">
      <vt:lpstr>Arial</vt:lpstr>
      <vt:lpstr>Arial Black</vt:lpstr>
      <vt:lpstr>Calibri</vt:lpstr>
      <vt:lpstr>Cambria</vt:lpstr>
      <vt:lpstr>Comic Sans MS</vt:lpstr>
      <vt:lpstr>Courier New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Помер Тарас Шевченко  10 березня 1861 року</vt:lpstr>
      <vt:lpstr>Помер Тарас Шевченко  10 березня 1861 року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У хлопчика  рано  проя- вились здібності  до ма- лювання. Щоб отримати освіту,  він      наймитує ,  пасе  ягнят. Потім  стає козач- </vt:lpstr>
      <vt:lpstr>Помер Тарас Шевченко  10 березня 1861 року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Помер Тарас Шевченко  10 березня 1861 року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Natasha</dc:creator>
  <cp:lastModifiedBy>Natasha</cp:lastModifiedBy>
  <cp:revision>9</cp:revision>
  <dcterms:created xsi:type="dcterms:W3CDTF">2023-01-17T20:15:06Z</dcterms:created>
  <dcterms:modified xsi:type="dcterms:W3CDTF">2023-01-28T10:58:07Z</dcterms:modified>
</cp:coreProperties>
</file>