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88" r:id="rId4"/>
    <p:sldId id="289" r:id="rId5"/>
    <p:sldId id="278" r:id="rId6"/>
    <p:sldId id="277" r:id="rId7"/>
    <p:sldId id="279" r:id="rId8"/>
    <p:sldId id="275" r:id="rId9"/>
    <p:sldId id="276" r:id="rId10"/>
    <p:sldId id="263" r:id="rId11"/>
    <p:sldId id="264" r:id="rId12"/>
    <p:sldId id="265" r:id="rId13"/>
    <p:sldId id="266" r:id="rId14"/>
    <p:sldId id="267" r:id="rId15"/>
    <p:sldId id="274" r:id="rId16"/>
    <p:sldId id="285" r:id="rId17"/>
    <p:sldId id="282" r:id="rId18"/>
    <p:sldId id="283" r:id="rId19"/>
    <p:sldId id="284" r:id="rId20"/>
    <p:sldId id="287" r:id="rId21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6439C-08DA-4C09-919F-B27D0B72FD7B}" type="datetimeFigureOut">
              <a:rPr lang="uk-UA" smtClean="0"/>
              <a:t>13.02.2023</a:t>
            </a:fld>
            <a:endParaRPr lang="uk-U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3397C-D02A-40FB-807A-A0A5AF7E2C5C}" type="slidenum">
              <a:rPr lang="uk-UA" smtClean="0"/>
              <a:t>‹№›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6439C-08DA-4C09-919F-B27D0B72FD7B}" type="datetimeFigureOut">
              <a:rPr lang="uk-UA" smtClean="0"/>
              <a:t>13.02.2023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3397C-D02A-40FB-807A-A0A5AF7E2C5C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6439C-08DA-4C09-919F-B27D0B72FD7B}" type="datetimeFigureOut">
              <a:rPr lang="uk-UA" smtClean="0"/>
              <a:t>13.02.2023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3397C-D02A-40FB-807A-A0A5AF7E2C5C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6439C-08DA-4C09-919F-B27D0B72FD7B}" type="datetimeFigureOut">
              <a:rPr lang="uk-UA" smtClean="0"/>
              <a:t>13.02.2023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3397C-D02A-40FB-807A-A0A5AF7E2C5C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6439C-08DA-4C09-919F-B27D0B72FD7B}" type="datetimeFigureOut">
              <a:rPr lang="uk-UA" smtClean="0"/>
              <a:t>13.02.2023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3397C-D02A-40FB-807A-A0A5AF7E2C5C}" type="slidenum">
              <a:rPr lang="uk-UA" smtClean="0"/>
              <a:t>‹№›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6439C-08DA-4C09-919F-B27D0B72FD7B}" type="datetimeFigureOut">
              <a:rPr lang="uk-UA" smtClean="0"/>
              <a:t>13.02.2023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3397C-D02A-40FB-807A-A0A5AF7E2C5C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6439C-08DA-4C09-919F-B27D0B72FD7B}" type="datetimeFigureOut">
              <a:rPr lang="uk-UA" smtClean="0"/>
              <a:t>13.02.2023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3397C-D02A-40FB-807A-A0A5AF7E2C5C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6439C-08DA-4C09-919F-B27D0B72FD7B}" type="datetimeFigureOut">
              <a:rPr lang="uk-UA" smtClean="0"/>
              <a:t>13.02.2023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3397C-D02A-40FB-807A-A0A5AF7E2C5C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6439C-08DA-4C09-919F-B27D0B72FD7B}" type="datetimeFigureOut">
              <a:rPr lang="uk-UA" smtClean="0"/>
              <a:t>13.02.2023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3397C-D02A-40FB-807A-A0A5AF7E2C5C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6439C-08DA-4C09-919F-B27D0B72FD7B}" type="datetimeFigureOut">
              <a:rPr lang="uk-UA" smtClean="0"/>
              <a:t>13.02.2023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3397C-D02A-40FB-807A-A0A5AF7E2C5C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6439C-08DA-4C09-919F-B27D0B72FD7B}" type="datetimeFigureOut">
              <a:rPr lang="uk-UA" smtClean="0"/>
              <a:t>13.02.2023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C13397C-D02A-40FB-807A-A0A5AF7E2C5C}" type="slidenum">
              <a:rPr lang="uk-UA" smtClean="0"/>
              <a:t>‹№›</a:t>
            </a:fld>
            <a:endParaRPr lang="uk-U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A26439C-08DA-4C09-919F-B27D0B72FD7B}" type="datetimeFigureOut">
              <a:rPr lang="uk-UA" smtClean="0"/>
              <a:t>13.02.2023</a:t>
            </a:fld>
            <a:endParaRPr lang="uk-U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C13397C-D02A-40FB-807A-A0A5AF7E2C5C}" type="slidenum">
              <a:rPr lang="uk-UA" smtClean="0"/>
              <a:t>‹№›</a:t>
            </a:fld>
            <a:endParaRPr lang="uk-UA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548681"/>
            <a:ext cx="7175351" cy="2304255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000" b="1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uk-UA" sz="4000" b="1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uk-UA" sz="4000" b="1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Подразливість як загальна властивість тварин. </a:t>
            </a:r>
            <a:br>
              <a:rPr lang="uk-UA" sz="4000" b="1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uk-UA" sz="4000" b="1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Органи чуття, їх значення.</a:t>
            </a:r>
            <a:endParaRPr lang="uk-UA" sz="4000" b="1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355168"/>
            <a:ext cx="5292080" cy="302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5697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/>
          <a:lstStyle/>
          <a:p>
            <a:pPr algn="ctr"/>
            <a:r>
              <a:rPr lang="uk-UA" sz="3600" b="1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Органи чуття тварин</a:t>
            </a:r>
            <a:endParaRPr lang="uk-UA" sz="3600" b="1" dirty="0">
              <a:solidFill>
                <a:srgbClr val="FF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052736"/>
            <a:ext cx="4040188" cy="864096"/>
          </a:xfrm>
        </p:spPr>
        <p:txBody>
          <a:bodyPr/>
          <a:lstStyle/>
          <a:p>
            <a:r>
              <a:rPr lang="uk-UA" sz="28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Кишковопорожнинні</a:t>
            </a:r>
            <a:endParaRPr lang="uk-UA" sz="2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124744"/>
            <a:ext cx="4041775" cy="864096"/>
          </a:xfrm>
        </p:spPr>
        <p:txBody>
          <a:bodyPr/>
          <a:lstStyle/>
          <a:p>
            <a:r>
              <a:rPr lang="uk-UA" sz="28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Плоскі та Круглі черви</a:t>
            </a:r>
            <a:endParaRPr lang="uk-UA" sz="2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988840"/>
            <a:ext cx="4041648" cy="4137640"/>
          </a:xfrm>
        </p:spPr>
        <p:txBody>
          <a:bodyPr/>
          <a:lstStyle/>
          <a:p>
            <a:r>
              <a:rPr lang="uk-UA" dirty="0" smtClean="0">
                <a:solidFill>
                  <a:srgbClr val="0070C0"/>
                </a:solidFill>
              </a:rPr>
              <a:t>Епітеліальні сенсорні тканини, які сприймають дотик</a:t>
            </a:r>
          </a:p>
          <a:p>
            <a:pPr marL="0" indent="0">
              <a:buNone/>
            </a:pPr>
            <a:endParaRPr lang="uk-UA" sz="2800" dirty="0">
              <a:solidFill>
                <a:schemeClr val="tx1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72584" y="2492896"/>
            <a:ext cx="4041648" cy="3633139"/>
          </a:xfrm>
        </p:spPr>
        <p:txBody>
          <a:bodyPr>
            <a:normAutofit fontScale="92500"/>
          </a:bodyPr>
          <a:lstStyle/>
          <a:p>
            <a:r>
              <a:rPr lang="uk-UA" sz="2600" dirty="0" smtClean="0">
                <a:solidFill>
                  <a:srgbClr val="0070C0"/>
                </a:solidFill>
              </a:rPr>
              <a:t>Сенсорні клітини епідермісу (зовнішнього шкірно-м'язового мішка)</a:t>
            </a:r>
          </a:p>
          <a:p>
            <a:pPr marL="0" indent="0" algn="ctr">
              <a:buNone/>
            </a:pPr>
            <a:r>
              <a:rPr lang="uk-UA" sz="2600" b="1" dirty="0" smtClean="0">
                <a:solidFill>
                  <a:schemeClr val="tx1"/>
                </a:solidFill>
              </a:rPr>
              <a:t>Кільчасті черви</a:t>
            </a:r>
          </a:p>
          <a:p>
            <a:r>
              <a:rPr lang="uk-UA" sz="2600" dirty="0" smtClean="0">
                <a:solidFill>
                  <a:srgbClr val="0070C0"/>
                </a:solidFill>
              </a:rPr>
              <a:t>Сенсорні клітини епідермісу та вільні нервові закінчення, які сприймають вібрацію, світло і т.д.</a:t>
            </a:r>
          </a:p>
          <a:p>
            <a:pPr marL="0" indent="0" algn="ctr">
              <a:buNone/>
            </a:pPr>
            <a:endParaRPr lang="uk-UA" dirty="0"/>
          </a:p>
        </p:txBody>
      </p:sp>
      <p:pic>
        <p:nvPicPr>
          <p:cNvPr id="2050" name="Picture 2" descr="C:\Users\Ира\Desktop\inde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621458"/>
            <a:ext cx="3389885" cy="2255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1828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uk-UA" sz="3600" b="1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Членистоногі</a:t>
            </a:r>
            <a:endParaRPr lang="uk-UA" sz="3600" b="1" dirty="0">
              <a:solidFill>
                <a:srgbClr val="FF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01016" y="1124744"/>
            <a:ext cx="4040188" cy="609600"/>
          </a:xfrm>
        </p:spPr>
        <p:txBody>
          <a:bodyPr/>
          <a:lstStyle/>
          <a:p>
            <a:r>
              <a:rPr lang="uk-UA" sz="28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Ракоподібні</a:t>
            </a:r>
            <a:endParaRPr lang="uk-UA" sz="2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124744"/>
            <a:ext cx="4041775" cy="504056"/>
          </a:xfrm>
        </p:spPr>
        <p:txBody>
          <a:bodyPr/>
          <a:lstStyle/>
          <a:p>
            <a:r>
              <a:rPr lang="uk-UA" sz="28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Павукоподібні</a:t>
            </a:r>
            <a:endParaRPr lang="uk-UA" sz="2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0070C0"/>
                </a:solidFill>
              </a:rPr>
              <a:t>У вусиках є органи нюху, дотику та рівноваги. На ротових кінцівках є органи смаку. Складні (фасеткові) очі.</a:t>
            </a:r>
          </a:p>
          <a:p>
            <a:endParaRPr lang="uk-UA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499992" y="2212848"/>
            <a:ext cx="4214240" cy="3913187"/>
          </a:xfrm>
        </p:spPr>
        <p:txBody>
          <a:bodyPr/>
          <a:lstStyle/>
          <a:p>
            <a:r>
              <a:rPr lang="uk-UA" dirty="0" smtClean="0">
                <a:solidFill>
                  <a:srgbClr val="0070C0"/>
                </a:solidFill>
              </a:rPr>
              <a:t>Органи дотику-волоски тіла. Органи смаку, нюху-на </a:t>
            </a:r>
            <a:r>
              <a:rPr lang="uk-UA" dirty="0" err="1" smtClean="0">
                <a:solidFill>
                  <a:srgbClr val="0070C0"/>
                </a:solidFill>
              </a:rPr>
              <a:t>ногощупальцях</a:t>
            </a:r>
            <a:r>
              <a:rPr lang="uk-UA" dirty="0" smtClean="0">
                <a:solidFill>
                  <a:srgbClr val="0070C0"/>
                </a:solidFill>
              </a:rPr>
              <a:t> та ходильних ногах. Органи зору-8 простих </a:t>
            </a:r>
          </a:p>
          <a:p>
            <a:pPr marL="0" indent="0">
              <a:buNone/>
            </a:pPr>
            <a:r>
              <a:rPr lang="uk-UA" dirty="0" smtClean="0">
                <a:solidFill>
                  <a:srgbClr val="0070C0"/>
                </a:solidFill>
              </a:rPr>
              <a:t>     вічок.</a:t>
            </a:r>
            <a:endParaRPr lang="uk-UA" dirty="0">
              <a:solidFill>
                <a:srgbClr val="0070C0"/>
              </a:solidFill>
            </a:endParaRPr>
          </a:p>
        </p:txBody>
      </p:sp>
      <p:pic>
        <p:nvPicPr>
          <p:cNvPr id="3074" name="Picture 2" descr="C:\Users\Ира\Desktop\inde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3" y="4653136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Ира\Desktop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272" y="4653136"/>
            <a:ext cx="2751690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084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936104"/>
          </a:xfrm>
        </p:spPr>
        <p:txBody>
          <a:bodyPr>
            <a:norm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Членистоногі</a:t>
            </a:r>
            <a:endParaRPr lang="uk-UA" sz="3600" b="1" dirty="0">
              <a:solidFill>
                <a:srgbClr val="FF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40768"/>
            <a:ext cx="4040188" cy="576064"/>
          </a:xfrm>
        </p:spPr>
        <p:txBody>
          <a:bodyPr/>
          <a:lstStyle/>
          <a:p>
            <a:r>
              <a:rPr lang="uk-UA" sz="28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Комахи</a:t>
            </a:r>
            <a:endParaRPr lang="uk-UA" sz="2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uk-UA" sz="28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Молюски</a:t>
            </a:r>
            <a:endParaRPr lang="uk-UA" sz="2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72816"/>
            <a:ext cx="4041648" cy="4353664"/>
          </a:xfrm>
        </p:spPr>
        <p:txBody>
          <a:bodyPr>
            <a:normAutofit/>
          </a:bodyPr>
          <a:lstStyle/>
          <a:p>
            <a:r>
              <a:rPr lang="uk-UA" sz="28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Волоски тіла містять рецептори дотику. На вусиках – рецептори нюху. На ротових органах (у мухах на кінцівках) – рецептори смаку</a:t>
            </a:r>
            <a:r>
              <a:rPr lang="uk-UA" sz="2800" dirty="0" smtClean="0">
                <a:solidFill>
                  <a:srgbClr val="0070C0"/>
                </a:solidFill>
              </a:rPr>
              <a:t>.</a:t>
            </a:r>
            <a:endParaRPr lang="uk-UA" sz="2800" dirty="0">
              <a:solidFill>
                <a:srgbClr val="0070C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uk-UA" sz="28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Рецептори ноги сприймають механічні та хімічні подразники. Є світлочутливі органи – очі. </a:t>
            </a:r>
            <a:endParaRPr lang="uk-UA" sz="28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098" name="Picture 2" descr="C:\Users\Ира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509120"/>
            <a:ext cx="2438400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Ира\Desktop\inde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509120"/>
            <a:ext cx="2914650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678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1831"/>
            <a:ext cx="8229600" cy="876889"/>
          </a:xfrm>
        </p:spPr>
        <p:txBody>
          <a:bodyPr/>
          <a:lstStyle/>
          <a:p>
            <a:r>
              <a:rPr lang="uk-UA" sz="36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Хордові</a:t>
            </a:r>
            <a:endParaRPr lang="uk-UA" sz="3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2930" y="836712"/>
            <a:ext cx="4040188" cy="720080"/>
          </a:xfrm>
        </p:spPr>
        <p:txBody>
          <a:bodyPr/>
          <a:lstStyle/>
          <a:p>
            <a:r>
              <a:rPr lang="uk-UA" sz="28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Риби</a:t>
            </a:r>
            <a:endParaRPr lang="uk-UA" sz="2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908720"/>
            <a:ext cx="4041775" cy="648072"/>
          </a:xfrm>
        </p:spPr>
        <p:txBody>
          <a:bodyPr/>
          <a:lstStyle/>
          <a:p>
            <a:r>
              <a:rPr lang="uk-UA" sz="28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Земноводні</a:t>
            </a:r>
            <a:endParaRPr lang="uk-UA" sz="2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628800"/>
            <a:ext cx="4041648" cy="4497680"/>
          </a:xfrm>
        </p:spPr>
        <p:txBody>
          <a:bodyPr>
            <a:normAutofit/>
          </a:bodyPr>
          <a:lstStyle/>
          <a:p>
            <a:r>
              <a:rPr lang="uk-UA" sz="28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Слух – внутрішнє вухо. Органи нюху – нюхові капсули ніздрів. Органи зору – очі.</a:t>
            </a:r>
          </a:p>
          <a:p>
            <a:pPr marL="0" indent="0">
              <a:buNone/>
            </a:pPr>
            <a:r>
              <a:rPr lang="uk-UA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28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Бічна лінія – сприйняття руху води</a:t>
            </a:r>
            <a:endParaRPr lang="uk-UA" sz="28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72584" y="1556792"/>
            <a:ext cx="4041648" cy="4569243"/>
          </a:xfrm>
        </p:spPr>
        <p:txBody>
          <a:bodyPr>
            <a:normAutofit/>
          </a:bodyPr>
          <a:lstStyle/>
          <a:p>
            <a:r>
              <a:rPr lang="uk-UA" sz="28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Очі відрізняють тільки рухомі об‘єкти. </a:t>
            </a:r>
          </a:p>
          <a:p>
            <a:r>
              <a:rPr lang="uk-UA" sz="28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Слух – середнє та внутрішнє вухо.</a:t>
            </a:r>
          </a:p>
          <a:p>
            <a:r>
              <a:rPr lang="uk-UA" sz="28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Язик – орган дотику.</a:t>
            </a:r>
          </a:p>
          <a:p>
            <a:r>
              <a:rPr lang="uk-UA" sz="28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Ніздрі – орган нюху</a:t>
            </a:r>
            <a:endParaRPr lang="uk-UA" sz="28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122" name="Picture 2" descr="C:\Users\Ира\Desktop\inde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581128"/>
            <a:ext cx="2590800" cy="176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Ира\Desktop\inde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725144"/>
            <a:ext cx="2466975" cy="1703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655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92088"/>
          </a:xfrm>
        </p:spPr>
        <p:txBody>
          <a:bodyPr>
            <a:norm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Хордові</a:t>
            </a:r>
            <a:endParaRPr lang="uk-UA" sz="3600" b="1" dirty="0">
              <a:solidFill>
                <a:srgbClr val="FF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980728"/>
            <a:ext cx="4040188" cy="792088"/>
          </a:xfrm>
        </p:spPr>
        <p:txBody>
          <a:bodyPr/>
          <a:lstStyle/>
          <a:p>
            <a:r>
              <a:rPr lang="uk-UA" sz="28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Птахи</a:t>
            </a:r>
            <a:endParaRPr lang="uk-UA" sz="2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68760"/>
            <a:ext cx="4041775" cy="648072"/>
          </a:xfrm>
        </p:spPr>
        <p:txBody>
          <a:bodyPr/>
          <a:lstStyle/>
          <a:p>
            <a:r>
              <a:rPr lang="uk-UA" sz="28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Ссавці</a:t>
            </a:r>
            <a:endParaRPr lang="uk-UA" sz="2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00808"/>
            <a:ext cx="4041648" cy="4425672"/>
          </a:xfrm>
        </p:spPr>
        <p:txBody>
          <a:bodyPr>
            <a:normAutofit/>
          </a:bodyPr>
          <a:lstStyle/>
          <a:p>
            <a:r>
              <a:rPr lang="uk-UA" sz="28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Очі – зір гострий.</a:t>
            </a:r>
          </a:p>
          <a:p>
            <a:r>
              <a:rPr lang="uk-UA" sz="28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Слух - пір‘я голови утворює «зовнішнє вухо», яке поліпшує сприйняття звуків.</a:t>
            </a:r>
            <a:endParaRPr lang="uk-UA" sz="28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72584" y="1844824"/>
            <a:ext cx="4041648" cy="4281211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rgbClr val="0070C0"/>
                </a:solidFill>
              </a:rPr>
              <a:t>Значний розвиток слуху, зору, нюху. Є органи дотику, смаку, рівноваги. Сформоване зовнішнє вухо.</a:t>
            </a:r>
            <a:endParaRPr lang="uk-UA" dirty="0">
              <a:solidFill>
                <a:srgbClr val="0070C0"/>
              </a:solidFill>
            </a:endParaRPr>
          </a:p>
        </p:txBody>
      </p:sp>
      <p:pic>
        <p:nvPicPr>
          <p:cNvPr id="6146" name="Picture 2" descr="C:\Users\Ира\Desktop\inde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108" y="4322685"/>
            <a:ext cx="2514600" cy="181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Ира\Desktop\inde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509120"/>
            <a:ext cx="2619375" cy="1614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192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764704"/>
            <a:ext cx="3672408" cy="1296144"/>
          </a:xfrm>
        </p:spPr>
        <p:txBody>
          <a:bodyPr>
            <a:normAutofit fontScale="90000"/>
          </a:bodyPr>
          <a:lstStyle/>
          <a:p>
            <a:pPr algn="l">
              <a:lnSpc>
                <a:spcPct val="100000"/>
              </a:lnSpc>
            </a:pPr>
            <a:r>
              <a:rPr lang="ru-RU" sz="2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4400" b="1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4400" b="1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4400" b="1" dirty="0" err="1" smtClean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Цікаві</a:t>
            </a:r>
            <a:r>
              <a:rPr lang="ru-RU" sz="4400" b="1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4400" b="1" dirty="0" err="1" smtClean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факти</a:t>
            </a:r>
            <a:r>
              <a:rPr lang="ru-RU" sz="4400" b="1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  <a:r>
              <a:rPr lang="ru-RU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b="1" dirty="0" err="1" smtClean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Морські</a:t>
            </a:r>
            <a:r>
              <a:rPr lang="ru-RU" sz="2400" b="1" dirty="0" smtClean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видри</a:t>
            </a:r>
            <a:r>
              <a:rPr lang="ru-RU" sz="24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тримаються</a:t>
            </a:r>
            <a:r>
              <a:rPr lang="ru-RU" sz="24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за </a:t>
            </a:r>
            <a:r>
              <a:rPr lang="ru-RU" sz="2400" b="1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лапи</a:t>
            </a:r>
            <a:r>
              <a:rPr lang="ru-RU" sz="24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коли </a:t>
            </a:r>
            <a:r>
              <a:rPr lang="ru-RU" sz="2400" b="1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сплять</a:t>
            </a:r>
            <a:r>
              <a:rPr lang="ru-RU" sz="24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2400" b="1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щоб</a:t>
            </a:r>
            <a:r>
              <a:rPr lang="ru-RU" sz="24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їх</a:t>
            </a:r>
            <a:r>
              <a:rPr lang="ru-RU" sz="24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не </a:t>
            </a:r>
            <a:r>
              <a:rPr lang="ru-RU" sz="2400" b="1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віднесло</a:t>
            </a:r>
            <a:r>
              <a:rPr lang="ru-RU" sz="24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течією</a:t>
            </a:r>
            <a:endParaRPr lang="ru-RU" sz="24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63889"/>
            <a:ext cx="4176464" cy="4361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292080" y="260648"/>
            <a:ext cx="34563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Краб </a:t>
            </a:r>
            <a:r>
              <a:rPr lang="ru-RU" sz="24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має</a:t>
            </a:r>
            <a:r>
              <a:rPr lang="ru-RU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особливі</a:t>
            </a:r>
            <a:r>
              <a:rPr lang="ru-RU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волоски на </a:t>
            </a:r>
            <a:r>
              <a:rPr lang="ru-RU" sz="24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клішнях</a:t>
            </a:r>
            <a:r>
              <a:rPr lang="ru-RU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і на </a:t>
            </a:r>
            <a:r>
              <a:rPr lang="ru-RU" sz="24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тілі</a:t>
            </a:r>
            <a:r>
              <a:rPr lang="ru-RU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24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що</a:t>
            </a:r>
            <a:r>
              <a:rPr lang="ru-RU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дозволяють</a:t>
            </a:r>
            <a:r>
              <a:rPr lang="ru-RU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визначати</a:t>
            </a:r>
            <a:r>
              <a:rPr lang="ru-RU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напрям</a:t>
            </a:r>
            <a:r>
              <a:rPr lang="ru-RU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течії</a:t>
            </a:r>
            <a:r>
              <a:rPr lang="ru-RU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води.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5027" y="2132856"/>
            <a:ext cx="3960440" cy="3744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6603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quarter" idx="2"/>
          </p:nvPr>
        </p:nvSpPr>
        <p:spPr>
          <a:xfrm>
            <a:off x="4139952" y="260648"/>
            <a:ext cx="4574280" cy="4318267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 </a:t>
            </a:r>
            <a:r>
              <a:rPr lang="ru-RU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акул</a:t>
            </a:r>
            <a:r>
              <a:rPr lang="ru-RU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є </a:t>
            </a:r>
            <a:r>
              <a:rPr lang="ru-RU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особливі</a:t>
            </a:r>
            <a:r>
              <a:rPr lang="ru-RU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рецептори</a:t>
            </a:r>
            <a:r>
              <a:rPr lang="ru-RU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чутливі</a:t>
            </a:r>
            <a:r>
              <a:rPr lang="ru-RU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до </a:t>
            </a:r>
            <a:r>
              <a:rPr lang="ru-RU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електрики</a:t>
            </a:r>
            <a:r>
              <a:rPr lang="ru-RU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причому</a:t>
            </a:r>
            <a:r>
              <a:rPr lang="ru-RU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їх</a:t>
            </a:r>
            <a:r>
              <a:rPr lang="ru-RU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чутливість</a:t>
            </a:r>
            <a:r>
              <a:rPr lang="ru-RU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складає</a:t>
            </a:r>
            <a:r>
              <a:rPr lang="ru-RU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близько</a:t>
            </a:r>
            <a:r>
              <a:rPr lang="ru-RU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0,005 </a:t>
            </a:r>
            <a:r>
              <a:rPr lang="ru-RU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мікровольт</a:t>
            </a:r>
            <a:r>
              <a:rPr lang="ru-RU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/см (</a:t>
            </a:r>
            <a:r>
              <a:rPr lang="ru-RU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напруга</a:t>
            </a:r>
            <a:r>
              <a:rPr lang="ru-RU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звичайної</a:t>
            </a:r>
            <a:r>
              <a:rPr lang="ru-RU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батарейки в </a:t>
            </a:r>
            <a:r>
              <a:rPr lang="ru-RU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сотні</a:t>
            </a:r>
            <a:r>
              <a:rPr lang="ru-RU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мільйонів</a:t>
            </a:r>
            <a:r>
              <a:rPr lang="ru-RU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разів</a:t>
            </a:r>
            <a:r>
              <a:rPr lang="ru-RU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більша</a:t>
            </a:r>
            <a:r>
              <a:rPr lang="ru-RU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 </a:t>
            </a:r>
            <a:r>
              <a:rPr lang="ru-RU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Це</a:t>
            </a:r>
            <a:r>
              <a:rPr lang="ru-RU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дозволяє</a:t>
            </a:r>
            <a:r>
              <a:rPr lang="ru-RU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визначити</a:t>
            </a:r>
            <a:r>
              <a:rPr lang="ru-RU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здобич</a:t>
            </a:r>
            <a:r>
              <a:rPr lang="ru-RU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наприклад</a:t>
            </a:r>
            <a:r>
              <a:rPr lang="ru-RU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рибу</a:t>
            </a:r>
            <a:r>
              <a:rPr lang="ru-RU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що</a:t>
            </a:r>
            <a:r>
              <a:rPr lang="ru-RU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зарилася</a:t>
            </a:r>
            <a:r>
              <a:rPr lang="ru-RU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в </a:t>
            </a:r>
            <a:r>
              <a:rPr lang="ru-RU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пісок</a:t>
            </a:r>
            <a:r>
              <a:rPr lang="ru-RU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по </a:t>
            </a:r>
            <a:r>
              <a:rPr lang="ru-RU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її</a:t>
            </a:r>
            <a:r>
              <a:rPr lang="ru-RU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електричному</a:t>
            </a:r>
            <a:r>
              <a:rPr lang="ru-RU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полю</a:t>
            </a:r>
            <a:r>
              <a:rPr lang="ru-RU" dirty="0" smtClean="0">
                <a:solidFill>
                  <a:srgbClr val="0070C0"/>
                </a:solidFill>
                <a:latin typeface="PT Serif"/>
              </a:rPr>
              <a:t>.</a:t>
            </a:r>
          </a:p>
          <a:p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908720"/>
            <a:ext cx="341987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Морська</a:t>
            </a:r>
            <a:r>
              <a:rPr lang="ru-RU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зірка</a:t>
            </a:r>
            <a:r>
              <a:rPr lang="ru-RU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має</a:t>
            </a:r>
            <a:r>
              <a:rPr lang="ru-RU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світлочутливі</a:t>
            </a:r>
            <a:r>
              <a:rPr lang="ru-RU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клітини</a:t>
            </a:r>
            <a:r>
              <a:rPr lang="ru-RU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на </a:t>
            </a:r>
            <a:r>
              <a:rPr lang="ru-RU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кінцівках</a:t>
            </a:r>
            <a:r>
              <a:rPr lang="ru-RU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(“</a:t>
            </a:r>
            <a:r>
              <a:rPr lang="ru-RU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променях</a:t>
            </a:r>
            <a:r>
              <a:rPr lang="ru-RU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”). </a:t>
            </a:r>
            <a:r>
              <a:rPr lang="ru-RU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Якщо</a:t>
            </a:r>
            <a:r>
              <a:rPr lang="ru-RU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посвітити</a:t>
            </a:r>
            <a:r>
              <a:rPr lang="ru-RU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на </a:t>
            </a:r>
            <a:r>
              <a:rPr lang="ru-RU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її</a:t>
            </a:r>
            <a:r>
              <a:rPr lang="ru-RU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“</a:t>
            </a:r>
            <a:r>
              <a:rPr lang="ru-RU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промінь</a:t>
            </a:r>
            <a:r>
              <a:rPr lang="ru-RU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”, </a:t>
            </a:r>
            <a:r>
              <a:rPr lang="ru-RU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наприклад</a:t>
            </a:r>
            <a:r>
              <a:rPr lang="ru-RU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ліхтариком</a:t>
            </a:r>
            <a:r>
              <a:rPr lang="ru-RU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він</a:t>
            </a:r>
            <a:r>
              <a:rPr lang="ru-RU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почне</a:t>
            </a:r>
            <a:r>
              <a:rPr lang="ru-RU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рухатися</a:t>
            </a:r>
            <a:r>
              <a:rPr lang="ru-RU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861049"/>
            <a:ext cx="3312368" cy="2936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7" y="4578915"/>
            <a:ext cx="3528553" cy="201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670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251520" y="188640"/>
            <a:ext cx="4247328" cy="5937840"/>
          </a:xfrm>
        </p:spPr>
        <p:txBody>
          <a:bodyPr>
            <a:normAutofit lnSpcReduction="10000"/>
          </a:bodyPr>
          <a:lstStyle/>
          <a:p>
            <a:pPr lvl="0"/>
            <a:r>
              <a:rPr lang="ru-RU" sz="2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Змії</a:t>
            </a:r>
            <a:r>
              <a:rPr lang="ru-RU" sz="2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6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мають</a:t>
            </a:r>
            <a:r>
              <a:rPr lang="ru-RU" sz="2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6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між</a:t>
            </a:r>
            <a:r>
              <a:rPr lang="ru-RU" sz="2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6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очима</a:t>
            </a:r>
            <a:r>
              <a:rPr lang="ru-RU" sz="2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6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спеціальний</a:t>
            </a:r>
            <a:r>
              <a:rPr lang="ru-RU" sz="2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орган, </a:t>
            </a:r>
            <a:r>
              <a:rPr lang="ru-RU" sz="26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що</a:t>
            </a:r>
            <a:r>
              <a:rPr lang="ru-RU" sz="2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6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складається</a:t>
            </a:r>
            <a:r>
              <a:rPr lang="ru-RU" sz="2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з 7 000 </a:t>
            </a:r>
            <a:r>
              <a:rPr lang="ru-RU" sz="26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нервових</a:t>
            </a:r>
            <a:r>
              <a:rPr lang="ru-RU" sz="2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6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закінчень</a:t>
            </a:r>
            <a:r>
              <a:rPr lang="ru-RU" sz="2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та </a:t>
            </a:r>
            <a:r>
              <a:rPr lang="ru-RU" sz="26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дозволяє</a:t>
            </a:r>
            <a:r>
              <a:rPr lang="ru-RU" sz="2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6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уловити</a:t>
            </a:r>
            <a:r>
              <a:rPr lang="ru-RU" sz="2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6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різницю</a:t>
            </a:r>
            <a:r>
              <a:rPr lang="ru-RU" sz="2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температур в 0,002°</a:t>
            </a:r>
            <a:r>
              <a:rPr lang="en-US" sz="2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</a:t>
            </a:r>
            <a:r>
              <a:rPr lang="ru-RU" sz="26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Це</a:t>
            </a:r>
            <a:r>
              <a:rPr lang="ru-RU" sz="2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6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допомагає</a:t>
            </a:r>
            <a:r>
              <a:rPr lang="ru-RU" sz="2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6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змії</a:t>
            </a:r>
            <a:r>
              <a:rPr lang="ru-RU" sz="2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6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відчути</a:t>
            </a:r>
            <a:r>
              <a:rPr lang="ru-RU" sz="2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6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мишу</a:t>
            </a:r>
            <a:r>
              <a:rPr lang="ru-RU" sz="2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на </a:t>
            </a:r>
            <a:r>
              <a:rPr lang="ru-RU" sz="26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відстані</a:t>
            </a:r>
            <a:r>
              <a:rPr lang="ru-RU" sz="2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40 см. </a:t>
            </a:r>
            <a:r>
              <a:rPr lang="ru-RU" sz="26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Знамениті</a:t>
            </a:r>
            <a:r>
              <a:rPr lang="ru-RU" sz="2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дудочки </a:t>
            </a:r>
            <a:r>
              <a:rPr lang="ru-RU" sz="26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заклиначів</a:t>
            </a:r>
            <a:r>
              <a:rPr lang="ru-RU" sz="2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6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змії</a:t>
            </a:r>
            <a:r>
              <a:rPr lang="ru-RU" sz="2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не </a:t>
            </a:r>
            <a:r>
              <a:rPr lang="ru-RU" sz="26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чують</a:t>
            </a:r>
            <a:r>
              <a:rPr lang="ru-RU" sz="2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ru-RU" sz="26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адже</a:t>
            </a:r>
            <a:r>
              <a:rPr lang="ru-RU" sz="2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у них </a:t>
            </a:r>
            <a:r>
              <a:rPr lang="ru-RU" sz="26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немає</a:t>
            </a:r>
            <a:r>
              <a:rPr lang="ru-RU" sz="2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6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вух</a:t>
            </a:r>
            <a:r>
              <a:rPr lang="ru-RU" sz="2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!), а </a:t>
            </a:r>
            <a:r>
              <a:rPr lang="ru-RU" sz="26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відчувають</a:t>
            </a:r>
            <a:r>
              <a:rPr lang="ru-RU" sz="2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 Звук </a:t>
            </a:r>
            <a:r>
              <a:rPr lang="ru-RU" sz="26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передається</a:t>
            </a:r>
            <a:r>
              <a:rPr lang="ru-RU" sz="2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до </a:t>
            </a:r>
            <a:r>
              <a:rPr lang="ru-RU" sz="26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середнього</a:t>
            </a:r>
            <a:r>
              <a:rPr lang="ru-RU" sz="2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6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вуха</a:t>
            </a:r>
            <a:r>
              <a:rPr lang="ru-RU" sz="2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через </a:t>
            </a:r>
            <a:r>
              <a:rPr lang="ru-RU" sz="26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кістки</a:t>
            </a:r>
            <a:r>
              <a:rPr lang="ru-RU" sz="2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ru-RU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499992" y="260648"/>
            <a:ext cx="4214240" cy="5865387"/>
          </a:xfrm>
        </p:spPr>
        <p:txBody>
          <a:bodyPr>
            <a:noAutofit/>
          </a:bodyPr>
          <a:lstStyle/>
          <a:p>
            <a:r>
              <a:rPr lang="ru-RU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Деякі</a:t>
            </a:r>
            <a:r>
              <a:rPr lang="ru-RU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риби</a:t>
            </a:r>
            <a:r>
              <a:rPr lang="ru-RU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</a:t>
            </a:r>
            <a:r>
              <a:rPr lang="ru-RU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змозі</a:t>
            </a:r>
            <a:r>
              <a:rPr lang="ru-RU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визначити</a:t>
            </a:r>
            <a:r>
              <a:rPr lang="ru-RU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хімічну</a:t>
            </a:r>
            <a:r>
              <a:rPr lang="ru-RU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речовину</a:t>
            </a:r>
            <a:r>
              <a:rPr lang="ru-RU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L-Serine, </a:t>
            </a:r>
            <a:r>
              <a:rPr lang="ru-RU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що</a:t>
            </a:r>
            <a:r>
              <a:rPr lang="ru-RU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виділяється</a:t>
            </a:r>
            <a:r>
              <a:rPr lang="ru-RU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шкірою</a:t>
            </a:r>
            <a:r>
              <a:rPr lang="ru-RU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ссавців</a:t>
            </a:r>
            <a:r>
              <a:rPr lang="ru-RU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в </a:t>
            </a:r>
            <a:r>
              <a:rPr lang="ru-RU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концентрації</a:t>
            </a:r>
            <a:r>
              <a:rPr lang="ru-RU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 </a:t>
            </a:r>
            <a:r>
              <a:rPr lang="ru-RU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частка</a:t>
            </a:r>
            <a:r>
              <a:rPr lang="ru-RU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на 1 </a:t>
            </a:r>
            <a:r>
              <a:rPr lang="ru-RU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мільярд</a:t>
            </a:r>
            <a:r>
              <a:rPr lang="ru-RU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На </a:t>
            </a:r>
            <a:r>
              <a:rPr lang="ru-RU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тілі</a:t>
            </a:r>
            <a:r>
              <a:rPr lang="ru-RU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риб</a:t>
            </a:r>
            <a:r>
              <a:rPr lang="ru-RU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є </a:t>
            </a:r>
            <a:r>
              <a:rPr lang="ru-RU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спеціальне</a:t>
            </a:r>
            <a:r>
              <a:rPr lang="ru-RU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утворення</a:t>
            </a:r>
            <a:r>
              <a:rPr lang="ru-RU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“</a:t>
            </a:r>
            <a:r>
              <a:rPr lang="ru-RU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латеральна</a:t>
            </a:r>
            <a:r>
              <a:rPr lang="ru-RU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лінія</a:t>
            </a:r>
            <a:r>
              <a:rPr lang="ru-RU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 – </a:t>
            </a:r>
            <a:r>
              <a:rPr lang="ru-RU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рецептори</a:t>
            </a:r>
            <a:r>
              <a:rPr lang="ru-RU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що</a:t>
            </a:r>
            <a:r>
              <a:rPr lang="ru-RU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визначають</a:t>
            </a:r>
            <a:r>
              <a:rPr lang="ru-RU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мікроскопічні</a:t>
            </a:r>
            <a:r>
              <a:rPr lang="ru-RU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зміни</a:t>
            </a:r>
            <a:r>
              <a:rPr lang="ru-RU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в </a:t>
            </a:r>
            <a:r>
              <a:rPr lang="ru-RU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тиску</a:t>
            </a:r>
            <a:r>
              <a:rPr lang="ru-RU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і </a:t>
            </a:r>
            <a:r>
              <a:rPr lang="ru-RU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напрямі</a:t>
            </a:r>
            <a:r>
              <a:rPr lang="ru-RU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течії</a:t>
            </a:r>
            <a:r>
              <a:rPr lang="ru-RU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води. </a:t>
            </a:r>
            <a:r>
              <a:rPr lang="ru-RU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Риби</a:t>
            </a:r>
            <a:r>
              <a:rPr lang="ru-RU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використовують</a:t>
            </a:r>
            <a:r>
              <a:rPr lang="ru-RU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цей</a:t>
            </a:r>
            <a:r>
              <a:rPr lang="ru-RU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орган для </a:t>
            </a:r>
            <a:r>
              <a:rPr lang="ru-RU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стеження</a:t>
            </a:r>
            <a:r>
              <a:rPr lang="ru-RU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за </a:t>
            </a:r>
            <a:r>
              <a:rPr lang="ru-RU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хижаками</a:t>
            </a:r>
            <a:r>
              <a:rPr lang="ru-RU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і </a:t>
            </a:r>
            <a:r>
              <a:rPr lang="ru-RU" dirty="0" err="1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здобиччю</a:t>
            </a:r>
            <a:r>
              <a:rPr lang="ru-RU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5229201"/>
            <a:ext cx="2619375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071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quarter" idx="2"/>
          </p:nvPr>
        </p:nvSpPr>
        <p:spPr>
          <a:xfrm>
            <a:off x="5148064" y="548680"/>
            <a:ext cx="3816424" cy="5577355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Мурашки</a:t>
            </a:r>
            <a:r>
              <a:rPr lang="ru-RU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8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можуть</a:t>
            </a:r>
            <a:r>
              <a:rPr lang="ru-RU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8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відчувати</a:t>
            </a:r>
            <a:r>
              <a:rPr lang="ru-RU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8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рух</a:t>
            </a:r>
            <a:r>
              <a:rPr lang="ru-RU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8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під</a:t>
            </a:r>
            <a:r>
              <a:rPr lang="ru-RU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шаром </a:t>
            </a:r>
            <a:r>
              <a:rPr lang="ru-RU" sz="28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землі</a:t>
            </a:r>
            <a:r>
              <a:rPr lang="ru-RU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в 5 см і </a:t>
            </a:r>
            <a:r>
              <a:rPr lang="ru-RU" sz="28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розрізняють</a:t>
            </a:r>
            <a:r>
              <a:rPr lang="ru-RU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8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поляризоване</a:t>
            </a:r>
            <a:r>
              <a:rPr lang="ru-RU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і </a:t>
            </a:r>
            <a:r>
              <a:rPr lang="ru-RU" sz="28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неполяризоване</a:t>
            </a:r>
            <a:r>
              <a:rPr lang="ru-RU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8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світло</a:t>
            </a:r>
            <a:r>
              <a:rPr lang="ru-RU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620688"/>
            <a:ext cx="4824536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 </a:t>
            </a:r>
            <a:r>
              <a:rPr lang="ru-RU" sz="28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знаєте</a:t>
            </a:r>
            <a:r>
              <a:rPr lang="ru-RU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28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чому</a:t>
            </a:r>
            <a:r>
              <a:rPr lang="ru-RU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так </a:t>
            </a:r>
            <a:r>
              <a:rPr lang="ru-RU" sz="28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важко</a:t>
            </a:r>
            <a:r>
              <a:rPr lang="ru-RU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8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впіймати</a:t>
            </a:r>
            <a:r>
              <a:rPr lang="ru-RU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8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таргана</a:t>
            </a:r>
            <a:r>
              <a:rPr lang="ru-RU" sz="28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lvl="0">
              <a:spcBef>
                <a:spcPct val="20000"/>
              </a:spcBef>
            </a:pPr>
            <a:r>
              <a:rPr lang="ru-RU" sz="2800" dirty="0" err="1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Тарган</a:t>
            </a:r>
            <a:r>
              <a:rPr lang="ru-RU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ru-RU" sz="28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може</a:t>
            </a:r>
            <a:r>
              <a:rPr lang="ru-RU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8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помітити</a:t>
            </a:r>
            <a:r>
              <a:rPr lang="ru-RU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8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переміщення</a:t>
            </a:r>
            <a:r>
              <a:rPr lang="ru-RU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на величину в 0,0002 мм. </a:t>
            </a:r>
            <a:r>
              <a:rPr lang="ru-RU" sz="28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Це</a:t>
            </a:r>
            <a:r>
              <a:rPr lang="ru-RU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величина </a:t>
            </a:r>
            <a:r>
              <a:rPr lang="ru-RU" sz="28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рівна</a:t>
            </a:r>
            <a:r>
              <a:rPr lang="ru-RU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8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приблизно</a:t>
            </a:r>
            <a:r>
              <a:rPr lang="ru-RU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2 000 </a:t>
            </a:r>
            <a:r>
              <a:rPr lang="ru-RU" sz="28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атомів</a:t>
            </a:r>
            <a:r>
              <a:rPr lang="ru-RU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8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водню</a:t>
            </a:r>
            <a:r>
              <a:rPr lang="ru-RU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815408"/>
            <a:ext cx="3960440" cy="2781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699278"/>
            <a:ext cx="2736304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530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67544" y="404664"/>
            <a:ext cx="4041648" cy="2304256"/>
          </a:xfrm>
        </p:spPr>
        <p:txBody>
          <a:bodyPr>
            <a:noAutofit/>
          </a:bodyPr>
          <a:lstStyle/>
          <a:p>
            <a:r>
              <a:rPr lang="ru-RU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Качкодзьоб</a:t>
            </a:r>
            <a:r>
              <a:rPr lang="ru-RU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має</a:t>
            </a:r>
            <a:r>
              <a:rPr lang="ru-RU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вимірника</a:t>
            </a:r>
            <a:r>
              <a:rPr lang="ru-RU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електричної</a:t>
            </a:r>
            <a:r>
              <a:rPr lang="ru-RU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напруги</a:t>
            </a:r>
            <a:r>
              <a:rPr lang="ru-RU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на </a:t>
            </a:r>
            <a:r>
              <a:rPr lang="ru-RU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дзьобі</a:t>
            </a:r>
            <a:r>
              <a:rPr lang="ru-RU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з </a:t>
            </a:r>
            <a:r>
              <a:rPr lang="ru-RU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чутливістю</a:t>
            </a:r>
            <a:r>
              <a:rPr lang="ru-RU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0,05 </a:t>
            </a:r>
            <a:r>
              <a:rPr lang="ru-RU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мікровольт</a:t>
            </a:r>
            <a:r>
              <a:rPr lang="ru-RU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Також</a:t>
            </a:r>
            <a:r>
              <a:rPr lang="ru-RU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на </a:t>
            </a:r>
            <a:r>
              <a:rPr lang="ru-RU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дзьобі</a:t>
            </a:r>
            <a:r>
              <a:rPr lang="ru-RU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знаходиться</a:t>
            </a:r>
            <a:r>
              <a:rPr lang="ru-RU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безліч</a:t>
            </a:r>
            <a:r>
              <a:rPr lang="ru-RU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давачів</a:t>
            </a:r>
            <a:r>
              <a:rPr lang="ru-RU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температури</a:t>
            </a:r>
            <a:r>
              <a:rPr lang="ru-RU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72584" y="476673"/>
            <a:ext cx="4041648" cy="1656184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Коник</a:t>
            </a:r>
            <a:r>
              <a:rPr lang="ru-RU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має</a:t>
            </a:r>
            <a:r>
              <a:rPr lang="ru-RU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особливі</a:t>
            </a:r>
            <a:r>
              <a:rPr lang="ru-RU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волоски по </a:t>
            </a:r>
            <a:r>
              <a:rPr lang="ru-RU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усьому</a:t>
            </a:r>
            <a:r>
              <a:rPr lang="ru-RU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тілу</a:t>
            </a:r>
            <a:r>
              <a:rPr lang="ru-RU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для </a:t>
            </a:r>
            <a:r>
              <a:rPr lang="ru-RU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визначення</a:t>
            </a:r>
            <a:r>
              <a:rPr lang="ru-RU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напряму</a:t>
            </a:r>
            <a:r>
              <a:rPr lang="ru-RU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руху</a:t>
            </a:r>
            <a:r>
              <a:rPr lang="ru-RU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повітря</a:t>
            </a:r>
            <a:r>
              <a:rPr lang="ru-RU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5576" y="3861048"/>
            <a:ext cx="374441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dirty="0" smtClean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28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</a:t>
            </a:r>
            <a:r>
              <a:rPr lang="ru-RU" sz="2800" b="1" dirty="0" err="1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Цвіркун</a:t>
            </a:r>
            <a:r>
              <a:rPr lang="ru-RU" sz="28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8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чує</a:t>
            </a:r>
            <a:r>
              <a:rPr lang="ru-RU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за </a:t>
            </a:r>
            <a:r>
              <a:rPr lang="ru-RU" sz="28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допомогою</a:t>
            </a:r>
            <a:r>
              <a:rPr lang="ru-RU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лапок. На </a:t>
            </a:r>
            <a:r>
              <a:rPr lang="ru-RU" sz="28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передніх</a:t>
            </a:r>
            <a:r>
              <a:rPr lang="ru-RU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лапках </a:t>
            </a:r>
            <a:r>
              <a:rPr lang="ru-RU" sz="28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знаходиться</a:t>
            </a:r>
            <a:r>
              <a:rPr lang="ru-RU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8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чутлива</a:t>
            </a:r>
            <a:r>
              <a:rPr lang="ru-RU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до звуку мембрана.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92079" y="2505707"/>
            <a:ext cx="342509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•У </a:t>
            </a:r>
            <a:r>
              <a:rPr lang="ru-RU" sz="28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бджіл</a:t>
            </a:r>
            <a:r>
              <a:rPr lang="ru-RU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є </a:t>
            </a:r>
            <a:r>
              <a:rPr lang="ru-RU" sz="28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кільце</a:t>
            </a:r>
            <a:r>
              <a:rPr lang="ru-RU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з </a:t>
            </a:r>
            <a:r>
              <a:rPr lang="ru-RU" sz="28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окису</a:t>
            </a:r>
            <a:r>
              <a:rPr lang="ru-RU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8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заліза</a:t>
            </a:r>
            <a:r>
              <a:rPr lang="ru-RU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8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навколо</a:t>
            </a:r>
            <a:r>
              <a:rPr lang="ru-RU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8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черевця</a:t>
            </a:r>
            <a:r>
              <a:rPr lang="ru-RU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28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що</a:t>
            </a:r>
            <a:r>
              <a:rPr lang="ru-RU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8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дозволяє</a:t>
            </a:r>
            <a:r>
              <a:rPr lang="ru-RU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8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визначати</a:t>
            </a:r>
            <a:r>
              <a:rPr lang="ru-RU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8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магнітні</a:t>
            </a:r>
            <a:r>
              <a:rPr lang="ru-RU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поля – </a:t>
            </a:r>
            <a:r>
              <a:rPr lang="ru-RU" sz="28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це</a:t>
            </a:r>
            <a:r>
              <a:rPr lang="ru-RU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8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використовується</a:t>
            </a:r>
            <a:r>
              <a:rPr lang="ru-RU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для </a:t>
            </a:r>
            <a:r>
              <a:rPr lang="ru-RU" sz="28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визначення</a:t>
            </a:r>
            <a:r>
              <a:rPr lang="ru-RU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8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сторін</a:t>
            </a:r>
            <a:r>
              <a:rPr lang="ru-RU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8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світу</a:t>
            </a:r>
            <a:r>
              <a:rPr lang="ru-RU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032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88641"/>
            <a:ext cx="7772400" cy="1224136"/>
          </a:xfrm>
        </p:spPr>
        <p:txBody>
          <a:bodyPr/>
          <a:lstStyle/>
          <a:p>
            <a:r>
              <a:rPr lang="uk-UA" sz="3600" b="1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Цілі:</a:t>
            </a:r>
            <a:endParaRPr lang="uk-UA" sz="3600" b="1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060848"/>
            <a:ext cx="7772400" cy="2088231"/>
          </a:xfrm>
        </p:spPr>
        <p:txBody>
          <a:bodyPr>
            <a:normAutofit/>
          </a:bodyPr>
          <a:lstStyle/>
          <a:p>
            <a:pPr marL="342900" indent="-342900" algn="l">
              <a:buFontTx/>
              <a:buChar char="-"/>
            </a:pPr>
            <a:r>
              <a:rPr lang="uk-UA" sz="2800" b="1" dirty="0">
                <a:solidFill>
                  <a:schemeClr val="tx1"/>
                </a:solidFill>
              </a:rPr>
              <a:t>Розвинути уявлення про подразнення як загальну властивість тварин.</a:t>
            </a:r>
          </a:p>
          <a:p>
            <a:pPr marL="342900" indent="-342900" algn="l">
              <a:buFontTx/>
              <a:buChar char="-"/>
            </a:pPr>
            <a:r>
              <a:rPr lang="uk-UA" sz="2800" b="1" dirty="0" smtClean="0">
                <a:solidFill>
                  <a:schemeClr val="tx1"/>
                </a:solidFill>
              </a:rPr>
              <a:t>Розглянути органи чуття тварин та їх значення</a:t>
            </a:r>
            <a:r>
              <a:rPr lang="uk-UA" sz="2800" b="1" dirty="0" smtClean="0">
                <a:solidFill>
                  <a:schemeClr val="tx1"/>
                </a:solidFill>
              </a:rPr>
              <a:t>;</a:t>
            </a:r>
            <a:endParaRPr lang="uk-UA" sz="28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77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116632"/>
            <a:ext cx="4173860" cy="2448272"/>
          </a:xfrm>
        </p:spPr>
        <p:txBody>
          <a:bodyPr/>
          <a:lstStyle/>
          <a:p>
            <a:pPr algn="l"/>
            <a:r>
              <a:rPr lang="ru-RU" sz="2800" b="1" dirty="0" err="1" smtClean="0">
                <a:solidFill>
                  <a:srgbClr val="0070C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Коти</a:t>
            </a:r>
            <a:r>
              <a:rPr lang="ru-RU" sz="2800" b="1" dirty="0" smtClean="0">
                <a:solidFill>
                  <a:srgbClr val="0070C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показують</a:t>
            </a:r>
            <a:r>
              <a:rPr lang="ru-RU" sz="2800" b="1" dirty="0" smtClean="0">
                <a:solidFill>
                  <a:srgbClr val="0070C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свою </a:t>
            </a:r>
            <a:r>
              <a:rPr lang="ru-RU" sz="2800" b="1" dirty="0" err="1" smtClean="0">
                <a:solidFill>
                  <a:srgbClr val="0070C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довіру</a:t>
            </a:r>
            <a:r>
              <a:rPr lang="ru-RU" sz="2800" b="1" dirty="0" smtClean="0">
                <a:solidFill>
                  <a:srgbClr val="0070C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, </a:t>
            </a:r>
            <a:r>
              <a:rPr lang="ru-RU" sz="2800" b="1" dirty="0" err="1" smtClean="0">
                <a:solidFill>
                  <a:srgbClr val="0070C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торкаючись</a:t>
            </a:r>
            <a:r>
              <a:rPr lang="ru-RU" sz="2800" b="1" dirty="0" smtClean="0">
                <a:solidFill>
                  <a:srgbClr val="0070C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людини</a:t>
            </a:r>
            <a:r>
              <a:rPr lang="ru-RU" sz="2800" b="1" dirty="0" smtClean="0">
                <a:solidFill>
                  <a:srgbClr val="0070C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чолом</a:t>
            </a:r>
            <a:r>
              <a:rPr lang="ru-RU" sz="2800" b="1" dirty="0" smtClean="0">
                <a:solidFill>
                  <a:srgbClr val="0070C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. Тим самим вони </a:t>
            </a:r>
            <a:r>
              <a:rPr lang="ru-RU" sz="2800" b="1" dirty="0" err="1" smtClean="0">
                <a:solidFill>
                  <a:srgbClr val="0070C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дають</a:t>
            </a:r>
            <a:r>
              <a:rPr lang="ru-RU" sz="2800" b="1" dirty="0" smtClean="0">
                <a:solidFill>
                  <a:srgbClr val="0070C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їй</a:t>
            </a:r>
            <a:r>
              <a:rPr lang="ru-RU" sz="2800" b="1" dirty="0" smtClean="0">
                <a:solidFill>
                  <a:srgbClr val="0070C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 </a:t>
            </a:r>
            <a:r>
              <a:rPr lang="ru-RU" sz="2800" b="1" dirty="0" err="1" smtClean="0">
                <a:solidFill>
                  <a:srgbClr val="0070C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зрозуміти</a:t>
            </a:r>
            <a:r>
              <a:rPr lang="ru-RU" sz="2800" b="1" dirty="0" smtClean="0">
                <a:solidFill>
                  <a:srgbClr val="0070C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, </a:t>
            </a:r>
            <a:r>
              <a:rPr lang="ru-RU" sz="2800" b="1" dirty="0" err="1" smtClean="0">
                <a:solidFill>
                  <a:srgbClr val="0070C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що</a:t>
            </a:r>
            <a:r>
              <a:rPr lang="ru-RU" sz="2800" b="1" dirty="0" smtClean="0">
                <a:solidFill>
                  <a:srgbClr val="0070C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вона в </a:t>
            </a:r>
            <a:r>
              <a:rPr lang="ru-RU" sz="2800" b="1" dirty="0" err="1" smtClean="0">
                <a:solidFill>
                  <a:srgbClr val="0070C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безпеці</a:t>
            </a:r>
            <a:r>
              <a:rPr lang="ru-RU" sz="2800" b="1" dirty="0" smtClean="0">
                <a:solidFill>
                  <a:srgbClr val="0070C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.</a:t>
            </a:r>
            <a:endParaRPr lang="ru-RU" sz="2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404664"/>
            <a:ext cx="4041775" cy="108012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err="1">
                <a:solidFill>
                  <a:srgbClr val="0070C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Метелики</a:t>
            </a:r>
            <a:r>
              <a:rPr lang="ru-RU" sz="2800" b="1" dirty="0">
                <a:solidFill>
                  <a:srgbClr val="0070C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ru-RU" sz="2800" b="1" dirty="0" err="1">
                <a:solidFill>
                  <a:srgbClr val="0070C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відчувають</a:t>
            </a:r>
            <a:r>
              <a:rPr lang="ru-RU" sz="2800" b="1" dirty="0">
                <a:solidFill>
                  <a:srgbClr val="0070C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смак ногами</a:t>
            </a:r>
            <a:endParaRPr lang="ru-RU" sz="2800" dirty="0"/>
          </a:p>
        </p:txBody>
      </p:sp>
      <p:pic>
        <p:nvPicPr>
          <p:cNvPr id="13315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708920"/>
            <a:ext cx="4175447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411" y="1844824"/>
            <a:ext cx="4206085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1330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620688"/>
            <a:ext cx="7772400" cy="2058504"/>
          </a:xfrm>
        </p:spPr>
        <p:txBody>
          <a:bodyPr/>
          <a:lstStyle/>
          <a:p>
            <a:pPr algn="ctr"/>
            <a:r>
              <a:rPr lang="uk-UA" sz="3200" dirty="0">
                <a:ln>
                  <a:noFill/>
                </a:ln>
                <a:solidFill>
                  <a:prstClr val="black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Яким чином тварини орієнтуються в навколишньому середовищі та реагують на його зміни?</a:t>
            </a:r>
            <a:endParaRPr lang="ru-RU" sz="32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742584"/>
            <a:ext cx="3749675" cy="324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068960"/>
            <a:ext cx="3455987" cy="324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4458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316736"/>
            <a:ext cx="8352928" cy="1362456"/>
          </a:xfrm>
        </p:spPr>
        <p:txBody>
          <a:bodyPr/>
          <a:lstStyle/>
          <a:p>
            <a:pPr algn="ctr"/>
            <a:r>
              <a:rPr lang="uk-UA" sz="320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На організм тварини  постійно діють різноманітні чинники навколишнього середовища.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uk-UA" sz="3200" b="1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/>
            </a:r>
            <a:br>
              <a:rPr lang="uk-UA" sz="3200" b="1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</a:br>
            <a:r>
              <a:rPr lang="uk-UA" sz="3200" b="1" i="1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Усі чинники навколишнього </a:t>
            </a:r>
            <a:r>
              <a:rPr lang="uk-UA" sz="3200" b="1" i="1" dirty="0" smtClean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середовища </a:t>
            </a:r>
            <a:r>
              <a:rPr lang="uk-UA" sz="3200" b="1" i="1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називають </a:t>
            </a:r>
            <a:r>
              <a:rPr lang="uk-UA" sz="32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подразниками</a:t>
            </a:r>
            <a:r>
              <a:rPr lang="uk-UA" sz="3200" b="1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, </a:t>
            </a:r>
            <a:r>
              <a:rPr lang="uk-UA" sz="3200" b="1" i="1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а сприймають їх в організмі </a:t>
            </a:r>
            <a:r>
              <a:rPr lang="uk-UA" sz="32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рецептори</a:t>
            </a:r>
            <a:r>
              <a:rPr lang="uk-UA" sz="3200" b="1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.</a:t>
            </a:r>
            <a:br>
              <a:rPr lang="uk-UA" sz="3200" b="1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</a:b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7407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712968" cy="64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045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6632"/>
            <a:ext cx="8496944" cy="655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9350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784976" cy="6597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2144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8784976" cy="674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730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00" y="-198784"/>
            <a:ext cx="8928992" cy="7056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930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305</TotalTime>
  <Words>583</Words>
  <Application>Microsoft Office PowerPoint</Application>
  <PresentationFormat>Екран (4:3)</PresentationFormat>
  <Paragraphs>56</Paragraphs>
  <Slides>20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20</vt:i4>
      </vt:variant>
    </vt:vector>
  </HeadingPairs>
  <TitlesOfParts>
    <vt:vector size="26" baseType="lpstr">
      <vt:lpstr>Arial</vt:lpstr>
      <vt:lpstr>Calibri</vt:lpstr>
      <vt:lpstr>Constantia</vt:lpstr>
      <vt:lpstr>PT Serif</vt:lpstr>
      <vt:lpstr>Wingdings 2</vt:lpstr>
      <vt:lpstr>Поток</vt:lpstr>
      <vt:lpstr> Подразливість як загальна властивість тварин.  Органи чуття, їх значення.</vt:lpstr>
      <vt:lpstr>Цілі:</vt:lpstr>
      <vt:lpstr>Яким чином тварини орієнтуються в навколишньому середовищі та реагують на його зміни?</vt:lpstr>
      <vt:lpstr>На організм тварини  постійно діють різноманітні чинники навколишнього середовища.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Органи чуття тварин</vt:lpstr>
      <vt:lpstr>Членистоногі</vt:lpstr>
      <vt:lpstr>Членистоногі</vt:lpstr>
      <vt:lpstr>Хордові</vt:lpstr>
      <vt:lpstr>Хордові</vt:lpstr>
      <vt:lpstr>                                     Цікаві факти! Морські видри тримаються за лапи, коли сплять, щоб їх не віднесло течією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Подразливість як загальна властивість тварин. Органи чуття. Їх значення</dc:title>
  <dc:creator>Ира</dc:creator>
  <cp:lastModifiedBy>User</cp:lastModifiedBy>
  <cp:revision>88</cp:revision>
  <dcterms:created xsi:type="dcterms:W3CDTF">2017-03-01T18:28:15Z</dcterms:created>
  <dcterms:modified xsi:type="dcterms:W3CDTF">2023-02-13T13:23:22Z</dcterms:modified>
</cp:coreProperties>
</file>