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0" r:id="rId3"/>
    <p:sldId id="257" r:id="rId4"/>
    <p:sldId id="262" r:id="rId5"/>
    <p:sldId id="261" r:id="rId6"/>
    <p:sldId id="267" r:id="rId7"/>
    <p:sldId id="268" r:id="rId8"/>
    <p:sldId id="269" r:id="rId9"/>
    <p:sldId id="270" r:id="rId10"/>
    <p:sldId id="263" r:id="rId11"/>
    <p:sldId id="258" r:id="rId12"/>
    <p:sldId id="271" r:id="rId13"/>
    <p:sldId id="266" r:id="rId14"/>
    <p:sldId id="265" r:id="rId15"/>
    <p:sldId id="264" r:id="rId16"/>
    <p:sldId id="273" r:id="rId17"/>
    <p:sldId id="272" r:id="rId18"/>
    <p:sldId id="274" r:id="rId19"/>
    <p:sldId id="276" r:id="rId20"/>
    <p:sldId id="259" r:id="rId21"/>
  </p:sldIdLst>
  <p:sldSz cx="9144000" cy="5143500" type="screen16x9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adij Shmigelski" initials="GS" lastIdx="1" clrIdx="0">
    <p:extLst>
      <p:ext uri="{19B8F6BF-5375-455C-9EA6-DF929625EA0E}">
        <p15:presenceInfo xmlns:p15="http://schemas.microsoft.com/office/powerpoint/2012/main" userId="295325e19a4543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66FEDA-C3D9-4C89-B9A5-9AA0D51AAD35}">
  <a:tblStyle styleId="{0266FEDA-C3D9-4C89-B9A5-9AA0D51AAD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30T23:07:32.65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6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8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8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26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706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055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862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30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557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43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42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18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7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50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6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93725" y="266700"/>
            <a:ext cx="8222100" cy="1470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Тактична підготовка.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 Індивідуальні дії солдата та взаємодії у складі двійок та груп.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дій у складі бойових груп.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21B1FE-B677-4D03-BB4C-68709F98F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08" y="225856"/>
            <a:ext cx="3594099" cy="1889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46846-E2B3-4896-8894-8C05278EC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47" t="22716" r="3797" b="6420"/>
          <a:stretch/>
        </p:blipFill>
        <p:spPr>
          <a:xfrm>
            <a:off x="139700" y="120650"/>
            <a:ext cx="3971294" cy="490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3D889-3ABF-43E3-911E-D7861316CB4C}"/>
              </a:ext>
            </a:extLst>
          </p:cNvPr>
          <p:cNvSpPr txBox="1"/>
          <p:nvPr/>
        </p:nvSpPr>
        <p:spPr>
          <a:xfrm>
            <a:off x="3937000" y="2115656"/>
            <a:ext cx="5207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 algn="just">
              <a:spcBef>
                <a:spcPts val="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Кожна бойова група має «кішку», шнур (2–3 комплекти на відділення) і вміє їх використовувати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розмінування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розтяжках,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тих,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встановлені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ґрунті</a:t>
            </a:r>
            <a:r>
              <a:rPr lang="uk-UA" sz="1600" b="1" spc="-2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заглиблення і маскування; усі військовослужбовці мають уміти використовувати багнет-ніж для того, щоб проробляти проходи в дротяних загородженнях супротивника,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виводити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ладу лінії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застосовувати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рукопашного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2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7F125-1B55-45E6-8728-B3D4D82389E2}"/>
              </a:ext>
            </a:extLst>
          </p:cNvPr>
          <p:cNvSpPr txBox="1"/>
          <p:nvPr/>
        </p:nvSpPr>
        <p:spPr>
          <a:xfrm>
            <a:off x="977900" y="381000"/>
            <a:ext cx="718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</a:t>
            </a:r>
            <a:r>
              <a:rPr lang="uk-UA" sz="2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</a:t>
            </a:r>
            <a:r>
              <a:rPr lang="uk-UA" sz="2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2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«двійки»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A0DF7-1124-417E-A644-21186AABAB82}"/>
              </a:ext>
            </a:extLst>
          </p:cNvPr>
          <p:cNvSpPr txBox="1"/>
          <p:nvPr/>
        </p:nvSpPr>
        <p:spPr>
          <a:xfrm>
            <a:off x="0" y="176449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Пересуваючись</a:t>
            </a:r>
            <a:r>
              <a:rPr lang="uk-UA" sz="1600" b="1" spc="-3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1600" b="1" spc="-4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«двійки», 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солдат, який відкриває вогонь, повинен вигуком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(«Тримаю!»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«Прикриваю!»)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іншим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способом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повідомляти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готовність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прикрити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напарника.</a:t>
            </a:r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A5AC4-7C46-4100-9349-C5E45AF56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60" y="2595494"/>
            <a:ext cx="1270000" cy="12385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BDB63-DD6F-4462-B4B2-A50079B0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760" y="2595493"/>
            <a:ext cx="1270000" cy="1238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DD2665-7D68-4109-ADF5-0DF822CE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60" y="2595493"/>
            <a:ext cx="1270000" cy="1238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88247-4DD9-4B63-B13D-5D237DA278CA}"/>
              </a:ext>
            </a:extLst>
          </p:cNvPr>
          <p:cNvSpPr txBox="1"/>
          <p:nvPr/>
        </p:nvSpPr>
        <p:spPr>
          <a:xfrm>
            <a:off x="0" y="3950343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 бійців у складі «двійки»: а — третій крок: №2 прикриває, №1 пересувається;</a:t>
            </a:r>
            <a:r>
              <a:rPr lang="uk-UA" sz="1400" b="1" i="1" spc="-2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 — другий крок: №2 заліг, зробив прицільний постріл або чергу, та сповістив №1 про готовність</a:t>
            </a:r>
            <a:r>
              <a:rPr lang="uk-UA" sz="1400" b="1" i="1" spc="-2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прикривати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пересування;</a:t>
            </a:r>
            <a:r>
              <a:rPr lang="uk-UA" sz="1400" b="1" i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—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крок: №1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прикриває,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№2 пересувається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8CA7E-B823-48D2-B327-5F3810F08EF9}"/>
              </a:ext>
            </a:extLst>
          </p:cNvPr>
          <p:cNvSpPr txBox="1"/>
          <p:nvPr/>
        </p:nvSpPr>
        <p:spPr>
          <a:xfrm>
            <a:off x="1115979" y="3516784"/>
            <a:ext cx="43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2719A-D739-4AFE-9915-7ABF04BD270F}"/>
              </a:ext>
            </a:extLst>
          </p:cNvPr>
          <p:cNvSpPr txBox="1"/>
          <p:nvPr/>
        </p:nvSpPr>
        <p:spPr>
          <a:xfrm rot="10800000" flipV="1">
            <a:off x="3224180" y="3549168"/>
            <a:ext cx="241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345F1-A4B3-4585-9BEE-96B0ED5085EC}"/>
              </a:ext>
            </a:extLst>
          </p:cNvPr>
          <p:cNvSpPr txBox="1"/>
          <p:nvPr/>
        </p:nvSpPr>
        <p:spPr>
          <a:xfrm>
            <a:off x="5435060" y="3516783"/>
            <a:ext cx="330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849904-B4F3-4A15-901D-F6E4528E42F1}"/>
              </a:ext>
            </a:extLst>
          </p:cNvPr>
          <p:cNvSpPr txBox="1"/>
          <p:nvPr/>
        </p:nvSpPr>
        <p:spPr>
          <a:xfrm>
            <a:off x="895350" y="584200"/>
            <a:ext cx="7353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 в бою у складі «трійки»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1EFC9-8E62-4255-A5E6-16DB414EFB69}"/>
              </a:ext>
            </a:extLst>
          </p:cNvPr>
          <p:cNvSpPr txBox="1"/>
          <p:nvPr/>
        </p:nvSpPr>
        <p:spPr>
          <a:xfrm>
            <a:off x="0" y="1771531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«Трійка» розбивається на дві підгрупи,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солдата.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працюють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само,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«двійці»: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перебігає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інша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прикриває.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Уперед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висувається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солдат,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двоє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підтягуються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нього.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робиться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двоє,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біжать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попереду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(того,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стріляє), не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перекривали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йому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сектор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обстрілу.</a:t>
            </a:r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B2CAA3-814E-4ACB-912E-4A986604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009277"/>
            <a:ext cx="1628187" cy="1067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7A30E-EF9C-4169-8197-8C73FC39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12" y="3009277"/>
            <a:ext cx="1628187" cy="1067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AC17CD-CC6A-4D9F-BBFD-7F52A54AB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25" y="3009277"/>
            <a:ext cx="1628187" cy="1067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4467E-2768-4558-889A-14813239DD2A}"/>
              </a:ext>
            </a:extLst>
          </p:cNvPr>
          <p:cNvSpPr txBox="1"/>
          <p:nvPr/>
        </p:nvSpPr>
        <p:spPr>
          <a:xfrm>
            <a:off x="0" y="407664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marR="464820" indent="1270" algn="ctr">
              <a:spcAft>
                <a:spcPts val="0"/>
              </a:spcAft>
            </a:pP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 бійців у складі «трійки»: а — третій крок: № 2 прикриває вогнем, № 1 і № 3</a:t>
            </a:r>
            <a:r>
              <a:rPr lang="uk-UA" sz="1400" b="1" i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пересуваються; б — другий крок: № 2 заліг, зробив прицільний постріл або чергу та сповістив № 1</a:t>
            </a:r>
            <a:r>
              <a:rPr lang="uk-UA" sz="1400" b="1" i="1" spc="-2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№ 3 про готовність прикривати їхнє пересування; в — перший крок: № 1 і № 3 прикривають</a:t>
            </a:r>
            <a:r>
              <a:rPr lang="uk-UA" sz="1400" b="1" i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вогнем,</a:t>
            </a:r>
            <a:r>
              <a:rPr lang="uk-UA" sz="1400" b="1" i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2 пересувається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188FF-F7A1-49D2-8376-579DA3D2B040}"/>
              </a:ext>
            </a:extLst>
          </p:cNvPr>
          <p:cNvSpPr txBox="1"/>
          <p:nvPr/>
        </p:nvSpPr>
        <p:spPr>
          <a:xfrm>
            <a:off x="279400" y="108288"/>
            <a:ext cx="85852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97890" marR="377190" indent="288925" algn="ctr">
              <a:spcBef>
                <a:spcPts val="205"/>
              </a:spcBef>
              <a:spcAft>
                <a:spcPts val="110"/>
              </a:spcAft>
            </a:pP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Час, витрачений солдатом на переміщення, на відкритій ділянці залежить</a:t>
            </a:r>
            <a:r>
              <a:rPr lang="uk-UA" sz="1400" b="1" i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 щільності й ефективності вогню супротивника. Що щільніший вогонь супротивника, то меншим має бути цей час. Що ближче до супротивника, то коротшим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відстанню)</a:t>
            </a:r>
            <a:r>
              <a:rPr lang="uk-UA" sz="1400" b="1" i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швидшим</a:t>
            </a:r>
            <a:r>
              <a:rPr lang="uk-UA" sz="1400" b="1" i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часом)</a:t>
            </a:r>
            <a:r>
              <a:rPr lang="uk-UA" sz="1400" b="1" i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400" b="1" i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переміщення.</a:t>
            </a:r>
            <a:endParaRPr lang="ru-RU" sz="1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48E98-75B3-4904-A986-DC9B18D9C74A}"/>
              </a:ext>
            </a:extLst>
          </p:cNvPr>
          <p:cNvSpPr txBox="1"/>
          <p:nvPr/>
        </p:nvSpPr>
        <p:spPr>
          <a:xfrm>
            <a:off x="279400" y="1704191"/>
            <a:ext cx="858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6555" indent="287655" algn="ctr">
              <a:spcBef>
                <a:spcPts val="40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відомо: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700–800</a:t>
            </a:r>
            <a:r>
              <a:rPr lang="uk-UA" sz="1600" b="1" spc="9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600" b="1" spc="9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40–50</a:t>
            </a:r>
            <a:r>
              <a:rPr lang="uk-UA" sz="1600" b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кроків</a:t>
            </a:r>
            <a:r>
              <a:rPr lang="uk-UA" sz="1600" b="1" spc="-2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(долається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приблизно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с),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400–500</a:t>
            </a:r>
            <a:r>
              <a:rPr lang="uk-UA" sz="1600" b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600" b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перевищувати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15–20</a:t>
            </a:r>
            <a:r>
              <a:rPr lang="uk-UA" sz="1600" b="1" spc="-5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кроків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щільний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вогонь,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5-ти</a:t>
            </a:r>
            <a:r>
              <a:rPr lang="uk-UA" sz="16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кроків.</a:t>
            </a:r>
            <a:r>
              <a:rPr lang="uk-UA" sz="1600" b="1" spc="-2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Підготовленому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солдатові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прицільного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пострілу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приблизно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6555" algn="ctr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вважають,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перебіжки,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встигне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прицільний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постріл.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прицільний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вогонь,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 переміщатися від одного укриття до іншого, змінюючи напрямок переміщення по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фронту,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даючи супротивнику вести прицільний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D075A-6154-4AF7-B320-BCC11909ABDF}"/>
              </a:ext>
            </a:extLst>
          </p:cNvPr>
          <p:cNvSpPr txBox="1"/>
          <p:nvPr/>
        </p:nvSpPr>
        <p:spPr>
          <a:xfrm>
            <a:off x="3928533" y="615614"/>
            <a:ext cx="49403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7505" marR="378460" indent="287655" algn="just">
              <a:spcAft>
                <a:spcPts val="0"/>
              </a:spcAft>
            </a:pPr>
            <a:r>
              <a:rPr lang="uk-UA" sz="1600" b="1" spc="-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Механізоване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</a:t>
            </a:r>
            <a:r>
              <a:rPr lang="uk-UA" sz="1600" b="1" spc="-6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6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оборонному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діє,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взводу,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600" b="1" spc="-25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4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призначатись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вогневу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засідку.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БМП</a:t>
            </a:r>
            <a:r>
              <a:rPr lang="uk-UA" sz="1600" b="1" spc="-4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(БТР)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десанту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4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призначено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25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вогневій</a:t>
            </a:r>
            <a:r>
              <a:rPr lang="uk-UA" sz="1600" b="1" spc="-2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засідці,</a:t>
            </a:r>
            <a:r>
              <a:rPr lang="uk-UA" sz="1600" b="1" spc="-2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кочуючий</a:t>
            </a:r>
            <a:r>
              <a:rPr lang="uk-UA" sz="1600" b="1" spc="-2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вогневий</a:t>
            </a:r>
            <a:r>
              <a:rPr lang="uk-UA" sz="1600" b="1" spc="-2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засіб,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3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</a:t>
            </a:r>
            <a:r>
              <a:rPr lang="uk-UA" sz="1600" b="1" spc="-2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3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600" b="1" spc="-2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</a:t>
            </a:r>
            <a:r>
              <a:rPr lang="uk-UA" sz="1600" b="1" spc="-2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взводу</a:t>
            </a:r>
            <a:r>
              <a:rPr lang="uk-UA" sz="1600" b="1" spc="-2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бронегрупи батальйону (роти).</a:t>
            </a:r>
            <a:endParaRPr lang="ru-RU" sz="16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973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проведення бойового розрахунку командир відділення повинен визначити</a:t>
            </a:r>
            <a:r>
              <a:rPr lang="uk-UA" sz="1600" b="1" spc="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 бойових груп («двійок», «трійок») та їх старших, призначити спостерігача, черговий</a:t>
            </a:r>
            <a:r>
              <a:rPr lang="uk-UA" sz="1600" b="1" spc="-2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вогневий</a:t>
            </a:r>
            <a:r>
              <a:rPr lang="uk-UA" sz="1600" b="1" spc="-1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засіб,</a:t>
            </a:r>
            <a:r>
              <a:rPr lang="uk-UA" sz="1600" b="1" spc="-2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виділити</a:t>
            </a:r>
            <a:r>
              <a:rPr lang="uk-UA" sz="1600" b="1" spc="-1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1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необхідності</a:t>
            </a:r>
            <a:r>
              <a:rPr lang="uk-UA" sz="1600" b="1" spc="-1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зв’язківця</a:t>
            </a:r>
            <a:r>
              <a:rPr lang="uk-UA" sz="1600" b="1" spc="-1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1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підношувача</a:t>
            </a:r>
            <a:r>
              <a:rPr lang="uk-UA" sz="1600" b="1" spc="-1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боєприпасів.</a:t>
            </a:r>
            <a:endParaRPr lang="ru-RU" sz="16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24F93-790D-4F62-99A1-40B162E9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9" y="498665"/>
            <a:ext cx="33432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1ACF7-5D15-40BF-B26A-C4474FA14BF5}"/>
              </a:ext>
            </a:extLst>
          </p:cNvPr>
          <p:cNvSpPr txBox="1"/>
          <p:nvPr/>
        </p:nvSpPr>
        <p:spPr>
          <a:xfrm>
            <a:off x="770466" y="93989"/>
            <a:ext cx="76030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spc="-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оборонному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</a:t>
            </a:r>
            <a:r>
              <a:rPr lang="uk-UA" sz="1600" b="1" spc="-5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5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600" b="1" spc="-6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400" b="1" dirty="0">
                <a:solidFill>
                  <a:srgbClr val="9900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400" b="1" spc="-55" dirty="0">
                <a:solidFill>
                  <a:srgbClr val="9900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1283A-B415-40BF-B0DA-27D2DB8DBB39}"/>
              </a:ext>
            </a:extLst>
          </p:cNvPr>
          <p:cNvSpPr txBox="1"/>
          <p:nvPr/>
        </p:nvSpPr>
        <p:spPr>
          <a:xfrm>
            <a:off x="-1" y="802035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8290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2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відбиття раптового нападу супротивника і знищення його дрібних груп, які ведуть розвідку, намагаються робити проходи в загородженнях або намагаються просочитись у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глибину оборони,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изначають черговий вогневий засіб (кулеметник або стрілець), який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розташовується,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правило,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запасній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(тимчасовій)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вогневій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9095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черговим вогневим засобом призначено БМП (БТР), у ній розміщуються механік-водій (водій) і навідник-оператор (навідник кулемету БТР), які ведуть спостереження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супротивником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місцевістю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готові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негайного відкриття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вогню.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846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Поодиноких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військовослужбовців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дрібні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намагаються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 розвідку, діяти перед переднім краєм або на флангах бойової позиції, відділення захоплює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полон,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неможливості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захоплення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знищує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чергового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вогневого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запасної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(тимчасової)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вогневої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6555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наближаються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БМП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(БТР),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усього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відділення.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відкривають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командою командира відділення.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A4FEF7-5BB1-4258-BC96-AEA499D8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1" y="691926"/>
            <a:ext cx="2903258" cy="16258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0DED8-77DF-47AD-906F-2C851BA3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91" y="2667000"/>
            <a:ext cx="2903259" cy="1931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C2D4B-4E34-4477-BF18-0B5033FE6129}"/>
              </a:ext>
            </a:extLst>
          </p:cNvPr>
          <p:cNvSpPr txBox="1"/>
          <p:nvPr/>
        </p:nvSpPr>
        <p:spPr>
          <a:xfrm>
            <a:off x="3181349" y="140887"/>
            <a:ext cx="596265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870" marR="377190" indent="287655" algn="just">
              <a:spcBef>
                <a:spcPts val="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Танки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броньовані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машини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ПТКР,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гнем БМП, гранатометів і реактивними протитанковими гранатами, а піхота, що спішилася,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відсікається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танків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знищується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кулеметів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автоматів.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870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Кулеметник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стрілець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снайпер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боротьбі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танками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зосереджують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приладах прицілювання і спостереження супротивника. У разі виходу танка до позиції відділення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реактивними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протитанковими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гранатами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борт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кормову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частину.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Екіпаж,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залишає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уражений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танк,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стрілецької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зброї.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870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підходом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піхоти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30–40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застосовує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гранати.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Ворога,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увірвався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упритул,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гранатами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рукопашному бою. Рух супротивника траншеєю і ходом сполучення припиняють вогнем і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швидким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встановленням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рогаток,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їжаків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переносних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загороджень.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2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BB4449-BBE3-4FD6-9170-ACDAD548C638}"/>
              </a:ext>
            </a:extLst>
          </p:cNvPr>
          <p:cNvSpPr txBox="1"/>
          <p:nvPr/>
        </p:nvSpPr>
        <p:spPr>
          <a:xfrm>
            <a:off x="609600" y="142674"/>
            <a:ext cx="7924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Механізоване відділення під час наступу в складі бойових груп. 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5D68E-F859-405C-A984-716FD9B083E5}"/>
              </a:ext>
            </a:extLst>
          </p:cNvPr>
          <p:cNvSpPr txBox="1"/>
          <p:nvPr/>
        </p:nvSpPr>
        <p:spPr>
          <a:xfrm>
            <a:off x="44450" y="512006"/>
            <a:ext cx="9055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призначенням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бойові групи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маневреними</a:t>
            </a:r>
            <a:r>
              <a:rPr lang="uk-UA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вогневими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1AD8D9-90A0-4BAC-A74E-268AA4AB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93" y="866664"/>
            <a:ext cx="5973174" cy="4134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A13D4-F6AC-4EC0-884B-4D2E8764428E}"/>
              </a:ext>
            </a:extLst>
          </p:cNvPr>
          <p:cNvSpPr txBox="1"/>
          <p:nvPr/>
        </p:nvSpPr>
        <p:spPr>
          <a:xfrm>
            <a:off x="6155267" y="2600169"/>
            <a:ext cx="29887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механізованого</a:t>
            </a:r>
            <a:r>
              <a:rPr lang="uk-UA" sz="1400" b="1" i="1" spc="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1400" b="1" i="1" spc="2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</a:t>
            </a:r>
            <a:r>
              <a:rPr lang="uk-UA" sz="1400" b="1" i="1" spc="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(захоплення)</a:t>
            </a:r>
            <a:r>
              <a:rPr lang="uk-UA" sz="1400" b="1" i="1" spc="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об’єкта:</a:t>
            </a:r>
            <a:r>
              <a:rPr lang="uk-UA" sz="1400" b="1" i="1" spc="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— стрілець; Км — кулеметник;</a:t>
            </a:r>
            <a:r>
              <a:rPr lang="uk-UA" sz="1400" b="1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 — старший стрілець; Сн — снайпер; Вм — водій-механік;</a:t>
            </a:r>
            <a:r>
              <a:rPr lang="uk-UA" sz="1400" b="1" i="1" spc="-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— командир</a:t>
            </a:r>
            <a:r>
              <a:rPr lang="uk-UA" sz="14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відділення; Г</a:t>
            </a:r>
            <a:r>
              <a:rPr lang="uk-UA" sz="1400" b="1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400" b="1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гранатометник;</a:t>
            </a:r>
            <a:r>
              <a:rPr lang="uk-UA" sz="1400" b="1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ПГ</a:t>
            </a:r>
            <a:r>
              <a:rPr lang="uk-UA" sz="1400" b="1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400" b="1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помічник гранатометника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9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BDCC5E-53D5-4074-9A09-6EF485E72B3A}"/>
              </a:ext>
            </a:extLst>
          </p:cNvPr>
          <p:cNvSpPr txBox="1"/>
          <p:nvPr/>
        </p:nvSpPr>
        <p:spPr>
          <a:xfrm>
            <a:off x="222250" y="511761"/>
            <a:ext cx="8699500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 algn="ctr">
              <a:spcBef>
                <a:spcPts val="61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Маневрена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об’єктом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атаки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траншеї,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uk-UA" sz="1600" b="1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маневру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виходу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фланг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</a:t>
            </a:r>
            <a:r>
              <a:rPr lang="uk-UA" sz="16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супротивнику,</a:t>
            </a:r>
            <a:r>
              <a:rPr lang="uk-UA" sz="16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кріплення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досягнутого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рубежу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завдань.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проробляти проходи в мінно-вибухових і невибухових загородженнях, виконуючи функції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розгородження.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Старшим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групи,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призначають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стрільця.</a:t>
            </a:r>
            <a:r>
              <a:rPr lang="uk-UA" sz="1600" b="1" spc="-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190" indent="287655" algn="ctr">
              <a:spcBef>
                <a:spcPts val="61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Вогневу групу призначають для прикриття дій маневреної групи, заборони підходу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(маневру)</a:t>
            </a:r>
            <a:r>
              <a:rPr lang="uk-UA" sz="1600" b="1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тих,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обороняється,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uk-UA" sz="16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вогневих</a:t>
            </a:r>
            <a:r>
              <a:rPr lang="uk-UA" sz="16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uk-UA" sz="1600" b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</a:t>
            </a:r>
            <a:r>
              <a:rPr lang="uk-UA" sz="16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атаки</a:t>
            </a:r>
            <a:r>
              <a:rPr lang="uk-UA" sz="16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захоплення</a:t>
            </a:r>
            <a:r>
              <a:rPr lang="uk-UA" sz="16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</a:t>
            </a:r>
            <a:r>
              <a:rPr lang="uk-UA" sz="16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3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маневреною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групою.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Очолює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вогневу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групу,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5920" indent="287655" algn="ctr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 та завдання бойових груп не є постійними та залежать від конкретної обстановки та рішення командира. Командири бойових груп визначають завдання кожному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військовослужбовцю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управляють групою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70CFBA-C058-4AE9-93B8-ADBD85691106}"/>
              </a:ext>
            </a:extLst>
          </p:cNvPr>
          <p:cNvSpPr txBox="1"/>
          <p:nvPr/>
        </p:nvSpPr>
        <p:spPr>
          <a:xfrm>
            <a:off x="406400" y="185400"/>
            <a:ext cx="833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592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Одержавши завдання знищити супротивника, який залишився в траншеях і ходах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сполучення, одна з бойових груп, закидавши його гранатами, заскакує в траншею, щоб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уздовж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траншеї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напрямках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прикриття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тилу.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Просуваючись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траншеєю,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впритул,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багнетами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гранатами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знищують супротивника, що обороняється; долають прямолінійні ділянки траншей після їх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придушення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вогневих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точок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гранатами,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рухаються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повороту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повороту.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288CE-6761-49F8-AE08-9D4A9DE13C6A}"/>
              </a:ext>
            </a:extLst>
          </p:cNvPr>
          <p:cNvSpPr txBox="1"/>
          <p:nvPr/>
        </p:nvSpPr>
        <p:spPr>
          <a:xfrm>
            <a:off x="406400" y="2642166"/>
            <a:ext cx="833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>
              <a:spcBef>
                <a:spcPts val="39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Інша бойова група пересувається по обидва боки траншеї згори й, тримаючи в полі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зору групу (солдата), що просувається по траншеї, знищує виявлені вогневі засоби і супротивника, який намагається залишити (захопити) траншею. Після знищення супротивника в траншеях, ходах сполучення та інших фортифікаційних спорудах відділення, не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затримуючись,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просувається 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визначеному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5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E1F82-2B13-4142-8BAE-F2D3B1E41016}"/>
              </a:ext>
            </a:extLst>
          </p:cNvPr>
          <p:cNvSpPr txBox="1"/>
          <p:nvPr/>
        </p:nvSpPr>
        <p:spPr>
          <a:xfrm>
            <a:off x="476250" y="316240"/>
            <a:ext cx="8191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5795" algn="ctr">
              <a:spcBef>
                <a:spcPts val="7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Завдання,</a:t>
            </a:r>
            <a:r>
              <a:rPr lang="uk-UA" sz="24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прийоми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солдата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полі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бою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складі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бойової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CB3A3-7EFA-4613-937F-A3459805D2A7}"/>
              </a:ext>
            </a:extLst>
          </p:cNvPr>
          <p:cNvSpPr txBox="1"/>
          <p:nvPr/>
        </p:nvSpPr>
        <p:spPr>
          <a:xfrm>
            <a:off x="0" y="1794232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5920" indent="288290">
              <a:spcAft>
                <a:spcPts val="0"/>
              </a:spcAft>
            </a:pPr>
            <a:r>
              <a:rPr lang="uk-UA" sz="1600" b="1" dirty="0">
                <a:solidFill>
                  <a:srgbClr val="23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ойові</a:t>
            </a:r>
            <a:r>
              <a:rPr lang="uk-UA" sz="1600" b="1" spc="-2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 механізованого відділення можуть успішно виконувати бойові завдання в наступі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обороні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бойової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охорони,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сторожових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застав,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блокпостів</a:t>
            </a:r>
            <a:r>
              <a:rPr lang="uk-UA" sz="1600" b="1" spc="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uk-UA" sz="1600" b="1" spc="-2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блокування,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пошуку,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патрулювання,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штурмових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1600" b="1" spc="-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населеному</a:t>
            </a:r>
            <a:r>
              <a:rPr lang="uk-UA" sz="1600" b="1" spc="-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пункті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горах.</a:t>
            </a:r>
          </a:p>
          <a:p>
            <a:pPr marL="357505" marR="375920" indent="288290">
              <a:spcAft>
                <a:spcPts val="0"/>
              </a:spcAft>
            </a:pPr>
            <a:r>
              <a:rPr lang="uk-UA" sz="1600" b="1" spc="-2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Кожен</a:t>
            </a:r>
            <a:r>
              <a:rPr lang="uk-UA" sz="1600" b="1" spc="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військовослужбовець,</a:t>
            </a:r>
            <a:r>
              <a:rPr lang="uk-UA" sz="1600" b="1" spc="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1600" b="1" spc="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1600" b="1" spc="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бойової</a:t>
            </a:r>
            <a:r>
              <a:rPr lang="uk-UA" sz="1600" b="1" spc="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групи,</a:t>
            </a:r>
            <a:r>
              <a:rPr lang="uk-UA" sz="1600" b="1" spc="8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</a:t>
            </a:r>
            <a:r>
              <a:rPr lang="uk-UA" sz="1600" b="1" spc="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спеціальності,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навчений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прийомам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розвідки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населених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нктах,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горах,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твердо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знати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тактику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супротивника.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Старші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600" b="1" spc="-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уміти </a:t>
            </a:r>
            <a:r>
              <a:rPr lang="uk-UA" sz="1600" b="1" spc="-2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вибрати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</a:t>
            </a:r>
            <a:r>
              <a:rPr lang="uk-UA" sz="1600" b="1" spc="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засідок: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біля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доріг,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стежок,</a:t>
            </a:r>
            <a:r>
              <a:rPr lang="uk-UA" sz="1600" b="1" spc="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проходять</a:t>
            </a:r>
            <a:r>
              <a:rPr lang="uk-UA" sz="1600" b="1" spc="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600" b="1" spc="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карнизах</a:t>
            </a:r>
            <a:r>
              <a:rPr lang="uk-UA" sz="1600" b="1" spc="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2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ущелинах, на</a:t>
            </a:r>
            <a:r>
              <a:rPr lang="uk-UA" sz="1600" b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схилах</a:t>
            </a:r>
            <a:r>
              <a:rPr lang="uk-UA" sz="1600" b="1" spc="2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висот,</a:t>
            </a:r>
            <a:r>
              <a:rPr lang="uk-UA" sz="1600" b="1" spc="2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прилягають</a:t>
            </a:r>
            <a:r>
              <a:rPr lang="uk-UA" sz="1600" b="1" spc="2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2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дороги</a:t>
            </a:r>
            <a:r>
              <a:rPr lang="uk-UA" sz="1600" b="1" spc="2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(стежки) або</a:t>
            </a:r>
            <a:r>
              <a:rPr lang="uk-UA" sz="1600" b="1" spc="2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утворюють</a:t>
            </a:r>
            <a:r>
              <a:rPr lang="uk-UA" sz="1600" b="1" spc="26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ущелину,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населених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пунктах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600" b="1" spc="-4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прочісування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важливо,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ємодія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забезпечувала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черговість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їхнього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просування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рубежу</a:t>
            </a:r>
            <a:r>
              <a:rPr lang="uk-UA" sz="1600" b="1" spc="-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4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рубежу.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1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4A0BC1-975D-4FF4-A4B5-6266B66C0EAE}"/>
              </a:ext>
            </a:extLst>
          </p:cNvPr>
          <p:cNvSpPr txBox="1"/>
          <p:nvPr/>
        </p:nvSpPr>
        <p:spPr>
          <a:xfrm>
            <a:off x="4902200" y="1786920"/>
            <a:ext cx="4076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Дякуємо за увагу!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597516-C0E6-450B-BA43-E103CA85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1" y="1247775"/>
            <a:ext cx="407670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971AE-068C-4408-96C9-3F2C2406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8569"/>
            <a:ext cx="3124200" cy="2085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D8E439-82E9-43DC-B306-92E63611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733146"/>
            <a:ext cx="3134662" cy="208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39AF5-5000-464A-A246-7D68D5F64A7B}"/>
              </a:ext>
            </a:extLst>
          </p:cNvPr>
          <p:cNvSpPr txBox="1"/>
          <p:nvPr/>
        </p:nvSpPr>
        <p:spPr>
          <a:xfrm>
            <a:off x="3005667" y="64028"/>
            <a:ext cx="613833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 algn="just">
              <a:spcBef>
                <a:spcPts val="395"/>
              </a:spcBef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 коли одна група оглядає місцевість, міняє вогневу позицію,</a:t>
            </a:r>
            <a:r>
              <a:rPr lang="uk-UA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взаємодіючі групи розташовуються на вигідному рубежі на відстані 25–30 м від об’єкта</a:t>
            </a:r>
            <a:r>
              <a:rPr lang="uk-UA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(гай, яр, будинок) і тримають його під прицілом. Особливу складність становить виявлення снайперів супротивника, які ретельно маскуються. Для цього в складі</a:t>
            </a:r>
            <a:r>
              <a:rPr lang="uk-UA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</a:t>
            </a:r>
            <a:r>
              <a:rPr lang="uk-UA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(трійок)</a:t>
            </a:r>
            <a:r>
              <a:rPr lang="uk-UA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доцільно</a:t>
            </a:r>
            <a:r>
              <a:rPr lang="uk-UA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мати спеціальних спостерігачів.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C5278-2CBF-4EBC-A2F8-ACB5887A08F7}"/>
              </a:ext>
            </a:extLst>
          </p:cNvPr>
          <p:cNvSpPr txBox="1"/>
          <p:nvPr/>
        </p:nvSpPr>
        <p:spPr>
          <a:xfrm>
            <a:off x="2438400" y="1592044"/>
            <a:ext cx="670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7890" marR="377190" indent="288925" algn="just">
              <a:spcAft>
                <a:spcPts val="0"/>
              </a:spcAft>
            </a:pP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 на полі бою виконують послідовно. Спочатку стрілець (найбільш підготовлений і фізично розвинений солдат в групі), під вогневим прик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риттям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кулеметника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стрільця,</a:t>
            </a:r>
            <a:r>
              <a:rPr lang="uk-UA" sz="14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застосовуючи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прийоми</a:t>
            </a:r>
            <a:r>
              <a:rPr lang="uk-UA" sz="14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14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(прискореним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кроком,</a:t>
            </a:r>
            <a:r>
              <a:rPr lang="uk-UA" sz="14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бігом</a:t>
            </a:r>
            <a:r>
              <a:rPr lang="uk-UA" sz="14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(пригнувшись),</a:t>
            </a:r>
            <a:r>
              <a:rPr lang="uk-UA" sz="14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перебіжками або переповзанням) 2–3 «стрибками» має вийти на рубіж </a:t>
            </a:r>
            <a:r>
              <a:rPr lang="uk-UA" sz="14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50–100 м.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цьому довжина «стрибків» між зупинками для передиху залежить від умов місцевості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 вогню супротивника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складає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20–40</a:t>
            </a:r>
            <a:r>
              <a:rPr lang="uk-UA" sz="14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кроків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7890" marR="379095" indent="288925" algn="just">
              <a:spcAft>
                <a:spcPts val="70"/>
              </a:spcAft>
            </a:pP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заняття вказаного рубежу стрілець обладнує перед собою бруствер</a:t>
            </a:r>
            <a:r>
              <a:rPr lang="uk-UA" sz="14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готується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вогню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14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прикриття</a:t>
            </a:r>
            <a:r>
              <a:rPr lang="uk-UA" sz="14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пересування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решти</a:t>
            </a:r>
            <a:r>
              <a:rPr lang="uk-UA" sz="14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особового</a:t>
            </a:r>
            <a:r>
              <a:rPr lang="uk-UA" sz="14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 бойової групи. Залежно від умов обстановки і прийнятого командиром</a:t>
            </a:r>
            <a:r>
              <a:rPr lang="uk-UA" sz="1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взводу рішення послідовність переміщення решти військовослужбовців у бойових</a:t>
            </a:r>
            <a:r>
              <a:rPr lang="uk-UA" sz="14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групах,</a:t>
            </a:r>
            <a:r>
              <a:rPr lang="uk-UA" sz="14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бойових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цілому, може</a:t>
            </a:r>
            <a:r>
              <a:rPr lang="uk-UA" sz="1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 різноманітною.</a:t>
            </a: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04247-B49F-4DD0-B908-04C651E29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0" t="11005" r="2586" b="28279"/>
          <a:stretch/>
        </p:blipFill>
        <p:spPr>
          <a:xfrm>
            <a:off x="1765299" y="228600"/>
            <a:ext cx="5613401" cy="303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C46BB-B239-4FBE-B7DA-76E6BA3CFC8F}"/>
              </a:ext>
            </a:extLst>
          </p:cNvPr>
          <p:cNvSpPr txBox="1"/>
          <p:nvPr/>
        </p:nvSpPr>
        <p:spPr>
          <a:xfrm>
            <a:off x="190499" y="3429675"/>
            <a:ext cx="876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ісля переміщення вперед найбільш підготовленого і фізично розвиненого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солдата під його прикриттям можуть висуватися по одному військовослужбовцю з кожної групи або один з першою і два з другою, або по два військовослужбовці з кожної з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груп, можливе й одночасне висунення по одному солдатові з кожної групи на рубіж 50–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м, з метою забезпечення пересування на полі бою решти особового складу, що, у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цілому,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підвищує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підрозділу.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737A19-D669-4C22-9BC6-09977F8F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4860"/>
            <a:ext cx="4876800" cy="317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1765-5EB5-49D4-8AC2-314F48AE1342}"/>
              </a:ext>
            </a:extLst>
          </p:cNvPr>
          <p:cNvSpPr txBox="1"/>
          <p:nvPr/>
        </p:nvSpPr>
        <p:spPr>
          <a:xfrm>
            <a:off x="196850" y="3372908"/>
            <a:ext cx="8750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870" marR="377825" indent="288290" algn="ctr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Вогневе</a:t>
            </a:r>
            <a:r>
              <a:rPr lang="uk-UA" sz="1600" b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прикриття</a:t>
            </a:r>
            <a:r>
              <a:rPr lang="uk-UA" sz="16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війні.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Невеликому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ніколи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відриватися від своїх: можуть відсікти й знищити. </a:t>
            </a:r>
            <a:r>
              <a:rPr lang="uk-UA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 відділення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кулеметник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висуваються, як правило, останніми. Переміщення має здійснюватися безсистемно, з використанням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умовних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(жестів)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команд.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вказаних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кожному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«номеру»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бойової групи визначають певні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9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BBBFD-7A8D-4B3C-8FF0-AE96D73D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17600"/>
            <a:ext cx="4362450" cy="290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5C592-2AE0-4D81-81A4-35173E2F02F0}"/>
              </a:ext>
            </a:extLst>
          </p:cNvPr>
          <p:cNvSpPr txBox="1"/>
          <p:nvPr/>
        </p:nvSpPr>
        <p:spPr>
          <a:xfrm>
            <a:off x="4679950" y="409357"/>
            <a:ext cx="43624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5160" algn="just">
              <a:spcBef>
                <a:spcPts val="5"/>
              </a:spcBef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600" b="1" i="1" spc="-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першого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(стрільця):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231F1F"/>
              </a:buClr>
              <a:buSzPts val="1050"/>
              <a:buFont typeface="Times New Roman" panose="02020603050405020304" pitchFamily="18" charset="0"/>
              <a:buChar char="•"/>
              <a:tabLst>
                <a:tab pos="43751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пересуватися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вказаного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рубежу;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231F1F"/>
              </a:buClr>
              <a:buSzPts val="1050"/>
              <a:buFont typeface="Times New Roman" panose="02020603050405020304" pitchFamily="18" charset="0"/>
              <a:buChar char="•"/>
              <a:tabLst>
                <a:tab pos="43751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розвідку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відстанях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300–500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231F1F"/>
              </a:buClr>
              <a:buSzPts val="1050"/>
              <a:buFont typeface="Times New Roman" panose="02020603050405020304" pitchFamily="18" charset="0"/>
              <a:buChar char="•"/>
              <a:tabLst>
                <a:tab pos="43751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долати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мінно-вибухові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загородження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перешкоди;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78460" lvl="0" indent="-342900">
              <a:spcAft>
                <a:spcPts val="0"/>
              </a:spcAft>
              <a:buClr>
                <a:srgbClr val="231F1F"/>
              </a:buClr>
              <a:buSzPts val="1050"/>
              <a:buFont typeface="Times New Roman" panose="02020603050405020304" pitchFamily="18" charset="0"/>
              <a:buChar char="•"/>
              <a:tabLst>
                <a:tab pos="431165" algn="l"/>
              </a:tabLst>
            </a:pP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відкривати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неприцільний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2–3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глибину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м перед собою;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79095" lvl="0" indent="-342900">
              <a:spcAft>
                <a:spcPts val="0"/>
              </a:spcAft>
              <a:buClr>
                <a:srgbClr val="231F1F"/>
              </a:buClr>
              <a:buSzPts val="1050"/>
              <a:buFont typeface="Times New Roman" panose="02020603050405020304" pitchFamily="18" charset="0"/>
              <a:buChar char="•"/>
              <a:tabLst>
                <a:tab pos="44767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зброю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тримати</a:t>
            </a:r>
            <a:r>
              <a:rPr lang="uk-UA" sz="16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готовності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негайного</a:t>
            </a:r>
            <a:r>
              <a:rPr lang="uk-UA" sz="1600" b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застосування:</a:t>
            </a:r>
            <a:r>
              <a:rPr lang="uk-UA" sz="16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палець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спусковому</a:t>
            </a:r>
            <a:r>
              <a:rPr lang="uk-UA" sz="16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гачку,</a:t>
            </a:r>
            <a:r>
              <a:rPr lang="uk-UA" sz="1600" b="1" spc="-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куди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дивляться очі, туди має бути спрямований і ствол.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0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FA625E-2887-4801-AC16-FDFBAE29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1" y="125941"/>
            <a:ext cx="3301305" cy="2475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F6B48-E405-45A4-B557-DCBDB74290E7}"/>
              </a:ext>
            </a:extLst>
          </p:cNvPr>
          <p:cNvSpPr txBox="1"/>
          <p:nvPr/>
        </p:nvSpPr>
        <p:spPr>
          <a:xfrm>
            <a:off x="4715932" y="515408"/>
            <a:ext cx="422486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6555" indent="287655" algn="just">
              <a:spcBef>
                <a:spcPts val="395"/>
              </a:spcBef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другого і третього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57505" marR="376555" indent="287655" algn="just">
              <a:spcBef>
                <a:spcPts val="39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підтримувати переміщення першого стрільця веденням прицільного вогню з-за укриття протягом 3–5 с, на відстані 300–500 м з безсистемною зміною вогневих позицій (після стрільби зміна вогневої позиції); </a:t>
            </a:r>
          </a:p>
          <a:p>
            <a:pPr marL="357505" marR="376555" indent="287655" algn="just">
              <a:spcBef>
                <a:spcPts val="39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 розвідку супротивника і місцевості на глибину 500–700 м; </a:t>
            </a:r>
          </a:p>
          <a:p>
            <a:pPr marL="357505" marR="376555" indent="287655" algn="just">
              <a:spcBef>
                <a:spcPts val="39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стрілець додатково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керує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діями бойової групи.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6709A-9032-40F5-BD42-3F30D4BF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70" y="2747729"/>
            <a:ext cx="3301305" cy="22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406059-2159-4445-ADCC-9AFCE5A8B4DD}"/>
              </a:ext>
            </a:extLst>
          </p:cNvPr>
          <p:cNvSpPr txBox="1"/>
          <p:nvPr/>
        </p:nvSpPr>
        <p:spPr>
          <a:xfrm>
            <a:off x="4864100" y="360399"/>
            <a:ext cx="419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 algn="just"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600" b="1" i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четвертого,</a:t>
            </a:r>
            <a:r>
              <a:rPr lang="uk-UA" sz="16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п’ятого,</a:t>
            </a:r>
            <a:r>
              <a:rPr lang="uk-UA" sz="16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шостого</a:t>
            </a:r>
            <a:r>
              <a:rPr lang="uk-UA" sz="1600" b="1" i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(друга</a:t>
            </a:r>
            <a:r>
              <a:rPr lang="uk-UA" sz="1600" b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бойова</a:t>
            </a:r>
            <a:r>
              <a:rPr lang="uk-UA" sz="16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група):</a:t>
            </a:r>
            <a:r>
              <a:rPr lang="uk-UA" sz="1600" b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1600" b="1" spc="-5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розвідку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су-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противника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глибину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500–700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uk-UA" sz="1600" b="1" spc="-6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підтримувати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прицільним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з-за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 тривалістю 3–5 с на відстань до 500 м дії першої бойової групи (першого, другого і третього номерів) з безсистемною зміною вогневих позицій; </a:t>
            </a:r>
          </a:p>
          <a:p>
            <a:pPr marL="357505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виявляти і знищу-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броньовані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супротивника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відстанях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300–500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190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uk-UA" sz="16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охороняти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командира.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CE976-3B89-4043-86C0-348332E2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29575"/>
            <a:ext cx="2471208" cy="17115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C8B5BD-05F3-44B1-8693-C6DD20F51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98" y="0"/>
            <a:ext cx="2313710" cy="1590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7D0513-1DF5-4DAC-8045-555A664C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27" y="1664787"/>
            <a:ext cx="2545081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003D2C-F332-4688-976C-7724C853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3" y="1200150"/>
            <a:ext cx="3662313" cy="2743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353D2-0FB0-4F85-B641-75595343AC45}"/>
              </a:ext>
            </a:extLst>
          </p:cNvPr>
          <p:cNvSpPr txBox="1"/>
          <p:nvPr/>
        </p:nvSpPr>
        <p:spPr>
          <a:xfrm>
            <a:off x="4665133" y="63371"/>
            <a:ext cx="44111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825" indent="287655" algn="just"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сьомого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(механіка-водія, водія — 3-тя бойова група): </a:t>
            </a:r>
          </a:p>
          <a:p>
            <a:pPr marL="357505" marR="377825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спостерігати за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дорогою (місцевістю на маршруті руху) до 50 м і сигналами (умовними жестами командира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відділення;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825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uk-UA" sz="1600" b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виводити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бойову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машину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заплановані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(укриття)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600" b="1" spc="-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команді;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825" indent="28765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uk-UA" sz="1600" b="1" spc="-1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міняти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вогневі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(укриття)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кожної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черги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гармати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(кулемета).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505" marR="377825" indent="288290" algn="just">
              <a:spcAft>
                <a:spcPts val="0"/>
              </a:spcAft>
            </a:pPr>
            <a:r>
              <a:rPr lang="uk-UA" sz="1600" b="1" i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600" b="1" i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восьмого</a:t>
            </a:r>
            <a:r>
              <a:rPr lang="uk-UA" sz="1600" b="1" i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(навідника-оператора,</a:t>
            </a:r>
            <a:r>
              <a:rPr lang="uk-UA" sz="1600" b="1" spc="-5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кулеметника</a:t>
            </a:r>
            <a:r>
              <a:rPr lang="uk-UA" sz="16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КПВТ</a:t>
            </a:r>
            <a:r>
              <a:rPr lang="uk-UA" sz="16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6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3-тя</a:t>
            </a:r>
            <a:r>
              <a:rPr lang="uk-UA" sz="1600" b="1" spc="-5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бойова</a:t>
            </a:r>
            <a:r>
              <a:rPr lang="uk-UA" sz="16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група):</a:t>
            </a:r>
            <a:r>
              <a:rPr lang="uk-UA" sz="1600" b="1" spc="-2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505" marR="377825" indent="288290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 розвідку супротивника і місцевості на відстані до 2000 м; </a:t>
            </a:r>
          </a:p>
          <a:p>
            <a:pPr marL="357505" marR="377825" indent="288290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прикривати прицільним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вогнем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3–5 с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 груп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600–1200 м.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26838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2053</Words>
  <Application>Microsoft Office PowerPoint</Application>
  <PresentationFormat>Екран (16:9)</PresentationFormat>
  <Paragraphs>64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Roboto</vt:lpstr>
      <vt:lpstr>Material</vt:lpstr>
      <vt:lpstr>Розділ VI. Тактична підготовка. Тема 2.  Індивідуальні дії солдата та взаємодії у складі двійок та груп.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VI. Тактична підготовка. Тема 2.  Індивідуальні дії солдата та взаємодії у складі двійок та груп.</dc:title>
  <dc:creator>Пользователь</dc:creator>
  <cp:lastModifiedBy>admin</cp:lastModifiedBy>
  <cp:revision>12</cp:revision>
  <dcterms:modified xsi:type="dcterms:W3CDTF">2023-02-13T13:38:22Z</dcterms:modified>
</cp:coreProperties>
</file>