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60" r:id="rId15"/>
    <p:sldId id="274" r:id="rId16"/>
    <p:sldId id="261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229600" cy="1584176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ЗВІЛЬНЕННЯ ДИХАЛЬНИХ ШЛЯХІВ ВІД СТОРОННІХ ПРЕДМЕТІВ - ЗАПАДАННЯ ЯЗИКА, НИЖНЬОЇ ЩЕЛЕПИ, СЛИЗУ, ВОДИ ТОЩО - ТА ВІДКРИТТЯ ВЕРХНІХ ДИХАЛЬНИХ ШЛЯХІВ</a:t>
            </a:r>
            <a:endParaRPr lang="ru-RU" sz="2400" cap="none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988840"/>
            <a:ext cx="5472608" cy="4608512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Основним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способом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відновлення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вільної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прохідності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верхніх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дихальних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шляхів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при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западанні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язика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є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потрійний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прийом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Сафара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який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полягає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закиданні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голови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назад,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висуванні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нижньої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щелепи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вперед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відкриванні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рота. Для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його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виконання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кладуть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одну руку на лоб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й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закидають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голову максимально назад. </a:t>
            </a:r>
          </a:p>
          <a:p>
            <a:pPr algn="l"/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Для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цього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рятівнику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потрібно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підкласти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під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шию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одну руку.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Потім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піднімаючи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підборіддя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висувають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нижню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щелепу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відкривають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рот.</a:t>
            </a:r>
          </a:p>
          <a:p>
            <a:pPr algn="l"/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При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виконанні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цих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прийомів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язик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що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запав,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піднімається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повітря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знову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може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надходити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 </a:t>
            </a:r>
            <a:r>
              <a:rPr lang="ru-RU" sz="3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легені</a:t>
            </a:r>
            <a:r>
              <a:rPr lang="ru-RU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</a:t>
            </a:r>
          </a:p>
        </p:txBody>
      </p:sp>
      <p:pic>
        <p:nvPicPr>
          <p:cNvPr id="4" name="Рисунок 3" descr="прийом Сафара свідчення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2132856"/>
            <a:ext cx="2898204" cy="1792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rgbClr val="FFFF00">
                <a:alpha val="40000"/>
              </a:srgbClr>
            </a:glow>
          </a:effectLst>
        </p:spPr>
      </p:pic>
      <p:pic>
        <p:nvPicPr>
          <p:cNvPr id="5" name="Рисунок 4" descr="прийом Сафара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4293096"/>
            <a:ext cx="288032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rgbClr val="FFFF00">
                <a:alpha val="40000"/>
              </a:srgbClr>
            </a:glo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НЕПРЯМИЙ МАСАЖ СЕРЦЯ ЯК СПОСІБ ВІДНОВЛЕННЯ ДІЯЛЬНОСТІ СЕРЦЕВО-СУДИННОЇ СИСТЕМИ, МЕТОДИКА ЙОГО ВИКОНАННЯ. ТЕХНІКА ПРОВЕДЕННЯ РЕАНІМАЦІЙНИХ ЗАХОДІВ ОДНИМ ТА ДВОМА РЯТІВНИКАМИ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96552" y="1772816"/>
            <a:ext cx="9083352" cy="508518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Далі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рятівник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розміщує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корпус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свого</a:t>
            </a:r>
            <a:endParaRPr lang="ru-RU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тіла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вертикально над грудною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кліткою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натискає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вниз на грудину на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глибину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мінімум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5 см,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але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не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більше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ніж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6 см.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Після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кожного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натискання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потрібно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прибирати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будь-який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тиск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із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грудної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клітки</a:t>
            </a:r>
            <a:endParaRPr lang="ru-RU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(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декомпресія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), не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втрачаючи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контакту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між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руками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грудиною.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Натискання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здійснюються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із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частотою не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менше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ніж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100,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але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не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більше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ніж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120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натискань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хвилину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Компресії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та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декомпресії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повинні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мати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однакову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тривалість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Після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30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компресій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потрібно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провести два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вдування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повітря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потерпілому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«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рота в рот», як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зазначалось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вище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Два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вдування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повинні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зайняти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не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більше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5 секунд.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Потім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потрібно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рятівнику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повернути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руки на грудину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зробити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30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компресій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грудної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клітки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</a:t>
            </a:r>
          </a:p>
        </p:txBody>
      </p:sp>
      <p:pic>
        <p:nvPicPr>
          <p:cNvPr id="5" name="Рисунок 4" descr="штучне дихання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628800"/>
            <a:ext cx="2856230" cy="2147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rgbClr val="FFFF00">
                <a:alpha val="40000"/>
              </a:srgbClr>
            </a:glo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44016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НЕПРЯМИЙ МАСАЖ СЕРЦЯ ЯК СПОСІБ ВІДНОВЛЕННЯ ДІЯЛЬНОСТІ СЕРЦЕВО-СУДИННОЇ СИСТЕМИ, МЕТОДИКА ЙОГО ВИКОНАННЯ. ТЕХНІКА ПРОВЕДЕННЯ РЕАНІМАЦІЙНИХ ЗАХОДІВ ОДНИМ ТА ДВОМА РЯТІВНИКАМИ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96552" y="1844824"/>
            <a:ext cx="9083352" cy="4752528"/>
          </a:xfrm>
        </p:spPr>
        <p:txBody>
          <a:bodyPr/>
          <a:lstStyle/>
          <a:p>
            <a:pPr>
              <a:buNone/>
            </a:pPr>
            <a:r>
              <a:rPr lang="ru-RU" dirty="0"/>
              <a:t>     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Продовжувати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грудні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компресії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вдування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повітря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потрібно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у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співвідношенні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>
                <a:solidFill>
                  <a:srgbClr val="FFFF00"/>
                </a:solidFill>
              </a:rPr>
              <a:t>30:2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Якщо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надають</a:t>
            </a:r>
            <a:endParaRPr lang="ru-RU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допомогу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два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рятівники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то один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них повинен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робити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штучне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дихання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другий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-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масаж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серця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Доцільно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кожному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них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робити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ці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операції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почергово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змінюючи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один одного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кожні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дві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хвилини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намагаючись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мінімізувати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перерви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між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компресіями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грудної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клітки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</a:t>
            </a:r>
          </a:p>
        </p:txBody>
      </p:sp>
      <p:pic>
        <p:nvPicPr>
          <p:cNvPr id="4" name="Рисунок 3" descr="Штучне дихання, його види. Методика й техніка проведення штучної вент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2060848"/>
            <a:ext cx="2548255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rgbClr val="FFFF00">
                <a:alpha val="40000"/>
              </a:srgbClr>
            </a:glo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FF00"/>
                </a:solidFill>
              </a:rPr>
              <a:t>ЗАСТОСУВАННЯ АВТОМАТИЧНОГО ЗОВНІШНЬОГО ДЕФІБРИЛЯТОРА</a:t>
            </a:r>
            <a:r>
              <a:rPr lang="ru-RU" sz="3200" dirty="0"/>
              <a:t>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468560" y="1600200"/>
            <a:ext cx="9155360" cy="52578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/>
              <a:t>           </a:t>
            </a:r>
            <a:r>
              <a:rPr lang="ru-RU" b="1" i="1" dirty="0" err="1">
                <a:solidFill>
                  <a:srgbClr val="FF0000"/>
                </a:solidFill>
              </a:rPr>
              <a:t>Фібриляція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серця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 — стан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серця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за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якого</a:t>
            </a:r>
            <a:endParaRPr lang="ru-RU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окремі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групи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м’язових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волокон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серцевого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м’яза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скорочуються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розрізнено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унаслідок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чого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серце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втрачає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здатність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здійснювати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узгоджені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скорочення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що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призводить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до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його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неефективної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роботи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Дієвим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способом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виведення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стану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фібриляції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є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дія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серце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одиночного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короткочасного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(0,01 с)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електричного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імпульсу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(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дефібриляція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).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Серед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фахівців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медицини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критичних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станів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дедалі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більшої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популярності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набуває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концепція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ранньої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дефібриляції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використанням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загальнодоступного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дефібрилятора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(АЗД -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автоматичний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зовнішній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дефібрилятор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),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який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дозволяє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некваліфікованому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користувачеві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надати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першу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допомогу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потерпілому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із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зупинкою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серця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до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приїзду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бригади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медиків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 descr="Життя ціною в айфон. Що допоможе врятувати людину ще до приїзду «швидкої»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2276872"/>
            <a:ext cx="3055228" cy="203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rgbClr val="FFFF00">
                <a:alpha val="40000"/>
              </a:srgbClr>
            </a:glo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FF00"/>
                </a:solidFill>
              </a:rPr>
              <a:t>ЗАСТОСУВАННЯ АВТОМАТИЧНОГО ЗОВНІШНЬОГО ДЕФІБРИЛЯТОРА</a:t>
            </a:r>
            <a:r>
              <a:rPr lang="ru-RU" sz="3200" dirty="0"/>
              <a:t>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2536" y="1600200"/>
            <a:ext cx="5040560" cy="4709160"/>
          </a:xfrm>
        </p:spPr>
        <p:txBody>
          <a:bodyPr/>
          <a:lstStyle/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    У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різних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країнах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такі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прилади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встановлено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громадських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місцях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у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навчальних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закладах, на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залізничних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вокзалах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поїздах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аеропортах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у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спортивних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комплексах, у метро.</a:t>
            </a:r>
          </a:p>
        </p:txBody>
      </p:sp>
      <p:pic>
        <p:nvPicPr>
          <p:cNvPr id="4" name="Рисунок 3" descr="Агенція екстреної медичної допомоги - Новин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700808"/>
            <a:ext cx="3542566" cy="2671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rgbClr val="FFFF00">
                <a:alpha val="40000"/>
              </a:srgbClr>
            </a:glow>
          </a:effectLst>
        </p:spPr>
      </p:pic>
      <p:pic>
        <p:nvPicPr>
          <p:cNvPr id="5" name="Рисунок 4" descr="СЛР. Автоматична зовнішня дефібриляція (АЗД). | Курс ПМД он-лайн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4725144"/>
            <a:ext cx="5458177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rgbClr val="FFFF00">
                <a:alpha val="40000"/>
              </a:srgbClr>
            </a:glo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solidFill>
                  <a:srgbClr val="FFFF00"/>
                </a:solidFill>
              </a:rPr>
              <a:t>ЗАСТОСУВАННЯ АВТОМАТИЧНОГО ЗОВНІШНЬОГО ДЕФІБРИЛЯТОРА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093296"/>
            <a:ext cx="8291264" cy="216064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484784"/>
            <a:ext cx="1944216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FFFF00"/>
                </a:solidFill>
              </a:rPr>
              <a:t>1. Перевірте безпечність місця події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1484784"/>
            <a:ext cx="2016224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FFFF00"/>
                </a:solidFill>
              </a:rPr>
              <a:t>2. Перевірте свідомість постраждалого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501008"/>
            <a:ext cx="1944216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FFFF00"/>
                </a:solidFill>
              </a:rPr>
              <a:t>4. СЛР 30:2</a:t>
            </a:r>
          </a:p>
          <a:p>
            <a:pPr algn="ctr"/>
            <a:r>
              <a:rPr lang="uk-UA" sz="2000" dirty="0">
                <a:solidFill>
                  <a:srgbClr val="FFFF00"/>
                </a:solidFill>
              </a:rPr>
              <a:t>До появи </a:t>
            </a:r>
            <a:r>
              <a:rPr lang="uk-UA" sz="2000" dirty="0" err="1">
                <a:solidFill>
                  <a:srgbClr val="FFFF00"/>
                </a:solidFill>
              </a:rPr>
              <a:t>АЗД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56176" y="1484784"/>
            <a:ext cx="2016224" cy="1584176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>
                <a:solidFill>
                  <a:srgbClr val="FFFF00"/>
                </a:solidFill>
              </a:rPr>
              <a:t>3. Відкрийте дихальні шляхи</a:t>
            </a:r>
          </a:p>
          <a:p>
            <a:pPr algn="ctr"/>
            <a:r>
              <a:rPr lang="uk-UA" sz="1600" dirty="0">
                <a:solidFill>
                  <a:srgbClr val="FFFF00"/>
                </a:solidFill>
              </a:rPr>
              <a:t>Перевірте наявність дихання</a:t>
            </a:r>
          </a:p>
          <a:p>
            <a:pPr algn="ctr"/>
            <a:r>
              <a:rPr lang="uk-UA" sz="1600" dirty="0">
                <a:solidFill>
                  <a:srgbClr val="FFFF00"/>
                </a:solidFill>
              </a:rPr>
              <a:t>Дихання відсутнє (порушене)</a:t>
            </a: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56176" y="3429000"/>
            <a:ext cx="2016224" cy="1296144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FFFF00"/>
                </a:solidFill>
              </a:rPr>
              <a:t>5. Самостійно або </a:t>
            </a:r>
            <a:r>
              <a:rPr lang="uk-UA" dirty="0" err="1">
                <a:solidFill>
                  <a:srgbClr val="FFFF00"/>
                </a:solidFill>
              </a:rPr>
              <a:t>оточиючими</a:t>
            </a:r>
            <a:r>
              <a:rPr lang="uk-UA" dirty="0">
                <a:solidFill>
                  <a:srgbClr val="FFFF00"/>
                </a:solidFill>
              </a:rPr>
              <a:t> слід принести </a:t>
            </a:r>
            <a:r>
              <a:rPr lang="uk-UA" dirty="0" err="1">
                <a:solidFill>
                  <a:srgbClr val="FFFF00"/>
                </a:solidFill>
              </a:rPr>
              <a:t>АЗД</a:t>
            </a:r>
            <a:r>
              <a:rPr lang="uk-UA" dirty="0">
                <a:solidFill>
                  <a:srgbClr val="FFFF00"/>
                </a:solidFill>
              </a:rPr>
              <a:t> Викликати </a:t>
            </a:r>
            <a:r>
              <a:rPr lang="uk-UA" sz="2400" b="1" dirty="0">
                <a:solidFill>
                  <a:srgbClr val="FF0000"/>
                </a:solidFill>
              </a:rPr>
              <a:t>103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75856" y="5373216"/>
            <a:ext cx="1872208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FFFF00"/>
                </a:solidFill>
              </a:rPr>
              <a:t>6. Включіть </a:t>
            </a:r>
            <a:r>
              <a:rPr lang="uk-UA" dirty="0" err="1">
                <a:solidFill>
                  <a:srgbClr val="FFFF00"/>
                </a:solidFill>
              </a:rPr>
              <a:t>АЗД</a:t>
            </a:r>
            <a:endParaRPr lang="uk-UA" dirty="0">
              <a:solidFill>
                <a:srgbClr val="FFFF00"/>
              </a:solidFill>
            </a:endParaRPr>
          </a:p>
          <a:p>
            <a:pPr algn="ctr"/>
            <a:r>
              <a:rPr lang="uk-UA" dirty="0">
                <a:solidFill>
                  <a:srgbClr val="FFFF00"/>
                </a:solidFill>
              </a:rPr>
              <a:t>Накладіть електроди</a:t>
            </a:r>
            <a:endParaRPr lang="ru-RU" dirty="0">
              <a:solidFill>
                <a:srgbClr val="FFFF00"/>
              </a:solidFill>
            </a:endParaRPr>
          </a:p>
        </p:txBody>
      </p:sp>
      <p:cxnSp>
        <p:nvCxnSpPr>
          <p:cNvPr id="31" name="Прямая со стрелкой 30"/>
          <p:cNvCxnSpPr>
            <a:stCxn id="4" idx="3"/>
            <a:endCxn id="5" idx="1"/>
          </p:cNvCxnSpPr>
          <p:nvPr/>
        </p:nvCxnSpPr>
        <p:spPr>
          <a:xfrm>
            <a:off x="2411760" y="2096852"/>
            <a:ext cx="792088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5220072" y="2132856"/>
            <a:ext cx="93610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endCxn id="6" idx="0"/>
          </p:cNvCxnSpPr>
          <p:nvPr/>
        </p:nvCxnSpPr>
        <p:spPr>
          <a:xfrm flipH="1">
            <a:off x="1439652" y="3212976"/>
            <a:ext cx="36004" cy="2880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8172400" y="2132856"/>
            <a:ext cx="3600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8532440" y="2132856"/>
            <a:ext cx="0" cy="1800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H="1">
            <a:off x="8172400" y="3933056"/>
            <a:ext cx="36004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stCxn id="7" idx="2"/>
          </p:cNvCxnSpPr>
          <p:nvPr/>
        </p:nvCxnSpPr>
        <p:spPr>
          <a:xfrm>
            <a:off x="7164288" y="3068960"/>
            <a:ext cx="0" cy="1440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1475656" y="3212976"/>
            <a:ext cx="568863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flipV="1">
            <a:off x="7164288" y="4725144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>
            <a:endCxn id="6" idx="2"/>
          </p:cNvCxnSpPr>
          <p:nvPr/>
        </p:nvCxnSpPr>
        <p:spPr>
          <a:xfrm flipH="1" flipV="1">
            <a:off x="1439652" y="4725144"/>
            <a:ext cx="36004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>
            <a:off x="1475656" y="5013176"/>
            <a:ext cx="568863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 стрелкой 116"/>
          <p:cNvCxnSpPr>
            <a:endCxn id="12" idx="0"/>
          </p:cNvCxnSpPr>
          <p:nvPr/>
        </p:nvCxnSpPr>
        <p:spPr>
          <a:xfrm>
            <a:off x="4211960" y="5013176"/>
            <a:ext cx="0" cy="36004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 стрелкой 118"/>
          <p:cNvCxnSpPr/>
          <p:nvPr/>
        </p:nvCxnSpPr>
        <p:spPr>
          <a:xfrm>
            <a:off x="4211960" y="6597352"/>
            <a:ext cx="0" cy="2606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1" name="Рисунок 120" descr="Правила виклику бригад швидкої медичної допомоги | Іршавська районна  державна адміністрація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4869160"/>
            <a:ext cx="1224136" cy="770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" name="Рисунок 121" descr="Серцево-легенева реанімація – Сучасний журнал про безпеку – Надзвичайна  ситуація +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4077072"/>
            <a:ext cx="100455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Рисунок 132" descr="Серцево-легенева реанімація – Сучасний журнал про безпеку – Надзвичайна  ситуація +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5805264"/>
            <a:ext cx="100455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FF00"/>
                </a:solidFill>
              </a:rPr>
              <a:t>ЗАСТОСУВАННЯ АВТОМАТИЧНОГО ЗОВНІШНЬОГО ДЕФІБРИЛЯТОРА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93296"/>
            <a:ext cx="8229600" cy="216064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1772816"/>
            <a:ext cx="2664296" cy="648072"/>
          </a:xfrm>
          <a:prstGeom prst="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FFFF00"/>
                </a:solidFill>
              </a:rPr>
              <a:t>7.АНАЛІЗ РИТМУ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2996952"/>
            <a:ext cx="2664296" cy="792088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FFFF00"/>
                </a:solidFill>
              </a:rPr>
              <a:t>8. Ритм </a:t>
            </a:r>
            <a:r>
              <a:rPr lang="uk-UA" sz="2000" dirty="0" err="1">
                <a:solidFill>
                  <a:srgbClr val="FFFF00"/>
                </a:solidFill>
              </a:rPr>
              <a:t>дефібриляційний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4221088"/>
            <a:ext cx="2664296" cy="648072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FFFF00"/>
                </a:solidFill>
              </a:rPr>
              <a:t>1 Розряд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5373216"/>
            <a:ext cx="266429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FFFF00"/>
                </a:solidFill>
              </a:rPr>
              <a:t>СЛР 30:2</a:t>
            </a:r>
          </a:p>
          <a:p>
            <a:pPr algn="ctr"/>
            <a:r>
              <a:rPr lang="uk-UA" sz="2000" dirty="0">
                <a:solidFill>
                  <a:srgbClr val="FFFF00"/>
                </a:solidFill>
              </a:rPr>
              <a:t>протягом 2 хв.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32040" y="2996952"/>
            <a:ext cx="2736304" cy="792088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FFFF00"/>
                </a:solidFill>
              </a:rPr>
              <a:t>9. Ритм не </a:t>
            </a:r>
            <a:r>
              <a:rPr lang="uk-UA" sz="2000" dirty="0" err="1">
                <a:solidFill>
                  <a:srgbClr val="FFFF00"/>
                </a:solidFill>
              </a:rPr>
              <a:t>дефібриляційний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04048" y="5373216"/>
            <a:ext cx="2808312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FFFF00"/>
                </a:solidFill>
              </a:rPr>
              <a:t>СЛР 30:2</a:t>
            </a:r>
          </a:p>
          <a:p>
            <a:pPr algn="ctr"/>
            <a:r>
              <a:rPr lang="uk-UA" sz="2000" dirty="0">
                <a:solidFill>
                  <a:srgbClr val="FFFF00"/>
                </a:solidFill>
              </a:rPr>
              <a:t>протягом 2 хв.</a:t>
            </a:r>
            <a:endParaRPr lang="ru-RU" sz="2000" dirty="0">
              <a:solidFill>
                <a:srgbClr val="FFFF00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427984" y="1484784"/>
            <a:ext cx="0" cy="28317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23528" y="1988840"/>
            <a:ext cx="2880320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5868144" y="2060848"/>
            <a:ext cx="2592288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1835696" y="2636912"/>
            <a:ext cx="0" cy="36004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9" idx="0"/>
          </p:cNvCxnSpPr>
          <p:nvPr/>
        </p:nvCxnSpPr>
        <p:spPr>
          <a:xfrm>
            <a:off x="6300192" y="2636912"/>
            <a:ext cx="0" cy="36004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1835696" y="3789040"/>
            <a:ext cx="0" cy="432048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1835696" y="4869160"/>
            <a:ext cx="0" cy="504056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9" idx="2"/>
          </p:cNvCxnSpPr>
          <p:nvPr/>
        </p:nvCxnSpPr>
        <p:spPr>
          <a:xfrm>
            <a:off x="6300192" y="3789040"/>
            <a:ext cx="0" cy="1584176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8460432" y="2060848"/>
            <a:ext cx="0" cy="43204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23528" y="1988840"/>
            <a:ext cx="0" cy="43924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1835696" y="6093296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323528" y="6381328"/>
            <a:ext cx="15121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6300192" y="6381328"/>
            <a:ext cx="21602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6300192" y="6093296"/>
            <a:ext cx="0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1835696" y="2636912"/>
            <a:ext cx="44644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4427984" y="2420888"/>
            <a:ext cx="0" cy="2160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2" name="Рисунок 131" descr="Серцево-легенева реанімація – Сучасний журнал про безпеку – Надзвичайна  ситуація +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5805264"/>
            <a:ext cx="100455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" name="Рисунок 133" descr="Серцево-легенева реанімація у дітей - Записки детского врача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509120"/>
            <a:ext cx="115212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FF00"/>
                </a:solidFill>
              </a:rPr>
              <a:t>ЗАСТОСУВАННЯ АВТОМАТИЧНОГО ЗОВНІШНЬОГО ДЕФІБРИЛЯТОРА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96552" y="1628800"/>
            <a:ext cx="6264696" cy="547260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/>
              <a:t>        </a:t>
            </a:r>
            <a:r>
              <a:rPr lang="ru-RU" sz="2000" dirty="0"/>
              <a:t>  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Після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включення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апарата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рятувальник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за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малюнком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на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кришці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приладу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фіксує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на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грудях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електроди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Після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цього</a:t>
            </a:r>
            <a:endParaRPr lang="ru-RU" sz="20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>
              <a:buNone/>
            </a:pP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прилад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самостійно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починає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проводити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аналіз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ЕКГ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подавати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голосові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інструкції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реанімації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Імпульс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подається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на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накладені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рятувальником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електроди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АЗД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самостійно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визначає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потрібну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енергію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розряду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Прилад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за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допомогою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звукових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сигналів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контролює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частоту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натискань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на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грудну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клітку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під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час непрямого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масажу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серця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задає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правильний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ритм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цим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рухам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а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також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нагадує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рятувальнику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про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правильну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глибину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компресій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тощо</a:t>
            </a:r>
            <a:r>
              <a:rPr lang="ru-RU" sz="2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</a:t>
            </a:r>
            <a:endParaRPr lang="uk-UA" sz="2000" b="1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Рисунок 3" descr="АЗД рятує життя»: у «Прозорих офісах» та на вокзалах Вінниці встановлять  автоматичні зовнішні дефібрилятори. ФОТО - Vеж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772816"/>
            <a:ext cx="2754188" cy="1966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rgbClr val="FFFF00">
                <a:alpha val="40000"/>
              </a:srgbClr>
            </a:glow>
          </a:effectLst>
        </p:spPr>
      </p:pic>
      <p:pic>
        <p:nvPicPr>
          <p:cNvPr id="5" name="Рисунок 4" descr="https://vezha.ua/wp-content/uploads/2021/09/DSC_00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4221088"/>
            <a:ext cx="2754188" cy="2088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rgbClr val="FFFF00">
                <a:alpha val="40000"/>
              </a:srgbClr>
            </a:glo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FF00"/>
                </a:solidFill>
              </a:rPr>
              <a:t>ЗАСТОСУВАННЯ АВТОМАТИЧНОГО ЗОВНІШНЬОГО ДЕФІБРИЛЯТОРА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468560" y="1600200"/>
            <a:ext cx="5832648" cy="470916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         </a:t>
            </a:r>
            <a:r>
              <a:rPr lang="ru-RU" dirty="0" err="1">
                <a:solidFill>
                  <a:schemeClr val="bg2">
                    <a:lumMod val="75000"/>
                  </a:schemeClr>
                </a:solidFill>
              </a:rPr>
              <a:t>Сучасний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АЗД -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це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не просто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дефібрилятор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але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інструктор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який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допомагає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рятувальнику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правильно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виконати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всі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найважливіші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етапи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серцево-легеневої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реанімації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На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схемі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показано алгоритм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проведення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серцево-легеневої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реанімації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використанням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АЗД.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Слідувати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вказівкам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АЗД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потрібно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до: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прибуття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бригади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медиків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;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відновлення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кровообігу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та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дихання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про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що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вказують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поява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рухів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розплющення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очей,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нормальне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дихання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; остаточного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виснаження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сил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рятувальника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</a:t>
            </a:r>
            <a:endParaRPr lang="uk-UA" b="1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Заняття 2. Базова підтримка життя. - 19 Травня 2020 - викладач Любченко А.А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772816"/>
            <a:ext cx="2147570" cy="2147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rgbClr val="FFFF00">
                <a:alpha val="40000"/>
              </a:srgbClr>
            </a:glow>
          </a:effectLst>
        </p:spPr>
      </p:pic>
      <p:pic>
        <p:nvPicPr>
          <p:cNvPr id="5" name="Рисунок 4" descr="Громадський дефібрилятор в Ірпені - YouTube"/>
          <p:cNvPicPr/>
          <p:nvPr/>
        </p:nvPicPr>
        <p:blipFill>
          <a:blip r:embed="rId3" cstate="print"/>
          <a:srcRect l="8980" r="14426"/>
          <a:stretch>
            <a:fillRect/>
          </a:stretch>
        </p:blipFill>
        <p:spPr bwMode="auto">
          <a:xfrm>
            <a:off x="6012160" y="4365104"/>
            <a:ext cx="2147121" cy="1756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rgbClr val="FFFF00">
                <a:alpha val="40000"/>
              </a:srgbClr>
            </a:glo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ЗВІЛЬНЕННЯ ДИХАЛЬНИХ ШЛЯХІВ ВІД СТОРОННІХ ПРЕДМЕТІВ - ЗАПАДАННЯ ЯЗИКА, НИЖНЬОЇ ЩЕЛЕПИ, СЛИЗУ, ВОДИ ТОЩО - ТА ВІДКРИТТЯ ВЕРХНІХ ДИХАЛЬНИХ ШЛЯХІВ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2536" y="1600200"/>
            <a:ext cx="9396536" cy="499715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uk-UA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Предмети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що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стали причиною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закриття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дихальних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шляхів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(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зубні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протези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кров,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слиз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тощо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),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швидко</a:t>
            </a:r>
            <a:endParaRPr lang="ru-RU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прибирають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будь-якими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засобами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що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опинилися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під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рукою (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носова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хусточка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серветка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край сорочки,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шматочок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тканини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),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їх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намотують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на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вказівний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палець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яким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очищують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порожнини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рота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глотки.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    Для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видалення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слизу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та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крові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необхідно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голову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плечі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повернути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вбік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Після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цього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слід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надати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голові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початкового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положення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максимально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закинути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її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як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зазначено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вище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</a:t>
            </a:r>
            <a:endParaRPr lang="ru-RU" sz="22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Рисунок 3" descr="Урок 09.2 Організація надання першої медичної допомоги в бою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700808"/>
            <a:ext cx="3384376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rgbClr val="FFFF00">
                <a:alpha val="40000"/>
              </a:srgbClr>
            </a:glo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ШТУЧНЕ ДИХАННЯ - ЙОГО РІЗНОВИДИ, МЕТОДИКА ТА ТЕХНІКА ПРОВЕДЕННЯ ШТУЧНОЇ ВЕНТИЛЯЦІЇ ЛЕГЕНІВ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2536" y="1600200"/>
            <a:ext cx="8939336" cy="52578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/>
              <a:t>     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Призначення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штучного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дихання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як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нормального природного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дихання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-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забезпечити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газообмін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організмі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тобто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насичення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крові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постраждалого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киснем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видалення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крові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вуглекислого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газу.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Крім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того,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штучне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дихання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впливаючи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рефлекторно на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дихальний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центр головного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мозку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сприяє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тим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самим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відновленню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самостійного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дихання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Існує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багато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різних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способів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виконання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штучного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дихання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Усі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вони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поділяються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дві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групи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: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апаратні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ручні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Ручні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способи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менш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ефективні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більш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трудомісткі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ніж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апаратні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Однак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вони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мають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перевагу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яка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полягає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 тому,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що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ручні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способи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можуть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виконуватися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без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будь-яких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пристосувань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приладів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тобто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негайно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після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виникнення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порушень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дихання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 descr="Серцево-легенева реанімація – Сучасний журнал про безпеку – Надзвичайна  ситуація +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628800"/>
            <a:ext cx="316835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rgbClr val="FFFF00">
                <a:alpha val="40000"/>
              </a:srgbClr>
            </a:glo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ШТУЧНЕ ДИХАННЯ - ЙОГО РІЗНОВИДИ, МЕТОДИКА ТА ТЕХНІКА ПРОВЕДЕННЯ ШТУЧНОЇ ВЕНТИЛЯЦІЇ ЛЕГЕНІВ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24544" y="1600200"/>
            <a:ext cx="9011344" cy="52578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/>
              <a:t>    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Серед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великої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кількості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ручних</a:t>
            </a:r>
            <a:endParaRPr lang="ru-RU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способів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найбільш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ефективним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є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спосіб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штучного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дихання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«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рота в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рот».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Він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полягає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 тому,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що</a:t>
            </a:r>
            <a:endParaRPr lang="ru-RU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рятувальник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удмухує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повітря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своїх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легень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у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легені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через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його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рот. Цей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спосіб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дуже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простий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опанувати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його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може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кожен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При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цьому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способі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немає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небезпеки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пошкодити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органи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Він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дозволяє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просто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контролювати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надходження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повітря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легені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- за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розширеннями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грудної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клітки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Недоліком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способу «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рота в рот»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є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те,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що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він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може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викликати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взаємне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інфікування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(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зараження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)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почуття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огиди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рятувальника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З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огляду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це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вдування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повітря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здійснюють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через марлю,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носову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хустинку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та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іншу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нещільну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тканину, 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також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через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спеціальну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трубку.</a:t>
            </a:r>
          </a:p>
        </p:txBody>
      </p:sp>
      <p:pic>
        <p:nvPicPr>
          <p:cNvPr id="4" name="Рисунок 3" descr="Серцево-легенева реанімація – Сучасний журнал про безпеку – Надзвичайна  ситуація +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556792"/>
            <a:ext cx="321400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rgbClr val="FFFF00">
                <a:alpha val="40000"/>
              </a:srgbClr>
            </a:glo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ШТУЧНЕ ДИХАННЯ - ЙОГО РІЗНОВИДИ, МЕТОДИКА ТА ТЕХНІКА ПРОВЕДЕННЯ ШТУЧНОЇ ВЕНТИЛЯЦІЇ ЛЕГЕНІВ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4997152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3400" b="1" dirty="0"/>
              <a:t>   </a:t>
            </a:r>
            <a:r>
              <a:rPr lang="ru-RU" sz="3400" b="1" dirty="0" err="1">
                <a:solidFill>
                  <a:srgbClr val="FFFF00"/>
                </a:solidFill>
              </a:rPr>
              <a:t>Підготовчі</a:t>
            </a:r>
            <a:r>
              <a:rPr lang="ru-RU" sz="3400" b="1" dirty="0">
                <a:solidFill>
                  <a:srgbClr val="FFFF00"/>
                </a:solidFill>
              </a:rPr>
              <a:t> </a:t>
            </a:r>
            <a:r>
              <a:rPr lang="ru-RU" sz="3400" b="1" dirty="0" err="1">
                <a:solidFill>
                  <a:srgbClr val="FFFF00"/>
                </a:solidFill>
              </a:rPr>
              <a:t>дії</a:t>
            </a:r>
            <a:r>
              <a:rPr lang="ru-RU" sz="3400" b="1" dirty="0">
                <a:solidFill>
                  <a:srgbClr val="FFFF00"/>
                </a:solidFill>
              </a:rPr>
              <a:t> перед </a:t>
            </a:r>
            <a:r>
              <a:rPr lang="ru-RU" sz="3400" b="1" dirty="0" err="1">
                <a:solidFill>
                  <a:srgbClr val="FFFF00"/>
                </a:solidFill>
              </a:rPr>
              <a:t>проведенням</a:t>
            </a:r>
            <a:r>
              <a:rPr lang="ru-RU" sz="3400" b="1" dirty="0">
                <a:solidFill>
                  <a:srgbClr val="FFFF00"/>
                </a:solidFill>
              </a:rPr>
              <a:t> штучного </a:t>
            </a:r>
            <a:r>
              <a:rPr lang="ru-RU" sz="3400" b="1" dirty="0" err="1">
                <a:solidFill>
                  <a:srgbClr val="FFFF00"/>
                </a:solidFill>
              </a:rPr>
              <a:t>дихання</a:t>
            </a:r>
            <a:r>
              <a:rPr lang="ru-RU" sz="3400" b="1" dirty="0">
                <a:solidFill>
                  <a:srgbClr val="FFFF00"/>
                </a:solidFill>
              </a:rPr>
              <a:t> «</a:t>
            </a:r>
            <a:r>
              <a:rPr lang="ru-RU" sz="3400" b="1" dirty="0" err="1">
                <a:solidFill>
                  <a:srgbClr val="FFFF00"/>
                </a:solidFill>
              </a:rPr>
              <a:t>з</a:t>
            </a:r>
            <a:r>
              <a:rPr lang="ru-RU" sz="3400" b="1" dirty="0">
                <a:solidFill>
                  <a:srgbClr val="FFFF00"/>
                </a:solidFill>
              </a:rPr>
              <a:t> рота в рот»</a:t>
            </a:r>
            <a:endParaRPr lang="ru-RU" sz="3400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ru-RU" sz="3400" b="1" dirty="0"/>
              <a:t>     </a:t>
            </a:r>
            <a:r>
              <a:rPr lang="ru-RU" sz="3400" b="1" dirty="0">
                <a:solidFill>
                  <a:schemeClr val="accent1">
                    <a:lumMod val="50000"/>
                  </a:schemeClr>
                </a:solidFill>
              </a:rPr>
              <a:t>Перш </a:t>
            </a:r>
            <a:r>
              <a:rPr lang="ru-RU" sz="3400" b="1" dirty="0" err="1">
                <a:solidFill>
                  <a:schemeClr val="accent1">
                    <a:lumMod val="50000"/>
                  </a:schemeClr>
                </a:solidFill>
              </a:rPr>
              <a:t>ніж</a:t>
            </a:r>
            <a:r>
              <a:rPr lang="ru-RU" sz="3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400" b="1" dirty="0" err="1">
                <a:solidFill>
                  <a:schemeClr val="accent1">
                    <a:lumMod val="50000"/>
                  </a:schemeClr>
                </a:solidFill>
              </a:rPr>
              <a:t>розпочати</a:t>
            </a:r>
            <a:r>
              <a:rPr lang="ru-RU" sz="3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400" b="1" dirty="0" err="1">
                <a:solidFill>
                  <a:schemeClr val="accent1">
                    <a:lumMod val="50000"/>
                  </a:schemeClr>
                </a:solidFill>
              </a:rPr>
              <a:t>штучне</a:t>
            </a:r>
            <a:r>
              <a:rPr lang="ru-RU" sz="3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400" b="1" dirty="0" err="1">
                <a:solidFill>
                  <a:schemeClr val="accent1">
                    <a:lumMod val="50000"/>
                  </a:schemeClr>
                </a:solidFill>
              </a:rPr>
              <a:t>дихання</a:t>
            </a:r>
            <a:r>
              <a:rPr lang="ru-RU" sz="34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3400" b="1" dirty="0" err="1">
                <a:solidFill>
                  <a:schemeClr val="accent1">
                    <a:lumMod val="50000"/>
                  </a:schemeClr>
                </a:solidFill>
              </a:rPr>
              <a:t>необхідно</a:t>
            </a:r>
            <a:r>
              <a:rPr lang="ru-RU" sz="3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400" b="1" dirty="0" err="1">
                <a:solidFill>
                  <a:schemeClr val="accent1">
                    <a:lumMod val="50000"/>
                  </a:schemeClr>
                </a:solidFill>
              </a:rPr>
              <a:t>швидко</a:t>
            </a:r>
            <a:r>
              <a:rPr lang="ru-RU" sz="3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400" b="1" dirty="0" err="1">
                <a:solidFill>
                  <a:schemeClr val="accent1">
                    <a:lumMod val="50000"/>
                  </a:schemeClr>
                </a:solidFill>
              </a:rPr>
              <a:t>виконати</a:t>
            </a:r>
            <a:r>
              <a:rPr lang="ru-RU" sz="3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400" b="1" dirty="0" err="1">
                <a:solidFill>
                  <a:schemeClr val="accent1">
                    <a:lumMod val="50000"/>
                  </a:schemeClr>
                </a:solidFill>
              </a:rPr>
              <a:t>такі</a:t>
            </a:r>
            <a:r>
              <a:rPr lang="ru-RU" sz="3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400" b="1" dirty="0" err="1">
                <a:solidFill>
                  <a:schemeClr val="accent1">
                    <a:lumMod val="50000"/>
                  </a:schemeClr>
                </a:solidFill>
              </a:rPr>
              <a:t>операції</a:t>
            </a:r>
            <a:r>
              <a:rPr lang="ru-RU" sz="3400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ru-RU" sz="3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а)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звільнити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від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одягу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який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обмежує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дихання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-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розстебнути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комір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розв'язати</a:t>
            </a:r>
            <a:endParaRPr lang="ru-RU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краватку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розстебнути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ремінь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брюк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тощо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;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б)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покласти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на спину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горизонтальну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поверхню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– </a:t>
            </a:r>
          </a:p>
          <a:p>
            <a:pPr>
              <a:buNone/>
            </a:pP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стіл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або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підлогу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;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в)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виконати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потрійний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прийом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Сафара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;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г)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видалити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сторонні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предмети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та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рідини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рота, як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зазначалось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вище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 descr="Поцілунок&amp;quot; з рятувальником: водолазів навчили робити штучне дихання -  Вечірній Київ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996952"/>
            <a:ext cx="427230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rgbClr val="FFFF00">
                <a:alpha val="40000"/>
              </a:srgbClr>
            </a:glo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ШТУЧНЕ ДИХАННЯ - ЙОГО РІЗНОВИДИ, МЕТОДИКА ТА ТЕХНІКА ПРОВЕДЕННЯ ШТУЧНОЇ ВЕНТИЛЯЦІЇ ЛЕГЕНІВ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468560" y="1600200"/>
            <a:ext cx="9155360" cy="470916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3100" b="1" dirty="0"/>
              <a:t> </a:t>
            </a:r>
            <a:r>
              <a:rPr lang="ru-RU" sz="3100" b="1" dirty="0" err="1">
                <a:solidFill>
                  <a:srgbClr val="FFFF00"/>
                </a:solidFill>
              </a:rPr>
              <a:t>Проведення</a:t>
            </a:r>
            <a:r>
              <a:rPr lang="ru-RU" sz="3100" b="1" dirty="0">
                <a:solidFill>
                  <a:srgbClr val="FFFF00"/>
                </a:solidFill>
              </a:rPr>
              <a:t> штучного </a:t>
            </a:r>
            <a:r>
              <a:rPr lang="ru-RU" sz="3100" b="1" dirty="0" err="1">
                <a:solidFill>
                  <a:srgbClr val="FFFF00"/>
                </a:solidFill>
              </a:rPr>
              <a:t>дихання</a:t>
            </a:r>
            <a:r>
              <a:rPr lang="ru-RU" sz="3100" b="1" dirty="0">
                <a:solidFill>
                  <a:srgbClr val="FFFF00"/>
                </a:solidFill>
              </a:rPr>
              <a:t> «</a:t>
            </a:r>
            <a:r>
              <a:rPr lang="ru-RU" sz="3100" b="1" dirty="0" err="1">
                <a:solidFill>
                  <a:srgbClr val="FFFF00"/>
                </a:solidFill>
              </a:rPr>
              <a:t>з</a:t>
            </a:r>
            <a:r>
              <a:rPr lang="ru-RU" sz="3100" b="1" dirty="0">
                <a:solidFill>
                  <a:srgbClr val="FFFF00"/>
                </a:solidFill>
              </a:rPr>
              <a:t> рота в рот»</a:t>
            </a:r>
            <a:endParaRPr lang="ru-RU" sz="3100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Після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закінчення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підготовчих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операцій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рятувальник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робить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глибокий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вдих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потім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із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силою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видихає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повітря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 рот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При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цьому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він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повинен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охопити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своїм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ротом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весь рот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своєю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щокою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або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пальцями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затиснути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йому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ніс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Потім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рятувальник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відхиляється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назад,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звільняючи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рот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ніс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робить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новий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вдих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У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цей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період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грудна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клітка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опускається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відбувається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пасивний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видих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   Маленьким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дітям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вдування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повітря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можна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проводити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одночасно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 рот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ніс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при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цьому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рятувальник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повинен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охопити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своїм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ротом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рот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ніс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 descr="штучне дихання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132856"/>
            <a:ext cx="2856230" cy="2147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rgbClr val="FFFF00">
                <a:alpha val="40000"/>
              </a:srgbClr>
            </a:glo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ШТУЧНЕ ДИХАННЯ - ЙОГО РІЗНОВИДИ, МЕТОДИКА ТА ТЕХНІКА ПРОВЕДЕННЯ ШТУЧНОЇ ВЕНТИЛЯЦІЇ ЛЕГЕНІВ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96552" y="1600200"/>
            <a:ext cx="9083352" cy="506916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    Контроль за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надходженням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повітря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легені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здійснюється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за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розширенням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грудної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клітки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під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час кожного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вдування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Якщо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після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вдування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повітря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грудна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клітка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не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розправляється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це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свідчить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про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непрохідність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дихальних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шляхів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У такому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випадку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необхідно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висунути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нижню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щелепу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вперед, для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чого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рятувальник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повинен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поставити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чотири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пальці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кожної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руки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позаду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кутів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нижньої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щелепи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впираючись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великими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пальцями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її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край,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висунути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нижню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щелепу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вперед так,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щоб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нижні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зуби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стояли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попереду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верхніх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Іноді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неможливо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відкрити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рот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внаслідок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судомного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стиснення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щелеп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У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цьому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випадку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штучне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дихання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слід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проводити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за способом «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рота в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ніс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»,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закриваючи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рот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при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вдуванні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повітря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ніс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 descr="Серцево-легенева реанімація при раптовій серцевій смерті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1628800"/>
            <a:ext cx="2620010" cy="174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rgbClr val="FFFF00">
                <a:alpha val="40000"/>
              </a:srgbClr>
            </a:glo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ШТУЧНЕ ДИХАННЯ - ЙОГО РІЗНОВИДИ, МЕТОДИКА ТА ТЕХНІКА ПРОВЕДЕННЯ ШТУЧНОЇ ВЕНТИЛЯЦІЇ ЛЕГЕНІВ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24544" y="1600200"/>
            <a:ext cx="9011344" cy="5257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Під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час штучного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дихання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дорослій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людині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вдування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треба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робити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різко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i="1" dirty="0">
                <a:solidFill>
                  <a:srgbClr val="FF0000"/>
                </a:solidFill>
              </a:rPr>
              <a:t>10-12 </a:t>
            </a:r>
            <a:r>
              <a:rPr lang="ru-RU" i="1" dirty="0" err="1">
                <a:solidFill>
                  <a:srgbClr val="FF0000"/>
                </a:solidFill>
              </a:rPr>
              <a:t>разів</a:t>
            </a:r>
            <a:r>
              <a:rPr lang="ru-RU" i="1" dirty="0">
                <a:solidFill>
                  <a:srgbClr val="FF0000"/>
                </a:solidFill>
              </a:rPr>
              <a:t> на </a:t>
            </a:r>
            <a:r>
              <a:rPr lang="ru-RU" i="1" dirty="0" err="1">
                <a:solidFill>
                  <a:srgbClr val="FF0000"/>
                </a:solidFill>
              </a:rPr>
              <a:t>хвилину</a:t>
            </a:r>
            <a:endParaRPr lang="ru-RU" i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i="1" dirty="0">
                <a:solidFill>
                  <a:srgbClr val="FF0000"/>
                </a:solidFill>
              </a:rPr>
              <a:t>     (через 5-6 с)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дитині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- </a:t>
            </a:r>
            <a:r>
              <a:rPr lang="ru-RU" i="1" dirty="0">
                <a:solidFill>
                  <a:srgbClr val="FF0000"/>
                </a:solidFill>
              </a:rPr>
              <a:t>15-18 </a:t>
            </a:r>
            <a:r>
              <a:rPr lang="ru-RU" i="1" dirty="0" err="1">
                <a:solidFill>
                  <a:srgbClr val="FF0000"/>
                </a:solidFill>
              </a:rPr>
              <a:t>разів</a:t>
            </a:r>
            <a:r>
              <a:rPr lang="ru-RU" i="1" dirty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r>
              <a:rPr lang="ru-RU" i="1" dirty="0">
                <a:solidFill>
                  <a:srgbClr val="FF0000"/>
                </a:solidFill>
              </a:rPr>
              <a:t>     (через 3-4 с)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При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цьому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оскільки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дитини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місткість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легень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менша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вдування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повинно бути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неповним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менш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різким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Якщо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штучне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дихання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поєднано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непрямим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масажем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серця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то, як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зазначалось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вище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потрібно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робити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2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вдування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повітря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після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кожних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30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натискань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грудну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клітку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При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появі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перших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слабких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вдихів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слід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приурочувати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штучний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вдих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до початку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самостійного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вдиху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Штучне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дихання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необхідно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проводити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до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відновлення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глибокого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ритмічного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самостійного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дихання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</a:t>
            </a:r>
          </a:p>
        </p:txBody>
      </p:sp>
      <p:pic>
        <p:nvPicPr>
          <p:cNvPr id="5" name="Рисунок 4" descr="Спасатели показали детям, как правильно делать искусственное дыхани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556792"/>
            <a:ext cx="3186236" cy="233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rgbClr val="FFFF00">
                <a:alpha val="40000"/>
              </a:srgbClr>
            </a:glo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НЕПРЯМИЙ МАСАЖ СЕРЦЯ ЯК СПОСІБ ВІДНОВЛЕННЯ ДІЯЛЬНОСТІ СЕРЦЕВО-СУДИННОЇ СИСТЕМИ, МЕТОДИКА ЙОГО ВИКОНАННЯ. ТЕХНІКА ПРОВЕДЕННЯ РЕАНІМАЦІЙНИХ ЗАХОДІВ ОДНИМ ТА ДВОМА РЯТІВНИКАМИ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24544" y="2060848"/>
            <a:ext cx="9011344" cy="47971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     </a:t>
            </a:r>
            <a:r>
              <a:rPr lang="ru-RU" dirty="0" err="1">
                <a:solidFill>
                  <a:srgbClr val="FFFF00"/>
                </a:solidFill>
              </a:rPr>
              <a:t>Непрямий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масаж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серця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проводиться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метою штучного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підтримання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кровообігу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в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організмі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відновлення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нормальних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природних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скорочень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серця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     Для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виконання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масажу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необхідно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покласти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на спину на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жорстку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рівну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поверхню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Потрібно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також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оголити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його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груди,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розстебнути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одяг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який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утруднює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дихання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         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Далі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рятівник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стає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коліна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збоку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від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розміщає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основу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долоні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в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центрі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грудної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клітки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потерпілого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нижній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частині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грудини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Потім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потрібно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покласти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основу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другої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долоні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поверх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першої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з’єднати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пальці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руку замок.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Тримати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руки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слід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розпрямленими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у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ліктьових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суглобах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не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тиснучи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на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верхню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частину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живота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або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нижню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частину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грудини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 descr="У женщин меньше шансов получить сердечно-легочную реанимацию в общественном  месте » Медвестник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1916832"/>
            <a:ext cx="2620010" cy="174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rgbClr val="FFFF00">
                <a:alpha val="40000"/>
              </a:srgbClr>
            </a:glo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311</TotalTime>
  <Words>1623</Words>
  <Application>Microsoft Office PowerPoint</Application>
  <PresentationFormat>Екран (4:3)</PresentationFormat>
  <Paragraphs>142</Paragraphs>
  <Slides>17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5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ЗВІЛЬНЕННЯ ДИХАЛЬНИХ ШЛЯХІВ ВІД СТОРОННІХ ПРЕДМЕТІВ - ЗАПАДАННЯ ЯЗИКА, НИЖНЬОЇ ЩЕЛЕПИ, СЛИЗУ, ВОДИ ТОЩО - ТА ВІДКРИТТЯ ВЕРХНІХ ДИХАЛЬНИХ ШЛЯХІВ</vt:lpstr>
      <vt:lpstr>ЗВІЛЬНЕННЯ ДИХАЛЬНИХ ШЛЯХІВ ВІД СТОРОННІХ ПРЕДМЕТІВ - ЗАПАДАННЯ ЯЗИКА, НИЖНЬОЇ ЩЕЛЕПИ, СЛИЗУ, ВОДИ ТОЩО - ТА ВІДКРИТТЯ ВЕРХНІХ ДИХАЛЬНИХ ШЛЯХІВ</vt:lpstr>
      <vt:lpstr>ШТУЧНЕ ДИХАННЯ - ЙОГО РІЗНОВИДИ, МЕТОДИКА ТА ТЕХНІКА ПРОВЕДЕННЯ ШТУЧНОЇ ВЕНТИЛЯЦІЇ ЛЕГЕНІВ</vt:lpstr>
      <vt:lpstr>ШТУЧНЕ ДИХАННЯ - ЙОГО РІЗНОВИДИ, МЕТОДИКА ТА ТЕХНІКА ПРОВЕДЕННЯ ШТУЧНОЇ ВЕНТИЛЯЦІЇ ЛЕГЕНІВ</vt:lpstr>
      <vt:lpstr>ШТУЧНЕ ДИХАННЯ - ЙОГО РІЗНОВИДИ, МЕТОДИКА ТА ТЕХНІКА ПРОВЕДЕННЯ ШТУЧНОЇ ВЕНТИЛЯЦІЇ ЛЕГЕНІВ</vt:lpstr>
      <vt:lpstr>ШТУЧНЕ ДИХАННЯ - ЙОГО РІЗНОВИДИ, МЕТОДИКА ТА ТЕХНІКА ПРОВЕДЕННЯ ШТУЧНОЇ ВЕНТИЛЯЦІЇ ЛЕГЕНІВ</vt:lpstr>
      <vt:lpstr>ШТУЧНЕ ДИХАННЯ - ЙОГО РІЗНОВИДИ, МЕТОДИКА ТА ТЕХНІКА ПРОВЕДЕННЯ ШТУЧНОЇ ВЕНТИЛЯЦІЇ ЛЕГЕНІВ</vt:lpstr>
      <vt:lpstr>ШТУЧНЕ ДИХАННЯ - ЙОГО РІЗНОВИДИ, МЕТОДИКА ТА ТЕХНІКА ПРОВЕДЕННЯ ШТУЧНОЇ ВЕНТИЛЯЦІЇ ЛЕГЕНІВ</vt:lpstr>
      <vt:lpstr>НЕПРЯМИЙ МАСАЖ СЕРЦЯ ЯК СПОСІБ ВІДНОВЛЕННЯ ДІЯЛЬНОСТІ СЕРЦЕВО-СУДИННОЇ СИСТЕМИ, МЕТОДИКА ЙОГО ВИКОНАННЯ. ТЕХНІКА ПРОВЕДЕННЯ РЕАНІМАЦІЙНИХ ЗАХОДІВ ОДНИМ ТА ДВОМА РЯТІВНИКАМИ</vt:lpstr>
      <vt:lpstr>НЕПРЯМИЙ МАСАЖ СЕРЦЯ ЯК СПОСІБ ВІДНОВЛЕННЯ ДІЯЛЬНОСТІ СЕРЦЕВО-СУДИННОЇ СИСТЕМИ, МЕТОДИКА ЙОГО ВИКОНАННЯ. ТЕХНІКА ПРОВЕДЕННЯ РЕАНІМАЦІЙНИХ ЗАХОДІВ ОДНИМ ТА ДВОМА РЯТІВНИКАМИ</vt:lpstr>
      <vt:lpstr>НЕПРЯМИЙ МАСАЖ СЕРЦЯ ЯК СПОСІБ ВІДНОВЛЕННЯ ДІЯЛЬНОСТІ СЕРЦЕВО-СУДИННОЇ СИСТЕМИ, МЕТОДИКА ЙОГО ВИКОНАННЯ. ТЕХНІКА ПРОВЕДЕННЯ РЕАНІМАЦІЙНИХ ЗАХОДІВ ОДНИМ ТА ДВОМА РЯТІВНИКАМИ</vt:lpstr>
      <vt:lpstr>ЗАСТОСУВАННЯ АВТОМАТИЧНОГО ЗОВНІШНЬОГО ДЕФІБРИЛЯТОРА </vt:lpstr>
      <vt:lpstr>ЗАСТОСУВАННЯ АВТОМАТИЧНОГО ЗОВНІШНЬОГО ДЕФІБРИЛЯТОРА </vt:lpstr>
      <vt:lpstr>ЗАСТОСУВАННЯ АВТОМАТИЧНОГО ЗОВНІШНЬОГО ДЕФІБРИЛЯТОРА</vt:lpstr>
      <vt:lpstr>ЗАСТОСУВАННЯ АВТОМАТИЧНОГО ЗОВНІШНЬОГО ДЕФІБРИЛЯТОРА</vt:lpstr>
      <vt:lpstr>ЗАСТОСУВАННЯ АВТОМАТИЧНОГО ЗОВНІШНЬОГО ДЕФІБРИЛЯТОРА</vt:lpstr>
      <vt:lpstr>ЗАСТОСУВАННЯ АВТОМАТИЧНОГО ЗОВНІШНЬОГО ДЕФІБРИЛЯТОРА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Рятувальний ланцюжок при раптовій зупинці серця</dc:title>
  <dc:creator>Пользователь</dc:creator>
  <cp:lastModifiedBy>admin</cp:lastModifiedBy>
  <cp:revision>34</cp:revision>
  <dcterms:created xsi:type="dcterms:W3CDTF">2021-11-04T06:27:05Z</dcterms:created>
  <dcterms:modified xsi:type="dcterms:W3CDTF">2023-02-14T08:48:10Z</dcterms:modified>
</cp:coreProperties>
</file>