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image/wmf" Extension="wmf"/>
  <Default ContentType="application/xml" Extension="xml"/>
  <Override ContentType="application/vnd.openxmlformats-officedocument.extended-properties+xml" PartName="/docProps/app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2" Target="ppt/presentation.xml" Type="http://schemas.openxmlformats.org/officeDocument/2006/relationships/officeDocument"/><Relationship Id="rId1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lvl1pPr algn="l" defTabSz="914400" fontAlgn="base" indent="0" marL="0" rtl="0">
      <a:lnSpc>
        <a:spcPct val="100000"/>
      </a:lnSpc>
      <a:spcBef>
        <a:spcPct val="0"/>
      </a:spcBef>
      <a:spcAft>
        <a:spcPct val="0"/>
      </a:spcAft>
      <a:buNone/>
      <a:defRPr b="0" baseline="0" dirty="0" i="0" lang="en-US" smtClean="0" sz="1800" u="none">
        <a:solidFill>
          <a:schemeClr val="tx1"/>
        </a:solidFill>
        <a:latin charset="0" typeface="Arial"/>
      </a:defRPr>
    </a:lvl1pPr>
    <a:lvl2pPr indent="0" marL="4572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typeface="Arial"/>
      </a:defRPr>
    </a:lvl2pPr>
    <a:lvl3pPr indent="0" marL="9144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typeface="Arial"/>
      </a:defRPr>
    </a:lvl3pPr>
    <a:lvl4pPr indent="0" marL="13716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typeface="Arial"/>
      </a:defRPr>
    </a:lvl4pPr>
    <a:lvl5pPr indent="0" marL="1828800">
      <a:lnSpc>
        <a:spcPct val="100000"/>
      </a:lnSpc>
      <a:spcBef>
        <a:spcPct val="0"/>
      </a:spcBef>
      <a:spcAft>
        <a:spcPct val="0"/>
      </a:spcAft>
      <a:buNone/>
      <a:defRPr b="0" dirty="0" i="0" lang="en-US" smtClean="0" sz="1800" u="none">
        <a:solidFill>
          <a:schemeClr val="tx1"/>
        </a:solidFill>
        <a:latin charset="0"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</p:viewPr>
</file>

<file path=ppt/_rels/presentation.xml.rels><?xml version="1.0" encoding="UTF-8" standalone="yes"?><Relationships xmlns="http://schemas.openxmlformats.org/package/2006/relationships"><Relationship Id="rId21" Target="slides/slide16.xml" Type="http://schemas.openxmlformats.org/officeDocument/2006/relationships/slide"/><Relationship Id="rId19" Target="slides/slide14.xml" Type="http://schemas.openxmlformats.org/officeDocument/2006/relationships/slide"/><Relationship Id="rId20" Target="slides/slide15.xml" Type="http://schemas.openxmlformats.org/officeDocument/2006/relationships/slide"/><Relationship Id="rId18" Target="slides/slide13.xml" Type="http://schemas.openxmlformats.org/officeDocument/2006/relationships/slide"/><Relationship Id="rId17" Target="slides/slide12.xml" Type="http://schemas.openxmlformats.org/officeDocument/2006/relationships/slide"/><Relationship Id="rId16" Target="slides/slide11.xml" Type="http://schemas.openxmlformats.org/officeDocument/2006/relationships/slide"/><Relationship Id="rId15" Target="slides/slide10.xml" Type="http://schemas.openxmlformats.org/officeDocument/2006/relationships/slide"/><Relationship Id="rId14" Target="slides/slide9.xml" Type="http://schemas.openxmlformats.org/officeDocument/2006/relationships/slide"/><Relationship Id="rId13" Target="slides/slide8.xml" Type="http://schemas.openxmlformats.org/officeDocument/2006/relationships/slide"/><Relationship Id="rId12" Target="slides/slide7.xml" Type="http://schemas.openxmlformats.org/officeDocument/2006/relationships/slide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3" Target="slides/slide18.xml" Type="http://schemas.openxmlformats.org/officeDocument/2006/relationships/slide"/><Relationship Id="rId2" Target="viewProps.xml" Type="http://schemas.openxmlformats.org/officeDocument/2006/relationships/viewProps"/><Relationship Id="rId22" Target="slides/slide17.xml" Type="http://schemas.openxmlformats.org/officeDocument/2006/relationships/slide"/><Relationship Id="rId1" Target="theme/theme1.xml" Type="http://schemas.openxmlformats.org/officeDocument/2006/relationships/theme"/></Relationship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6200"/>
            <a:ext cx="6400800" cy="1752600"/>
          </a:xfrm>
        </p:spPr>
        <p:txBody>
          <a:bodyPr numCol="1"/>
          <a:lstStyle>
            <a:lvl1pPr algn="ctr" indent="0" marL="0">
              <a:buNone/>
              <a:defRPr/>
            </a:lvl1pPr>
            <a:lvl2pPr algn="ctr" indent="0" marL="457200">
              <a:buNone/>
              <a:defRPr/>
            </a:lvl2pPr>
            <a:lvl3pPr algn="ctr" indent="0" marL="914400">
              <a:buNone/>
              <a:defRPr/>
            </a:lvl3pPr>
            <a:lvl4pPr algn="ctr" indent="0" marL="1371600">
              <a:buNone/>
              <a:defRPr/>
            </a:lvl4pPr>
            <a:lvl5pPr algn="ctr" indent="0" marL="1828800">
              <a:buNone/>
              <a:defRPr/>
            </a:lvl5pPr>
            <a:lvl6pPr algn="ctr" indent="0" marL="2286000">
              <a:buNone/>
              <a:defRPr/>
            </a:lvl6pPr>
            <a:lvl7pPr algn="ctr" indent="0" marL="2743200">
              <a:buNone/>
              <a:defRPr/>
            </a:lvl7pPr>
            <a:lvl8pPr algn="ctr" indent="0" marL="3200400">
              <a:buNone/>
              <a:defRPr/>
            </a:lvl8pPr>
            <a:lvl9pPr algn="ctr" indent="0" marL="3657600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C9600221-B624-45B7-9E68-D1D7975258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C543D10D-1B83-4EE9-8835-AFAF7628AD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6629400" y="274638"/>
            <a:ext cx="2057400" cy="5851525"/>
          </a:xfrm>
        </p:spPr>
        <p:txBody>
          <a:bodyPr numCol="1"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457200" y="274638"/>
            <a:ext cx="6019800" cy="5851525"/>
          </a:xfrm>
        </p:spPr>
        <p:txBody>
          <a:bodyPr numCol="1"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8A0F8399-60D2-4F5D-9CEE-64FA3803E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A5BC7F78-48E6-4BBC-B0E1-56BD2A17FC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 numCol="1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22313" y="2906713"/>
            <a:ext cx="7772400" cy="1500187"/>
          </a:xfrm>
        </p:spPr>
        <p:txBody>
          <a:bodyPr anchor="b" numCol="1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457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648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146B05A8-4507-4941-A8ED-92C83DD23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535113"/>
            <a:ext cx="4040188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457200" y="2174875"/>
            <a:ext cx="4040188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4645025" y="1535113"/>
            <a:ext cx="4041775" cy="63976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4645025" y="2174875"/>
            <a:ext cx="4041775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2D52B7B6-6F1B-4A62-B87E-81AD4998D8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>
            <a:lvl1pPr>
              <a:defRPr/>
            </a:lvl1pPr>
          </a:lstStyle>
          <a:p>
            <a:fld id="{08F7B79A-4EA2-44AE-9F7F-F6A143AD22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457200" y="1435100"/>
            <a:ext cx="3008313" cy="4691063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 numCol="1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idx="1" type="pic"/>
          </p:nvPr>
        </p:nvSpPr>
        <p:spPr>
          <a:xfrm>
            <a:off x="1792288" y="612775"/>
            <a:ext cx="5486400" cy="4114800"/>
          </a:xfrm>
        </p:spPr>
        <p:txBody>
          <a:bodyPr numCol="1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1792288" y="5367338"/>
            <a:ext cx="5486400" cy="804862"/>
          </a:xfrm>
        </p:spPr>
        <p:txBody>
          <a:bodyPr numCol="1"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4E83BA4B-50FE-4B84-AE64-D7F085A2A31A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FD6B306A-339E-4A68-B601-FE88844A1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3" Target="../slideLayouts/slideLayout11.xml" Type="http://schemas.openxmlformats.org/officeDocument/2006/relationships/slideLayout"/><Relationship Id="rId12" Target="../slideLayouts/slideLayout10.xml" Type="http://schemas.openxmlformats.org/officeDocument/2006/relationships/slideLayout"/><Relationship Id="rId11" Target="../slideLayouts/slideLayout9.xml" Type="http://schemas.openxmlformats.org/officeDocument/2006/relationships/slideLayout"/><Relationship Id="rId9" Target="../slideLayouts/slideLayout7.xml" Type="http://schemas.openxmlformats.org/officeDocument/2006/relationships/slideLayout"/><Relationship Id="rId10" Target="../slideLayouts/slideLayout8.xml" Type="http://schemas.openxmlformats.org/officeDocument/2006/relationships/slideLayout"/><Relationship Id="rId8" Target="../slideLayouts/slideLayout6.xml" Type="http://schemas.openxmlformats.org/officeDocument/2006/relationships/slideLayout"/><Relationship Id="rId7" Target="../slideLayouts/slideLayout5.xml" Type="http://schemas.openxmlformats.org/officeDocument/2006/relationships/slideLayout"/><Relationship Id="rId6" Target="../slideLayouts/slideLayout4.xml" Type="http://schemas.openxmlformats.org/officeDocument/2006/relationships/slideLayout"/><Relationship Id="rId5" Target="../slideLayouts/slideLayout3.xml" Type="http://schemas.openxmlformats.org/officeDocument/2006/relationships/slideLayout"/><Relationship Id="rId4" Target="../slideLayouts/slideLayout2.xml" Type="http://schemas.openxmlformats.org/officeDocument/2006/relationships/slideLayout"/><Relationship Id="rId3" Target="../slideLayouts/slideLayout1.xml" Type="http://schemas.openxmlformats.org/officeDocument/2006/relationships/slideLayout"/><Relationship Id="rId2" Target="../media/image32.jpeg" Type="http://schemas.openxmlformats.org/officeDocument/2006/relationships/image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Text Box 1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ln>
            <a:noFill/>
          </a:ln>
        </p:spPr>
        <p:txBody>
          <a:bodyPr anchor="ctr" numCol="1"/>
          <a:lstStyle/>
          <a:p>
            <a:endParaRPr/>
          </a:p>
        </p:txBody>
      </p:sp>
      <p:sp>
        <p:nvSpPr>
          <p:cNvPr id="2" name="Text Box 2"/>
          <p:cNvSpPr>
            <a:spLocks/>
          </p:cNvSpPr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3" name="Text Box 3"/>
          <p:cNvSpPr>
            <a:spLocks/>
          </p:cNvSpPr>
          <p:nvPr>
            <p:ph idx="2" sz="half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</p:txBody>
      </p:sp>
      <p:sp>
        <p:nvSpPr>
          <p:cNvPr id="4" name="Text Box 4"/>
          <p:cNvSpPr>
            <a:spLocks/>
          </p:cNvSpPr>
          <p:nvPr>
            <p:ph idx="3" sz="quarter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endParaRPr/>
          </a:p>
        </p:txBody>
      </p:sp>
      <p:sp>
        <p:nvSpPr>
          <p:cNvPr id="5" name="Text Box 5"/>
          <p:cNvSpPr>
            <a:spLocks/>
          </p:cNvSpPr>
          <p:nvPr>
            <p:ph idx="4" sz="quarter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>
            <a:noFill/>
          </a:ln>
        </p:spPr>
        <p:txBody>
          <a:bodyPr numCol="1"/>
          <a:lstStyle/>
          <a:p>
            <a:pPr algn="r"/>
            <a:r>
              <a:rPr dirty="0" lang="en-US" smtClean="0" sz="1400"/>
              <a:t>*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txStyles>
    <p:titleStyle>
      <a:lvl1pPr algn="ctr" defTabSz="914400" fontAlgn="base" indent="0" marL="0" rtl="0">
        <a:lnSpc>
          <a:spcPct val="100000"/>
        </a:lnSpc>
        <a:spcBef>
          <a:spcPct val="0"/>
        </a:spcBef>
        <a:spcAft>
          <a:spcPct val="0"/>
        </a:spcAft>
        <a:buNone/>
        <a:defRPr b="0" baseline="0" dirty="0" i="0" lang="en-US" smtClean="0" sz="4400" u="none">
          <a:solidFill>
            <a:schemeClr val="tx2"/>
          </a:solidFill>
          <a:latin charset="0" typeface="Arial"/>
        </a:defRPr>
      </a:lvl1pPr>
    </p:titleStyle>
    <p:bodyStyle>
      <a:lvl1pPr algn="l" defTabSz="914400" fontAlgn="base" indent="-342900" marL="342900" rtl="0">
        <a:lnSpc>
          <a:spcPct val="100000"/>
        </a:lnSpc>
        <a:spcBef>
          <a:spcPct val="20000"/>
        </a:spcBef>
        <a:spcAft>
          <a:spcPct val="0"/>
        </a:spcAft>
        <a:buChar char="•"/>
        <a:defRPr b="0" baseline="0" dirty="0" i="0" lang="en-US" smtClean="0" sz="3200" u="none">
          <a:solidFill>
            <a:schemeClr val="tx1"/>
          </a:solidFill>
          <a:latin charset="0" typeface="Arial"/>
        </a:defRPr>
      </a:lvl1pPr>
      <a:lvl2pPr indent="-285750" marL="742950">
        <a:lnSpc>
          <a:spcPct val="100000"/>
        </a:lnSpc>
        <a:spcBef>
          <a:spcPct val="20000"/>
        </a:spcBef>
        <a:spcAft>
          <a:spcPct val="0"/>
        </a:spcAft>
        <a:buChar char="–"/>
        <a:defRPr b="0" dirty="0" i="0" lang="en-US" smtClean="0" sz="2800" u="none">
          <a:solidFill>
            <a:schemeClr val="tx1"/>
          </a:solidFill>
          <a:latin charset="0" typeface="Arial"/>
        </a:defRPr>
      </a:lvl2pPr>
      <a:lvl3pPr indent="-228600" marL="1143000">
        <a:lnSpc>
          <a:spcPct val="100000"/>
        </a:lnSpc>
        <a:spcBef>
          <a:spcPct val="20000"/>
        </a:spcBef>
        <a:spcAft>
          <a:spcPct val="0"/>
        </a:spcAft>
        <a:buChar char="•"/>
        <a:defRPr b="0" dirty="0" i="0" lang="en-US" smtClean="0" sz="2400" u="none">
          <a:solidFill>
            <a:schemeClr val="tx1"/>
          </a:solidFill>
          <a:latin charset="0" typeface="Arial"/>
        </a:defRPr>
      </a:lvl3pPr>
      <a:lvl4pPr indent="-228600" marL="1600200">
        <a:lnSpc>
          <a:spcPct val="100000"/>
        </a:lnSpc>
        <a:spcBef>
          <a:spcPct val="20000"/>
        </a:spcBef>
        <a:spcAft>
          <a:spcPct val="0"/>
        </a:spcAft>
        <a:buChar char="–"/>
        <a:defRPr b="0" dirty="0" i="0" lang="en-US" smtClean="0" sz="2000" u="none">
          <a:solidFill>
            <a:schemeClr val="tx1"/>
          </a:solidFill>
          <a:latin charset="0" typeface="Arial"/>
        </a:defRPr>
      </a:lvl4pPr>
      <a:lvl5pPr indent="-228600" marL="2057400">
        <a:lnSpc>
          <a:spcPct val="100000"/>
        </a:lnSpc>
        <a:spcBef>
          <a:spcPct val="20000"/>
        </a:spcBef>
        <a:spcAft>
          <a:spcPct val="0"/>
        </a:spcAft>
        <a:buChar char="»"/>
        <a:defRPr b="0" dirty="0" i="0" lang="en-US" smtClean="0" sz="2000" u="none">
          <a:solidFill>
            <a:schemeClr val="tx1"/>
          </a:solidFill>
          <a:latin charset="0" typeface="Arial"/>
        </a:defRPr>
      </a:lvl5pPr>
    </p:bodyStyle>
    <p:otherStyle>
      <a:lvl1pPr algn="l" defTabSz="914400" fontAlgn="base" indent="0" marL="0" rtl="0">
        <a:lnSpc>
          <a:spcPct val="100000"/>
        </a:lnSpc>
        <a:spcBef>
          <a:spcPct val="0"/>
        </a:spcBef>
        <a:spcAft>
          <a:spcPct val="0"/>
        </a:spcAft>
        <a:buNone/>
        <a:defRPr b="0" baseline="0" dirty="0" i="0" lang="en-US" smtClean="0" sz="1800" u="none">
          <a:solidFill>
            <a:schemeClr val="tx1"/>
          </a:solidFill>
          <a:latin charset="0" typeface="Arial"/>
        </a:defRPr>
      </a:lvl1pPr>
      <a:lvl2pPr indent="0" marL="4572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typeface="Arial"/>
        </a:defRPr>
      </a:lvl2pPr>
      <a:lvl3pPr indent="0" marL="9144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typeface="Arial"/>
        </a:defRPr>
      </a:lvl3pPr>
      <a:lvl4pPr indent="0" marL="13716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typeface="Arial"/>
        </a:defRPr>
      </a:lvl4pPr>
      <a:lvl5pPr indent="0" marL="1828800">
        <a:lnSpc>
          <a:spcPct val="100000"/>
        </a:lnSpc>
        <a:spcBef>
          <a:spcPct val="0"/>
        </a:spcBef>
        <a:spcAft>
          <a:spcPct val="0"/>
        </a:spcAft>
        <a:buNone/>
        <a:defRPr b="0" dirty="0" i="0" lang="en-US" smtClean="0" sz="1800" u="none">
          <a:solidFill>
            <a:schemeClr val="tx1"/>
          </a:solidFill>
          <a:latin charset="0" typeface="Arial"/>
        </a:defRPr>
      </a:lvl5pPr>
    </p:otherStyle>
  </p:txStyles>
</p:sldMaster>
</file>

<file path=ppt/slides/_rels/slide1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<Relationships xmlns="http://schemas.openxmlformats.org/package/2006/relationships"><Relationship Id="rId7" Target="../media/image12.wmf" Type="http://schemas.openxmlformats.org/officeDocument/2006/relationships/image"/><Relationship Id="rId6" Target="../media/image11.wmf" Type="http://schemas.openxmlformats.org/officeDocument/2006/relationships/image"/><Relationship Id="rId5" Target="../media/image10.wmf" Type="http://schemas.openxmlformats.org/officeDocument/2006/relationships/image"/><Relationship Id="rId4" Target="../media/image9.wmf" Type="http://schemas.openxmlformats.org/officeDocument/2006/relationships/image"/><Relationship Id="rId3" Target="../media/image8.wmf" Type="http://schemas.openxmlformats.org/officeDocument/2006/relationships/image"/><Relationship Id="rId2" Target="../media/image7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<Relationships xmlns="http://schemas.openxmlformats.org/package/2006/relationships"><Relationship Id="rId2" Target="../media/image13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<Relationships xmlns="http://schemas.openxmlformats.org/package/2006/relationships"><Relationship Id="rId7" Target="../media/image19.wmf" Type="http://schemas.openxmlformats.org/officeDocument/2006/relationships/image"/><Relationship Id="rId6" Target="../media/image18.wmf" Type="http://schemas.openxmlformats.org/officeDocument/2006/relationships/image"/><Relationship Id="rId5" Target="../media/image17.wmf" Type="http://schemas.openxmlformats.org/officeDocument/2006/relationships/image"/><Relationship Id="rId4" Target="../media/image16.wmf" Type="http://schemas.openxmlformats.org/officeDocument/2006/relationships/image"/><Relationship Id="rId3" Target="../media/image15.wmf" Type="http://schemas.openxmlformats.org/officeDocument/2006/relationships/image"/><Relationship Id="rId2" Target="../media/image14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<Relationships xmlns="http://schemas.openxmlformats.org/package/2006/relationships"><Relationship Id="rId7" Target="../media/image25.wmf" Type="http://schemas.openxmlformats.org/officeDocument/2006/relationships/image"/><Relationship Id="rId6" Target="../media/image24.wmf" Type="http://schemas.openxmlformats.org/officeDocument/2006/relationships/image"/><Relationship Id="rId5" Target="../media/image23.wmf" Type="http://schemas.openxmlformats.org/officeDocument/2006/relationships/image"/><Relationship Id="rId4" Target="../media/image22.wmf" Type="http://schemas.openxmlformats.org/officeDocument/2006/relationships/image"/><Relationship Id="rId3" Target="../media/image21.wmf" Type="http://schemas.openxmlformats.org/officeDocument/2006/relationships/image"/><Relationship Id="rId2" Target="../media/image20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<Relationships xmlns="http://schemas.openxmlformats.org/package/2006/relationships"><Relationship Id="rId2" Target="../media/image26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<Relationships xmlns="http://schemas.openxmlformats.org/package/2006/relationships"><Relationship Id="rId6" Target="../media/image31.wmf" Type="http://schemas.openxmlformats.org/officeDocument/2006/relationships/image"/><Relationship Id="rId5" Target="../media/image30.wmf" Type="http://schemas.openxmlformats.org/officeDocument/2006/relationships/image"/><Relationship Id="rId4" Target="../media/image29.wmf" Type="http://schemas.openxmlformats.org/officeDocument/2006/relationships/image"/><Relationship Id="rId3" Target="../media/image28.wmf" Type="http://schemas.openxmlformats.org/officeDocument/2006/relationships/image"/><Relationship Id="rId2" Target="../media/image27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8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3" Target="../media/image2.wmf" Type="http://schemas.openxmlformats.org/officeDocument/2006/relationships/image"/><Relationship Id="rId2" Target="../media/image1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2" Target="../media/image3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<Relationships xmlns="http://schemas.openxmlformats.org/package/2006/relationships"><Relationship Id="rId2" Target="../media/image4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<Relationships xmlns="http://schemas.openxmlformats.org/package/2006/relationships"><Relationship Id="rId3" Target="../media/image6.wmf" Type="http://schemas.openxmlformats.org/officeDocument/2006/relationships/image"/><Relationship Id="rId2" Target="../media/image5.wmf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>
            <a:spLocks/>
          </p:cNvSpPr>
          <p:nvPr>
            <p:ph type="ctrTitle"/>
          </p:nvPr>
        </p:nvSpPr>
        <p:spPr>
          <a:xfrm>
            <a:off x="0" y="0"/>
            <a:ext cx="4500562" cy="1470025"/>
          </a:xfrm>
          <a:prstGeom prst="rect">
            <a:avLst/>
          </a:prstGeom>
        </p:spPr>
        <p:txBody>
          <a:bodyPr anchor="ctr" bIns="45720" lIns="91440" numCol="1" rIns="91440" tIns="45720" wrap="square"/>
          <a:lstStyle>
            <a:lvl1pPr>
              <a:defRPr dirty="0" lang="en-US" smtClean="0"/>
            </a:lvl1pPr>
          </a:lstStyle>
          <a:p>
            <a:pPr/>
            <a:r>
              <a:rPr dirty="0" lang="en-US" smtClean="0"/>
              <a:t>Тема уроку: </a:t>
            </a:r>
          </a:p>
        </p:txBody>
      </p:sp>
      <p:sp>
        <p:nvSpPr>
          <p:cNvPr id="7" name="Text Box 7"/>
          <p:cNvSpPr>
            <a:spLocks/>
          </p:cNvSpPr>
          <p:nvPr>
            <p:ph type="subTitle"/>
          </p:nvPr>
        </p:nvSpPr>
        <p:spPr>
          <a:xfrm>
            <a:off x="468312" y="1773237"/>
            <a:ext cx="8064500" cy="2520950"/>
          </a:xfrm>
          <a:prstGeom prst="rect">
            <a:avLst/>
          </a:prstGeom>
        </p:spPr>
        <p:txBody>
          <a:bodyPr anchor="t" bIns="45720" lIns="91440" numCol="1" rIns="91440" tIns="45720" wrap="square"/>
          <a:lstStyle>
            <a:lvl1pPr algn="ctr" marL="0">
              <a:buNone/>
              <a:defRPr dirty="0" lang="en-US" smtClean="0"/>
            </a:lvl1pPr>
            <a:lvl2pPr algn="ctr" marL="457200">
              <a:buNone/>
              <a:defRPr dirty="0" lang="en-US" smtClean="0"/>
            </a:lvl2pPr>
            <a:lvl3pPr algn="ctr" marL="914400">
              <a:buNone/>
              <a:defRPr dirty="0" lang="en-US" smtClean="0"/>
            </a:lvl3pPr>
            <a:lvl4pPr algn="ctr" marL="1371600">
              <a:buNone/>
              <a:defRPr dirty="0" lang="en-US" smtClean="0"/>
            </a:lvl4pPr>
            <a:lvl5pPr algn="ctr" marL="1828800">
              <a:buNone/>
              <a:defRPr dirty="0" lang="en-US" smtClean="0"/>
            </a:lvl5pPr>
          </a:lstStyle>
          <a:p>
            <a:pPr marL="0"/>
            <a:r>
              <a:rPr b="1" dirty="0" i="1" lang="en-US" smtClean="0" sz="6000">
                <a:solidFill>
                  <a:srgbClr val="6600FF"/>
                </a:solidFill>
              </a:rPr>
              <a:t>Степінь з раціональним показником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Box 69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Відомості з історії</a:t>
            </a:r>
          </a:p>
        </p:txBody>
      </p:sp>
      <p:sp>
        <p:nvSpPr>
          <p:cNvPr id="70" name="Text Box 70"/>
          <p:cNvSpPr>
            <a:spLocks/>
          </p:cNvSpPr>
          <p:nvPr>
            <p:ph type="body"/>
          </p:nvPr>
        </p:nvSpPr>
        <p:spPr>
          <a:xfrm>
            <a:off x="179387" y="1600200"/>
            <a:ext cx="8964612" cy="4781550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b="1" dirty="0" lang="en-US" smtClean="0" sz="3600"/>
              <a:t>Микола Орема</a:t>
            </a:r>
            <a:r>
              <a:rPr dirty="0" lang="en-US" smtClean="0" sz="3600"/>
              <a:t> – роки життя 1323-1382  французький математик описав дробові та ірраціональні показники степеня. Створив алгоритм дробових</a:t>
            </a:r>
          </a:p>
          <a:p>
            <a:pPr indent="-342900" marL="342900">
              <a:buNone/>
            </a:pPr>
            <a:r>
              <a:rPr dirty="0" lang="en-US" smtClean="0" sz="3600"/>
              <a:t>   відношень, а по суті узагальнив дії піднесення до степеня на додатні дробові показники, що було важливим досягненням середньовічної алгебри.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Box 71"/>
          <p:cNvSpPr>
            <a:spLocks/>
          </p:cNvSpPr>
          <p:nvPr>
            <p:ph sz="quarter" type="title"/>
          </p:nvPr>
        </p:nvSpPr>
        <p:spPr>
          <a:xfrm>
            <a:off x="468312" y="549275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5400"/>
              <a:t>Степені з дробовим показником</a:t>
            </a:r>
          </a:p>
        </p:txBody>
      </p:sp>
      <p:pic>
        <p:nvPicPr>
          <p:cNvPr id="72" name="Picture 72"/>
          <p:cNvPicPr>
            <a:picLocks/>
          </p:cNvPicPr>
          <p:nvPr/>
        </p:nvPicPr>
        <p:blipFill>
          <a:blip r:embed="rId2"/>
          <a:stretch/>
        </p:blipFill>
        <p:spPr>
          <a:xfrm>
            <a:off x="1116012" y="2349500"/>
            <a:ext cx="1439862" cy="11509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4" name="Picture 74"/>
          <p:cNvPicPr>
            <a:picLocks/>
          </p:cNvPicPr>
          <p:nvPr/>
        </p:nvPicPr>
        <p:blipFill>
          <a:blip r:embed="rId3"/>
          <a:stretch/>
        </p:blipFill>
        <p:spPr>
          <a:xfrm>
            <a:off x="3924300" y="2060575"/>
            <a:ext cx="1320800" cy="14398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6" name="Picture 76"/>
          <p:cNvPicPr>
            <a:picLocks/>
          </p:cNvPicPr>
          <p:nvPr/>
        </p:nvPicPr>
        <p:blipFill>
          <a:blip r:embed="rId4"/>
          <a:stretch/>
        </p:blipFill>
        <p:spPr>
          <a:xfrm>
            <a:off x="6443662" y="2420937"/>
            <a:ext cx="1871662" cy="11509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8" name="Picture 78"/>
          <p:cNvPicPr>
            <a:picLocks/>
          </p:cNvPicPr>
          <p:nvPr/>
        </p:nvPicPr>
        <p:blipFill>
          <a:blip r:embed="rId5"/>
          <a:stretch/>
        </p:blipFill>
        <p:spPr>
          <a:xfrm>
            <a:off x="1979612" y="3429000"/>
            <a:ext cx="1371600" cy="18272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0" name="Picture 80"/>
          <p:cNvPicPr>
            <a:picLocks/>
          </p:cNvPicPr>
          <p:nvPr/>
        </p:nvPicPr>
        <p:blipFill>
          <a:blip r:embed="rId6"/>
          <a:stretch/>
        </p:blipFill>
        <p:spPr>
          <a:xfrm>
            <a:off x="5940425" y="3860800"/>
            <a:ext cx="2016125" cy="111918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2" name="Picture 82"/>
          <p:cNvPicPr>
            <a:picLocks/>
          </p:cNvPicPr>
          <p:nvPr/>
        </p:nvPicPr>
        <p:blipFill>
          <a:blip r:embed="rId7"/>
          <a:stretch/>
        </p:blipFill>
        <p:spPr>
          <a:xfrm>
            <a:off x="3995737" y="4149725"/>
            <a:ext cx="1212850" cy="2087562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 Box 84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4000"/>
              <a:t>Степінь з дробовим раціональним показником</a:t>
            </a:r>
          </a:p>
        </p:txBody>
      </p:sp>
      <p:pic>
        <p:nvPicPr>
          <p:cNvPr id="85" name="Picture 85"/>
          <p:cNvPicPr>
            <a:picLocks/>
          </p:cNvPicPr>
          <p:nvPr/>
        </p:nvPicPr>
        <p:blipFill>
          <a:blip r:embed="rId2"/>
          <a:stretch/>
        </p:blipFill>
        <p:spPr>
          <a:xfrm>
            <a:off x="2024062" y="1606550"/>
            <a:ext cx="5286375" cy="2493962"/>
          </a:xfrm>
          <a:prstGeom prst="rect">
            <a:avLst/>
          </a:prstGeom>
          <a:ln>
            <a:noFill/>
          </a:ln>
          <a:effectLst/>
        </p:spPr>
      </p:pic>
      <p:sp>
        <p:nvSpPr>
          <p:cNvPr id="87" name="Text Box 87"/>
          <p:cNvSpPr>
            <a:spLocks/>
          </p:cNvSpPr>
          <p:nvPr/>
        </p:nvSpPr>
        <p:spPr>
          <a:xfrm>
            <a:off x="539750" y="4508500"/>
            <a:ext cx="8424862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indent="0" marL="0"/>
            <a:r>
              <a:rPr dirty="0" lang="en-US" smtClean="0" sz="4000">
                <a:solidFill>
                  <a:schemeClr val="tx2"/>
                </a:solidFill>
              </a:rPr>
              <a:t/>
            </a:r>
            <a:br>
              <a:rPr dirty="0" lang="en-US" smtClean="0" sz="4000">
                <a:solidFill>
                  <a:schemeClr val="tx2"/>
                </a:solidFill>
              </a:rPr>
            </a:br>
            <a:r>
              <a:rPr dirty="0" lang="en-US" smtClean="0" sz="4000">
                <a:solidFill>
                  <a:schemeClr val="tx2"/>
                </a:solidFill>
              </a:rPr>
              <a:t>де  </a:t>
            </a:r>
            <a:r>
              <a:rPr dirty="0" i="1" lang="en-US" smtClean="0" sz="4000">
                <a:solidFill>
                  <a:schemeClr val="tx2"/>
                </a:solidFill>
              </a:rPr>
              <a:t>а</a:t>
            </a:r>
            <a:r>
              <a:rPr dirty="0" lang="en-US" smtClean="0" sz="4000">
                <a:solidFill>
                  <a:schemeClr val="tx2"/>
                </a:solidFill>
              </a:rPr>
              <a:t> &gt; 0</a:t>
            </a:r>
            <a:br>
              <a:rPr dirty="0" lang="en-US" smtClean="0" sz="4000">
                <a:solidFill>
                  <a:schemeClr val="tx2"/>
                </a:solidFill>
              </a:rPr>
            </a:br>
            <a:r>
              <a:rPr dirty="0" lang="en-US" smtClean="0" sz="4000">
                <a:solidFill>
                  <a:schemeClr val="tx2"/>
                </a:solidFill>
              </a:rPr>
              <a:t>      </a:t>
            </a:r>
            <a:r>
              <a:rPr dirty="0" i="1" lang="en-US" smtClean="0" sz="4000">
                <a:solidFill>
                  <a:schemeClr val="tx2"/>
                </a:solidFill>
              </a:rPr>
              <a:t>n</a:t>
            </a:r>
            <a:r>
              <a:rPr dirty="0" lang="en-US" smtClean="0" sz="4000">
                <a:solidFill>
                  <a:schemeClr val="tx2"/>
                </a:solidFill>
              </a:rPr>
              <a:t> - </a:t>
            </a:r>
            <a:r>
              <a:rPr dirty="0" i="1" lang="en-US" smtClean="0" sz="4000">
                <a:solidFill>
                  <a:schemeClr val="tx2"/>
                </a:solidFill>
              </a:rPr>
              <a:t>натуральне</a:t>
            </a:r>
            <a:r>
              <a:rPr dirty="0" lang="en-US" smtClean="0" sz="4000">
                <a:solidFill>
                  <a:schemeClr val="tx2"/>
                </a:solidFill>
              </a:rPr>
              <a:t> число (</a:t>
            </a:r>
            <a:r>
              <a:rPr dirty="0" i="1" lang="en-US" smtClean="0" sz="4000">
                <a:solidFill>
                  <a:schemeClr val="tx2"/>
                </a:solidFill>
              </a:rPr>
              <a:t>n &gt; 1),</a:t>
            </a:r>
            <a:br>
              <a:rPr dirty="0" i="1" lang="en-US" smtClean="0" sz="4000">
                <a:solidFill>
                  <a:schemeClr val="tx2"/>
                </a:solidFill>
              </a:rPr>
            </a:br>
            <a:r>
              <a:rPr dirty="0" i="1" lang="en-US" smtClean="0" sz="4000">
                <a:solidFill>
                  <a:schemeClr val="tx2"/>
                </a:solidFill>
              </a:rPr>
              <a:t>      т – ціле раціональне</a:t>
            </a:r>
            <a:r>
              <a:rPr dirty="0" lang="en-US" smtClean="0" sz="4000">
                <a:solidFill>
                  <a:schemeClr val="tx2"/>
                </a:solidFill>
              </a:rPr>
              <a:t> число</a:t>
            </a:r>
            <a:r>
              <a:rPr dirty="0" i="1" lang="en-US" smtClean="0" sz="40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 Box 88"/>
          <p:cNvSpPr>
            <a:spLocks/>
          </p:cNvSpPr>
          <p:nvPr>
            <p:ph sz="quarter"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Завдання 5</a:t>
            </a:r>
          </a:p>
        </p:txBody>
      </p:sp>
      <p:pic>
        <p:nvPicPr>
          <p:cNvPr id="89" name="Picture 89"/>
          <p:cNvPicPr>
            <a:picLocks/>
          </p:cNvPicPr>
          <p:nvPr/>
        </p:nvPicPr>
        <p:blipFill>
          <a:blip r:embed="rId2"/>
          <a:stretch/>
        </p:blipFill>
        <p:spPr>
          <a:xfrm>
            <a:off x="1042987" y="2492375"/>
            <a:ext cx="1050925" cy="16811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1" name="Picture 91"/>
          <p:cNvPicPr>
            <a:picLocks/>
          </p:cNvPicPr>
          <p:nvPr/>
        </p:nvPicPr>
        <p:blipFill>
          <a:blip r:embed="rId3"/>
          <a:stretch/>
        </p:blipFill>
        <p:spPr>
          <a:xfrm>
            <a:off x="2771775" y="3429000"/>
            <a:ext cx="1146175" cy="15287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3" name="Picture 93"/>
          <p:cNvPicPr>
            <a:picLocks/>
          </p:cNvPicPr>
          <p:nvPr/>
        </p:nvPicPr>
        <p:blipFill>
          <a:blip r:embed="rId4"/>
          <a:stretch/>
        </p:blipFill>
        <p:spPr>
          <a:xfrm>
            <a:off x="1042987" y="4652962"/>
            <a:ext cx="1465262" cy="16732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95" name="Text Box 95"/>
          <p:cNvSpPr>
            <a:spLocks/>
          </p:cNvSpPr>
          <p:nvPr/>
        </p:nvSpPr>
        <p:spPr>
          <a:xfrm>
            <a:off x="395287" y="13414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algn="ctr" indent="-838200" marL="838200"/>
            <a:r>
              <a:rPr dirty="0" lang="en-US" smtClean="0" sz="4000">
                <a:solidFill>
                  <a:schemeClr val="tx2"/>
                </a:solidFill>
              </a:rPr>
              <a:t>Подайте вираз у вигляді кореня  з числа: </a:t>
            </a:r>
          </a:p>
        </p:txBody>
      </p:sp>
      <p:pic>
        <p:nvPicPr>
          <p:cNvPr id="96" name="Picture 96"/>
          <p:cNvPicPr>
            <a:picLocks/>
          </p:cNvPicPr>
          <p:nvPr/>
        </p:nvPicPr>
        <p:blipFill>
          <a:blip r:embed="rId5"/>
          <a:stretch/>
        </p:blipFill>
        <p:spPr>
          <a:xfrm>
            <a:off x="6084887" y="2492375"/>
            <a:ext cx="944562" cy="16176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8" name="Picture 98"/>
          <p:cNvPicPr>
            <a:picLocks/>
          </p:cNvPicPr>
          <p:nvPr/>
        </p:nvPicPr>
        <p:blipFill>
          <a:blip r:embed="rId6"/>
          <a:stretch/>
        </p:blipFill>
        <p:spPr>
          <a:xfrm>
            <a:off x="7380287" y="3573462"/>
            <a:ext cx="846137" cy="144938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00" name="Picture 100"/>
          <p:cNvPicPr>
            <a:picLocks/>
          </p:cNvPicPr>
          <p:nvPr/>
        </p:nvPicPr>
        <p:blipFill>
          <a:blip r:embed="rId7"/>
          <a:stretch/>
        </p:blipFill>
        <p:spPr>
          <a:xfrm>
            <a:off x="5724525" y="4652962"/>
            <a:ext cx="1231900" cy="1736725"/>
          </a:xfrm>
          <a:prstGeom prst="rect">
            <a:avLst/>
          </a:prstGeom>
          <a:noFill/>
          <a:ln>
            <a:noFill/>
          </a:ln>
          <a:effectLst/>
        </p:spPr>
      </p:pic>
      <p:cxnSp>
        <p:nvCxnSpPr>
          <p:cNvPr id="102" name="Connector 102"/>
          <p:cNvCxnSpPr/>
          <p:nvPr/>
        </p:nvCxnSpPr>
        <p:spPr>
          <a:xfrm rot="5400000">
            <a:off x="2963862" y="4465637"/>
            <a:ext cx="378777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 Box 104"/>
          <p:cNvSpPr>
            <a:spLocks/>
          </p:cNvSpPr>
          <p:nvPr>
            <p:ph sz="quarter" type="title"/>
          </p:nvPr>
        </p:nvSpPr>
        <p:spPr>
          <a:xfrm>
            <a:off x="0" y="500062"/>
            <a:ext cx="91440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4000"/>
              <a:t>Подайте вираз у вигляді степеня з дробовим раціональним показником:</a:t>
            </a:r>
          </a:p>
        </p:txBody>
      </p:sp>
      <p:pic>
        <p:nvPicPr>
          <p:cNvPr id="105" name="Picture 105"/>
          <p:cNvPicPr>
            <a:picLocks/>
          </p:cNvPicPr>
          <p:nvPr/>
        </p:nvPicPr>
        <p:blipFill>
          <a:blip r:embed="rId2"/>
          <a:stretch/>
        </p:blipFill>
        <p:spPr>
          <a:xfrm>
            <a:off x="1547812" y="1951037"/>
            <a:ext cx="1439862" cy="12176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7" name="Picture 107"/>
          <p:cNvPicPr>
            <a:picLocks/>
          </p:cNvPicPr>
          <p:nvPr/>
        </p:nvPicPr>
        <p:blipFill>
          <a:blip r:embed="rId3"/>
          <a:stretch/>
        </p:blipFill>
        <p:spPr>
          <a:xfrm>
            <a:off x="1403350" y="3387725"/>
            <a:ext cx="1800225" cy="11604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9" name="Picture 109"/>
          <p:cNvPicPr>
            <a:picLocks/>
          </p:cNvPicPr>
          <p:nvPr/>
        </p:nvPicPr>
        <p:blipFill>
          <a:blip r:embed="rId4"/>
          <a:stretch/>
        </p:blipFill>
        <p:spPr>
          <a:xfrm>
            <a:off x="1547812" y="4652962"/>
            <a:ext cx="1393825" cy="19097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1" name="Picture 111"/>
          <p:cNvPicPr>
            <a:picLocks/>
          </p:cNvPicPr>
          <p:nvPr/>
        </p:nvPicPr>
        <p:blipFill>
          <a:blip r:embed="rId5"/>
          <a:stretch/>
        </p:blipFill>
        <p:spPr>
          <a:xfrm>
            <a:off x="5219700" y="3413125"/>
            <a:ext cx="1800225" cy="136842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3" name="Picture 113"/>
          <p:cNvPicPr>
            <a:picLocks/>
          </p:cNvPicPr>
          <p:nvPr/>
        </p:nvPicPr>
        <p:blipFill>
          <a:blip r:embed="rId6"/>
          <a:stretch/>
        </p:blipFill>
        <p:spPr>
          <a:xfrm>
            <a:off x="5364162" y="1954212"/>
            <a:ext cx="1368425" cy="1223962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5" name="Picture 115"/>
          <p:cNvPicPr>
            <a:picLocks/>
          </p:cNvPicPr>
          <p:nvPr/>
        </p:nvPicPr>
        <p:blipFill>
          <a:blip r:embed="rId7"/>
          <a:stretch/>
        </p:blipFill>
        <p:spPr>
          <a:xfrm>
            <a:off x="5364162" y="5059362"/>
            <a:ext cx="1728787" cy="14414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 Box 117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/>
              <a:t>Проблемна ситуація</a:t>
            </a:r>
          </a:p>
        </p:txBody>
      </p:sp>
      <p:sp>
        <p:nvSpPr>
          <p:cNvPr id="118" name="Text Box 118"/>
          <p:cNvSpPr>
            <a:spLocks/>
          </p:cNvSpPr>
          <p:nvPr>
            <p:ph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dirty="0" lang="en-US" smtClean="0"/>
              <a:t>   Знайти значення степеня з дробовим показником </a:t>
            </a:r>
          </a:p>
          <a:p>
            <a:pPr indent="-342900" marL="342900"/>
            <a:endParaRPr dirty="0" lang="en-US" smtClean="0"/>
          </a:p>
          <a:p>
            <a:pPr indent="-342900" marL="342900"/>
            <a:endParaRPr dirty="0" lang="en-US" smtClean="0"/>
          </a:p>
        </p:txBody>
      </p:sp>
      <p:sp>
        <p:nvSpPr>
          <p:cNvPr id="119" name="Text Box 119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pic>
        <p:nvPicPr>
          <p:cNvPr id="120" name="Picture 120"/>
          <p:cNvPicPr>
            <a:picLocks/>
          </p:cNvPicPr>
          <p:nvPr/>
        </p:nvPicPr>
        <p:blipFill>
          <a:blip r:embed="rId2"/>
          <a:stretch/>
        </p:blipFill>
        <p:spPr>
          <a:xfrm>
            <a:off x="2700337" y="2822575"/>
            <a:ext cx="2808287" cy="2125662"/>
          </a:xfrm>
          <a:prstGeom prst="rect">
            <a:avLst/>
          </a:prstGeom>
          <a:noFill/>
        </p:spPr>
      </p:pic>
      <p:sp>
        <p:nvSpPr>
          <p:cNvPr id="122" name="Text Box 122"/>
          <p:cNvSpPr>
            <a:spLocks/>
          </p:cNvSpPr>
          <p:nvPr/>
        </p:nvSpPr>
        <p:spPr>
          <a:xfrm>
            <a:off x="0" y="4000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Box 123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/>
              <a:t>Домашнє завдання:  </a:t>
            </a:r>
          </a:p>
        </p:txBody>
      </p:sp>
      <p:sp>
        <p:nvSpPr>
          <p:cNvPr id="124" name="Text Box 124"/>
          <p:cNvSpPr>
            <a:spLocks/>
          </p:cNvSpPr>
          <p:nvPr>
            <p:ph sz="half" type="body"/>
          </p:nvPr>
        </p:nvSpPr>
        <p:spPr>
          <a:xfrm>
            <a:off x="571500" y="1643062"/>
            <a:ext cx="8147050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>
            <a:lvl1pPr>
              <a:defRPr dirty="0" lang="en-US" smtClean="0" sz="2800"/>
            </a:lvl1pPr>
            <a:lvl2pPr>
              <a:defRPr dirty="0" lang="en-US" smtClean="0" sz="2400"/>
            </a:lvl2pPr>
            <a:lvl3pPr>
              <a:defRPr dirty="0" lang="en-US" smtClean="0" sz="2000"/>
            </a:lvl3pPr>
            <a:lvl4pPr>
              <a:defRPr dirty="0" lang="en-US" smtClean="0" sz="1800"/>
            </a:lvl4pPr>
            <a:lvl5pPr>
              <a:defRPr dirty="0" lang="en-US" smtClean="0" sz="1800"/>
            </a:lvl5pPr>
          </a:lstStyle>
          <a:p>
            <a:pPr>
              <a:buNone/>
            </a:pPr>
            <a:r>
              <a:rPr dirty="0" lang="en-US" smtClean="0"/>
              <a:t>                        </a:t>
            </a:r>
          </a:p>
          <a:p>
            <a:pPr>
              <a:buNone/>
            </a:pPr>
            <a:endParaRPr dirty="0" lang="en-US" smtClean="0"/>
          </a:p>
        </p:txBody>
      </p:sp>
      <p:pic>
        <p:nvPicPr>
          <p:cNvPr id="125" name="Picture 125"/>
          <p:cNvPicPr>
            <a:picLocks/>
          </p:cNvPicPr>
          <p:nvPr/>
        </p:nvPicPr>
        <p:blipFill>
          <a:blip r:embed="rId2"/>
          <a:stretch/>
        </p:blipFill>
        <p:spPr>
          <a:xfrm>
            <a:off x="755650" y="3716337"/>
            <a:ext cx="987425" cy="11287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7" name="Picture 127"/>
          <p:cNvPicPr>
            <a:picLocks/>
          </p:cNvPicPr>
          <p:nvPr/>
        </p:nvPicPr>
        <p:blipFill>
          <a:blip r:embed="rId3"/>
          <a:stretch/>
        </p:blipFill>
        <p:spPr>
          <a:xfrm>
            <a:off x="755650" y="2349500"/>
            <a:ext cx="987425" cy="11842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9" name="Picture 129"/>
          <p:cNvPicPr>
            <a:picLocks/>
          </p:cNvPicPr>
          <p:nvPr/>
        </p:nvPicPr>
        <p:blipFill>
          <a:blip r:embed="rId4"/>
          <a:stretch/>
        </p:blipFill>
        <p:spPr>
          <a:xfrm>
            <a:off x="539750" y="4941887"/>
            <a:ext cx="1366837" cy="121602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31" name="Picture 131"/>
          <p:cNvPicPr>
            <a:picLocks/>
          </p:cNvPicPr>
          <p:nvPr/>
        </p:nvPicPr>
        <p:blipFill>
          <a:blip r:embed="rId5"/>
          <a:stretch/>
        </p:blipFill>
        <p:spPr>
          <a:xfrm>
            <a:off x="3203575" y="2276475"/>
            <a:ext cx="1368425" cy="11938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33" name="Picture 133"/>
          <p:cNvPicPr>
            <a:picLocks/>
          </p:cNvPicPr>
          <p:nvPr/>
        </p:nvPicPr>
        <p:blipFill>
          <a:blip r:embed="rId6"/>
          <a:stretch/>
        </p:blipFill>
        <p:spPr>
          <a:xfrm>
            <a:off x="2897550" y="3596406"/>
            <a:ext cx="2447925" cy="1030186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0"/>
          <p:cNvSpPr txBox="1"/>
          <p:nvPr/>
        </p:nvSpPr>
        <p:spPr>
          <a:xfrm>
            <a:off x="2266734" y="1242566"/>
            <a:ext cx="5760015" cy="2888353"/>
          </a:xfrm>
          <a:prstGeom prst="rect">
            <a:avLst/>
          </a:prstGeom>
          <a:noFill/>
        </p:spPr>
        <p:txBody>
          <a:bodyPr wrap="square"/>
          <a:lstStyle/>
          <a:p>
            <a:r>
              <a:rPr b="1" sz="4800"/>
              <a:t>Розвязати </a:t>
            </a:r>
            <a:endParaRPr/>
          </a:p>
          <a:p>
            <a:r>
              <a:rPr b="1" sz="4800"/>
              <a:t>№ 6.2, 6.4, 6.6. 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39"/>
          <p:cNvSpPr>
            <a:spLocks/>
          </p:cNvSpPr>
          <p:nvPr>
            <p:ph type="title"/>
          </p:nvPr>
        </p:nvSpPr>
        <p:spPr>
          <a:xfrm>
            <a:off x="642937" y="1928812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i="1" lang="en-US" smtClean="0" sz="6000">
                <a:latin charset="0" pitchFamily="2" typeface="Sitka Text"/>
              </a:rPr>
              <a:t>Дякую за урок!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>
            <a:spLocks/>
          </p:cNvSpPr>
          <p:nvPr>
            <p:ph type="title"/>
          </p:nvPr>
        </p:nvSpPr>
        <p:spPr>
          <a:xfrm>
            <a:off x="0" y="333375"/>
            <a:ext cx="9144000" cy="1800225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4800"/>
              <a:t>Що означають  дані </a:t>
            </a:r>
            <a:br>
              <a:rPr b="1" dirty="0" lang="en-US" smtClean="0" sz="4800"/>
            </a:br>
            <a:r>
              <a:rPr b="1" dirty="0" lang="en-US" smtClean="0" sz="4800"/>
              <a:t>записи?</a:t>
            </a:r>
            <a:r>
              <a:rPr dirty="0" lang="en-US" smtClean="0"/>
              <a:t> </a:t>
            </a:r>
          </a:p>
        </p:txBody>
      </p:sp>
      <p:sp>
        <p:nvSpPr>
          <p:cNvPr id="9" name="Text Box 9"/>
          <p:cNvSpPr>
            <a:spLocks/>
          </p:cNvSpPr>
          <p:nvPr>
            <p:ph type="body"/>
          </p:nvPr>
        </p:nvSpPr>
        <p:spPr>
          <a:xfrm>
            <a:off x="179387" y="2565400"/>
            <a:ext cx="8785225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b="1" dirty="0" lang="en-US" smtClean="0" sz="6000"/>
              <a:t>    у </a:t>
            </a:r>
            <a:r>
              <a:rPr b="1" dirty="0" lang="en-US" smtClean="0" sz="6000"/>
              <a:t></a:t>
            </a:r>
            <a:r>
              <a:rPr b="1" dirty="0" lang="en-US" smtClean="0" sz="6000"/>
              <a:t> у </a:t>
            </a:r>
            <a:r>
              <a:rPr b="1" dirty="0" lang="en-US" smtClean="0" sz="6000"/>
              <a:t></a:t>
            </a:r>
            <a:r>
              <a:rPr b="1" dirty="0" lang="en-US" smtClean="0" sz="6000"/>
              <a:t> у </a:t>
            </a:r>
            <a:r>
              <a:rPr b="1" dirty="0" lang="en-US" smtClean="0" sz="6000"/>
              <a:t></a:t>
            </a:r>
            <a:r>
              <a:rPr b="1" dirty="0" lang="en-US" smtClean="0" sz="6000"/>
              <a:t> у </a:t>
            </a:r>
            <a:r>
              <a:rPr b="1" dirty="0" lang="en-US" smtClean="0" sz="6000"/>
              <a:t></a:t>
            </a:r>
            <a:r>
              <a:rPr b="1" dirty="0" lang="en-US" smtClean="0" sz="6000"/>
              <a:t> у = ?</a:t>
            </a:r>
            <a:r>
              <a:rPr dirty="0" lang="en-US" smtClean="0"/>
              <a:t> </a:t>
            </a:r>
          </a:p>
          <a:p>
            <a:pPr indent="-342900" marL="342900"/>
            <a:endParaRPr dirty="0" lang="en-US" smtClean="0"/>
          </a:p>
          <a:p>
            <a:pPr indent="-342900" marL="342900">
              <a:buNone/>
            </a:pPr>
            <a:r>
              <a:rPr b="1" dirty="0" lang="en-US" smtClean="0" sz="6000"/>
              <a:t>     3∙3∙3∙3 = ?</a:t>
            </a:r>
            <a:r>
              <a:rPr dirty="0" lang="en-US" smtClean="0"/>
              <a:t>  </a:t>
            </a:r>
          </a:p>
        </p:txBody>
      </p:sp>
      <p:sp>
        <p:nvSpPr>
          <p:cNvPr id="10" name="Text Box 10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sp>
        <p:nvSpPr>
          <p:cNvPr id="11" name="Text Box 11"/>
          <p:cNvSpPr>
            <a:spLocks/>
          </p:cNvSpPr>
          <p:nvPr/>
        </p:nvSpPr>
        <p:spPr>
          <a:xfrm>
            <a:off x="0" y="209550"/>
            <a:ext cx="271462" cy="30480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pPr indent="0" marL="0"/>
            <a:r>
              <a:rPr dirty="0" lang="en-US" smtClean="0" sz="1400">
                <a:ea charset="0" pitchFamily="18" typeface="Times New Roman"/>
              </a:rPr>
              <a:t> </a:t>
            </a:r>
            <a:r>
              <a:rPr dirty="0" lang="en-US" smtClean="0" sz="1100"/>
              <a:t> </a:t>
            </a:r>
          </a:p>
        </p:txBody>
      </p:sp>
      <p:sp>
        <p:nvSpPr>
          <p:cNvPr id="12" name="Text Box 12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sp>
        <p:nvSpPr>
          <p:cNvPr id="13" name="Text Box 13"/>
          <p:cNvSpPr>
            <a:spLocks/>
          </p:cNvSpPr>
          <p:nvPr/>
        </p:nvSpPr>
        <p:spPr>
          <a:xfrm>
            <a:off x="0" y="209550"/>
            <a:ext cx="271462" cy="30480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pPr indent="0" marL="0"/>
            <a:r>
              <a:rPr dirty="0" lang="en-US" smtClean="0" sz="1400">
                <a:ea charset="0" pitchFamily="18" typeface="Times New Roman"/>
              </a:rPr>
              <a:t> </a:t>
            </a:r>
            <a:r>
              <a:rPr dirty="0" lang="en-US" smtClean="0" sz="1100"/>
              <a:t> </a:t>
            </a:r>
          </a:p>
        </p:txBody>
      </p:sp>
      <p:sp>
        <p:nvSpPr>
          <p:cNvPr id="14" name="Text Box 14"/>
          <p:cNvSpPr>
            <a:spLocks/>
          </p:cNvSpPr>
          <p:nvPr/>
        </p:nvSpPr>
        <p:spPr>
          <a:xfrm>
            <a:off x="468312" y="17732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sp>
        <p:nvSpPr>
          <p:cNvPr id="15" name="Text Box 15"/>
          <p:cNvSpPr>
            <a:spLocks/>
          </p:cNvSpPr>
          <p:nvPr/>
        </p:nvSpPr>
        <p:spPr>
          <a:xfrm>
            <a:off x="3203575" y="260350"/>
            <a:ext cx="271462" cy="30480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pPr indent="0" marL="0"/>
            <a:r>
              <a:rPr dirty="0" lang="en-US" smtClean="0" sz="1400">
                <a:ea charset="0" pitchFamily="18" typeface="Times New Roman"/>
              </a:rPr>
              <a:t> </a:t>
            </a:r>
            <a:r>
              <a:rPr dirty="0" lang="en-US" smtClean="0" sz="1100"/>
              <a:t> </a:t>
            </a:r>
          </a:p>
        </p:txBody>
      </p:sp>
      <p:sp>
        <p:nvSpPr>
          <p:cNvPr id="16" name="Text Box 16"/>
          <p:cNvSpPr txBox="1">
            <a:spLocks/>
          </p:cNvSpPr>
          <p:nvPr/>
        </p:nvSpPr>
        <p:spPr>
          <a:xfrm>
            <a:off x="5508625" y="4221162"/>
            <a:ext cx="936625" cy="1016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 numCol="1">
            <a:spAutoFit/>
          </a:bodyPr>
          <a:lstStyle/>
          <a:p>
            <a:pPr indent="0" marL="0"/>
            <a:r>
              <a:rPr b="1" dirty="0" lang="en-US" smtClean="0" sz="6000">
                <a:latin charset="0" pitchFamily="18" typeface="Times New Roman"/>
              </a:rPr>
              <a:t>3</a:t>
            </a:r>
            <a:r>
              <a:rPr b="1" baseline="30000" dirty="0" lang="en-US" smtClean="0" sz="6000">
                <a:latin charset="0" pitchFamily="18" typeface="Times New Roman"/>
              </a:rPr>
              <a:t>4</a:t>
            </a:r>
          </a:p>
        </p:txBody>
      </p:sp>
      <p:sp>
        <p:nvSpPr>
          <p:cNvPr id="17" name="Text Box 17"/>
          <p:cNvSpPr txBox="1">
            <a:spLocks/>
          </p:cNvSpPr>
          <p:nvPr/>
        </p:nvSpPr>
        <p:spPr>
          <a:xfrm>
            <a:off x="7308850" y="2708275"/>
            <a:ext cx="1008062" cy="8651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 numCol="1" wrap="none"/>
          <a:lstStyle/>
          <a:p>
            <a:pPr indent="0" marL="0"/>
            <a:r>
              <a:rPr b="1" dirty="0" lang="en-US" smtClean="0" sz="6000">
                <a:latin charset="0" pitchFamily="18" typeface="Times New Roman"/>
              </a:rPr>
              <a:t>У</a:t>
            </a:r>
            <a:r>
              <a:rPr b="1" baseline="30000" dirty="0" lang="en-US" smtClean="0" sz="6000">
                <a:latin charset="0" pitchFamily="18" typeface="Times New Roman"/>
              </a:rPr>
              <a:t>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18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6600" u="sng">
                <a:solidFill>
                  <a:srgbClr val="FF0000"/>
                </a:solidFill>
                <a:latin charset="0" pitchFamily="18" typeface="Times New Roman"/>
              </a:rPr>
              <a:t>С т е п і н ь</a:t>
            </a:r>
            <a:r>
              <a:rPr dirty="0" lang="en-US" smtClean="0" sz="4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9" name="Text Box 19"/>
          <p:cNvSpPr>
            <a:spLocks/>
          </p:cNvSpPr>
          <p:nvPr>
            <p:ph type="body"/>
          </p:nvPr>
        </p:nvSpPr>
        <p:spPr>
          <a:xfrm>
            <a:off x="179387" y="2332037"/>
            <a:ext cx="8964612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b="1" dirty="0" lang="en-US" smtClean="0" sz="6000">
                <a:solidFill>
                  <a:schemeClr val="hlink"/>
                </a:solidFill>
              </a:rPr>
              <a:t>     </a:t>
            </a:r>
            <a:r>
              <a:rPr b="1" dirty="0" lang="en-US" smtClean="0" sz="6000">
                <a:solidFill>
                  <a:srgbClr val="000099"/>
                </a:solidFill>
              </a:rPr>
              <a:t>а ∙ а ∙ а ∙…∙ а</a:t>
            </a:r>
            <a:r>
              <a:rPr dirty="0" lang="en-US" smtClean="0" sz="6000">
                <a:solidFill>
                  <a:srgbClr val="000099"/>
                </a:solidFill>
              </a:rPr>
              <a:t> </a:t>
            </a:r>
            <a:r>
              <a:rPr b="1" dirty="0" lang="en-US" smtClean="0" sz="6000"/>
              <a:t>=</a:t>
            </a:r>
            <a:r>
              <a:rPr dirty="0" lang="en-US" smtClean="0" sz="6000"/>
              <a:t>       ,</a:t>
            </a:r>
          </a:p>
          <a:p>
            <a:pPr indent="-342900" marL="342900">
              <a:buNone/>
            </a:pPr>
            <a:r>
              <a:rPr dirty="0" lang="en-US" smtClean="0" sz="2000"/>
              <a:t> </a:t>
            </a:r>
          </a:p>
          <a:p>
            <a:pPr indent="-342900" marL="342900">
              <a:buNone/>
            </a:pPr>
            <a:r>
              <a:rPr dirty="0" lang="en-US" smtClean="0" sz="5400"/>
              <a:t>  де</a:t>
            </a:r>
            <a:r>
              <a:rPr dirty="0" lang="en-US" smtClean="0" sz="6000"/>
              <a:t> </a:t>
            </a:r>
            <a:r>
              <a:rPr b="1" dirty="0" lang="en-US" smtClean="0" sz="6600">
                <a:solidFill>
                  <a:srgbClr val="000099"/>
                </a:solidFill>
                <a:latin charset="0" pitchFamily="18" typeface="Times New Roman"/>
              </a:rPr>
              <a:t>а</a:t>
            </a:r>
            <a:r>
              <a:rPr dirty="0" lang="en-US" smtClean="0" sz="6000"/>
              <a:t> – </a:t>
            </a:r>
            <a:r>
              <a:rPr dirty="0" i="1" lang="en-US" smtClean="0" sz="5400"/>
              <a:t>основа степеня</a:t>
            </a:r>
            <a:r>
              <a:rPr dirty="0" lang="en-US" smtClean="0" sz="6000"/>
              <a:t>,</a:t>
            </a:r>
          </a:p>
          <a:p>
            <a:pPr indent="-342900" marL="342900">
              <a:buNone/>
            </a:pPr>
            <a:r>
              <a:rPr dirty="0" lang="en-US" smtClean="0" sz="6000"/>
              <a:t>  </a:t>
            </a:r>
            <a:r>
              <a:rPr b="1" dirty="0" lang="en-US" smtClean="0" sz="6000"/>
              <a:t>n</a:t>
            </a:r>
            <a:r>
              <a:rPr dirty="0" lang="en-US" smtClean="0" sz="6000"/>
              <a:t> – </a:t>
            </a:r>
            <a:r>
              <a:rPr dirty="0" i="1" lang="en-US" smtClean="0" sz="5400"/>
              <a:t>показник степеня</a:t>
            </a:r>
            <a:r>
              <a:rPr dirty="0" lang="en-US" smtClean="0"/>
              <a:t> </a:t>
            </a:r>
          </a:p>
        </p:txBody>
      </p:sp>
      <p:sp>
        <p:nvSpPr>
          <p:cNvPr id="20" name="Text Box 20"/>
          <p:cNvSpPr txBox="1">
            <a:spLocks/>
          </p:cNvSpPr>
          <p:nvPr/>
        </p:nvSpPr>
        <p:spPr>
          <a:xfrm>
            <a:off x="6732587" y="2205037"/>
            <a:ext cx="935037" cy="93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 numCol="1" wrap="none"/>
          <a:lstStyle/>
          <a:p>
            <a:pPr indent="0" marL="0"/>
            <a:r>
              <a:rPr b="1" dirty="0" lang="en-US" smtClean="0" sz="6600">
                <a:solidFill>
                  <a:srgbClr val="000099"/>
                </a:solidFill>
                <a:latin charset="0" pitchFamily="18" typeface="Times New Roman"/>
              </a:rPr>
              <a:t>a</a:t>
            </a:r>
            <a:r>
              <a:rPr b="1" baseline="30000" dirty="0" lang="en-US" smtClean="0" sz="6000">
                <a:latin charset="0" pitchFamily="18" typeface="Times New Roman"/>
              </a:rPr>
              <a:t>n </a:t>
            </a:r>
          </a:p>
        </p:txBody>
      </p:sp>
      <p:sp>
        <p:nvSpPr>
          <p:cNvPr id="21" name="Text Box 21"/>
          <p:cNvSpPr txBox="1">
            <a:spLocks/>
          </p:cNvSpPr>
          <p:nvPr/>
        </p:nvSpPr>
        <p:spPr>
          <a:xfrm>
            <a:off x="5848350" y="55372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numCol="1" wrap="none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22"/>
          <p:cNvSpPr>
            <a:spLocks/>
          </p:cNvSpPr>
          <p:nvPr>
            <p:ph type="title"/>
          </p:nvPr>
        </p:nvSpPr>
        <p:spPr>
          <a:xfrm>
            <a:off x="179387" y="274637"/>
            <a:ext cx="8964612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4000">
                <a:solidFill>
                  <a:srgbClr val="CC0099"/>
                </a:solidFill>
              </a:rPr>
              <a:t>Степінь з </a:t>
            </a:r>
            <a:r>
              <a:rPr b="1" dirty="0" i="1" lang="en-US" smtClean="0" sz="4000">
                <a:solidFill>
                  <a:srgbClr val="006600"/>
                </a:solidFill>
              </a:rPr>
              <a:t>натуральним</a:t>
            </a:r>
            <a:r>
              <a:rPr b="1" dirty="0" lang="en-US" smtClean="0" sz="4000">
                <a:solidFill>
                  <a:srgbClr val="CC0099"/>
                </a:solidFill>
              </a:rPr>
              <a:t> показником </a:t>
            </a:r>
          </a:p>
        </p:txBody>
      </p:sp>
      <p:sp>
        <p:nvSpPr>
          <p:cNvPr id="23" name="Text Box 23"/>
          <p:cNvSpPr>
            <a:spLocks/>
          </p:cNvSpPr>
          <p:nvPr>
            <p:ph type="body"/>
          </p:nvPr>
        </p:nvSpPr>
        <p:spPr>
          <a:xfrm>
            <a:off x="755650" y="1700212"/>
            <a:ext cx="7931150" cy="965200"/>
          </a:xfrm>
          <a:prstGeom prst="rect">
            <a:avLst/>
          </a:prstGeom>
          <a:solidFill>
            <a:srgbClr val="FFFFFF">
              <a:alpha val="99998"/>
            </a:srgbClr>
          </a:solidFill>
          <a:ln>
            <a:solidFill>
              <a:srgbClr val="000000">
                <a:alpha val="100000"/>
              </a:srgbClr>
            </a:solidFill>
            <a:round/>
            <a:headEnd/>
            <a:tailEnd/>
          </a:ln>
        </p:spPr>
        <p:txBody>
          <a:bodyPr anchor="t" bIns="45720" lIns="91440" numCol="1" rIns="91440" tIns="45720" wrap="square"/>
          <a:lstStyle/>
          <a:p>
            <a:pPr algn="ctr" indent="-342900" marL="342900">
              <a:lnSpc>
                <a:spcPct val="90000"/>
              </a:lnSpc>
              <a:spcBef>
                <a:spcPct val="0"/>
              </a:spcBef>
              <a:buNone/>
            </a:pPr>
            <a:r>
              <a:rPr dirty="0" lang="en-US" smtClean="0" sz="6000"/>
              <a:t>с</a:t>
            </a:r>
            <a:r>
              <a:rPr baseline="30000" dirty="0" lang="en-US" smtClean="0" sz="6000"/>
              <a:t>6 </a:t>
            </a:r>
            <a:r>
              <a:rPr dirty="0" lang="en-US" smtClean="0" sz="6000"/>
              <a:t>;    4</a:t>
            </a:r>
            <a:r>
              <a:rPr baseline="30000" dirty="0" lang="en-US" smtClean="0" sz="6000"/>
              <a:t>11</a:t>
            </a:r>
          </a:p>
        </p:txBody>
      </p:sp>
      <p:sp>
        <p:nvSpPr>
          <p:cNvPr id="24" name="Text Box 24"/>
          <p:cNvSpPr>
            <a:spLocks/>
          </p:cNvSpPr>
          <p:nvPr/>
        </p:nvSpPr>
        <p:spPr>
          <a:xfrm>
            <a:off x="539750" y="31416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algn="ctr" indent="0" marL="0"/>
            <a:r>
              <a:rPr b="1" dirty="0" lang="en-US" smtClean="0" sz="4400">
                <a:solidFill>
                  <a:srgbClr val="CC0099"/>
                </a:solidFill>
              </a:rPr>
              <a:t>Степінь  з </a:t>
            </a:r>
            <a:r>
              <a:rPr b="1" dirty="0" i="1" lang="en-US" smtClean="0" sz="4400">
                <a:solidFill>
                  <a:srgbClr val="006600"/>
                </a:solidFill>
              </a:rPr>
              <a:t>цілим раціональним</a:t>
            </a:r>
            <a:r>
              <a:rPr b="1" dirty="0" lang="en-US" smtClean="0" sz="4400">
                <a:solidFill>
                  <a:srgbClr val="CC0099"/>
                </a:solidFill>
              </a:rPr>
              <a:t> показником</a:t>
            </a:r>
          </a:p>
        </p:txBody>
      </p:sp>
      <p:sp>
        <p:nvSpPr>
          <p:cNvPr id="25" name="Text Box 25"/>
          <p:cNvSpPr txBox="1">
            <a:spLocks/>
          </p:cNvSpPr>
          <p:nvPr/>
        </p:nvSpPr>
        <p:spPr>
          <a:xfrm>
            <a:off x="468312" y="4797425"/>
            <a:ext cx="8229600" cy="11525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round/>
            <a:headEnd/>
            <a:tailEnd/>
          </a:ln>
        </p:spPr>
        <p:txBody>
          <a:bodyPr numCol="1"/>
          <a:lstStyle/>
          <a:p>
            <a:pPr algn="ctr" indent="-342900" marL="342900">
              <a:lnSpc>
                <a:spcPct val="90000"/>
              </a:lnSpc>
            </a:pPr>
            <a:r>
              <a:rPr dirty="0" lang="en-US" smtClean="0" sz="6000"/>
              <a:t>а</a:t>
            </a:r>
            <a:r>
              <a:rPr baseline="30000" dirty="0" lang="en-US" smtClean="0" sz="6000"/>
              <a:t>-7 </a:t>
            </a:r>
            <a:r>
              <a:rPr dirty="0" lang="en-US" smtClean="0" sz="6000"/>
              <a:t>;    3</a:t>
            </a:r>
            <a:r>
              <a:rPr baseline="30000" dirty="0" lang="en-US" smtClean="0" sz="6000"/>
              <a:t>-2</a:t>
            </a:r>
            <a:r>
              <a:rPr dirty="0" lang="en-US" smtClean="0" sz="6000"/>
              <a:t>;   с</a:t>
            </a:r>
            <a:r>
              <a:rPr baseline="30000" dirty="0" lang="en-US" smtClean="0" sz="6000"/>
              <a:t>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26"/>
          <p:cNvSpPr>
            <a:spLocks/>
          </p:cNvSpPr>
          <p:nvPr>
            <p:ph type="title"/>
          </p:nvPr>
        </p:nvSpPr>
        <p:spPr>
          <a:xfrm>
            <a:off x="250825" y="188912"/>
            <a:ext cx="8713787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b="1" dirty="0" lang="en-US" smtClean="0" sz="5400">
                <a:solidFill>
                  <a:srgbClr val="CC0099"/>
                </a:solidFill>
              </a:rPr>
              <a:t>Властивості степенів</a:t>
            </a:r>
            <a:r>
              <a:rPr dirty="0" lang="en-US" smtClean="0" sz="4000"/>
              <a:t> </a:t>
            </a:r>
          </a:p>
        </p:txBody>
      </p:sp>
      <p:sp>
        <p:nvSpPr>
          <p:cNvPr id="27" name="Text Box 27"/>
          <p:cNvSpPr>
            <a:spLocks/>
          </p:cNvSpPr>
          <p:nvPr>
            <p:ph type="body"/>
          </p:nvPr>
        </p:nvSpPr>
        <p:spPr>
          <a:xfrm>
            <a:off x="0" y="1600200"/>
            <a:ext cx="8964612" cy="5068887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lnSpc>
                <a:spcPct val="90000"/>
              </a:lnSpc>
              <a:buNone/>
            </a:pPr>
            <a:r>
              <a:rPr dirty="0" lang="en-US" smtClean="0" sz="4800"/>
              <a:t> 1)</a:t>
            </a:r>
            <a:r>
              <a:rPr dirty="0" lang="en-US" smtClean="0" sz="6000"/>
              <a:t> </a:t>
            </a:r>
            <a:r>
              <a:rPr dirty="0" i="1" lang="en-US" smtClean="0" sz="5400"/>
              <a:t>а</a:t>
            </a:r>
            <a:r>
              <a:rPr baseline="30000" dirty="0" i="1" lang="en-US" smtClean="0" sz="5400"/>
              <a:t>n</a:t>
            </a:r>
            <a:r>
              <a:rPr dirty="0" i="1" lang="en-US" smtClean="0" sz="5400">
                <a:ea charset="0" typeface="Arial"/>
              </a:rPr>
              <a:t> ·</a:t>
            </a:r>
            <a:r>
              <a:rPr dirty="0" i="1" lang="en-US" smtClean="0" sz="5400"/>
              <a:t> а</a:t>
            </a:r>
            <a:r>
              <a:rPr baseline="30000" dirty="0" i="1" lang="en-US" smtClean="0" sz="5400"/>
              <a:t>т</a:t>
            </a:r>
            <a:r>
              <a:rPr dirty="0" i="1" lang="en-US" smtClean="0" sz="5400"/>
              <a:t> = а</a:t>
            </a:r>
            <a:r>
              <a:rPr baseline="30000" dirty="0" i="1" lang="en-US" smtClean="0" sz="5400"/>
              <a:t>n+т</a:t>
            </a:r>
            <a:r>
              <a:rPr dirty="0" i="1" lang="en-US" smtClean="0" sz="6000"/>
              <a:t>     </a:t>
            </a:r>
          </a:p>
          <a:p>
            <a:pPr indent="-342900" marL="342900">
              <a:lnSpc>
                <a:spcPct val="90000"/>
              </a:lnSpc>
              <a:buNone/>
            </a:pPr>
            <a:r>
              <a:rPr dirty="0" i="1" lang="en-US" smtClean="0" sz="4800"/>
              <a:t> 2)</a:t>
            </a:r>
            <a:r>
              <a:rPr dirty="0" i="1" lang="en-US" smtClean="0" sz="6000"/>
              <a:t> </a:t>
            </a:r>
            <a:r>
              <a:rPr dirty="0" i="1" lang="en-US" smtClean="0" sz="5400"/>
              <a:t>а</a:t>
            </a:r>
            <a:r>
              <a:rPr baseline="30000" dirty="0" i="1" lang="en-US" smtClean="0" sz="5400"/>
              <a:t>n </a:t>
            </a:r>
            <a:r>
              <a:rPr dirty="0" i="1" lang="en-US" smtClean="0" sz="5400"/>
              <a:t>: а</a:t>
            </a:r>
            <a:r>
              <a:rPr baseline="30000" dirty="0" i="1" lang="en-US" smtClean="0" sz="5400"/>
              <a:t>т</a:t>
            </a:r>
            <a:r>
              <a:rPr dirty="0" i="1" lang="en-US" smtClean="0" sz="5400"/>
              <a:t> = а</a:t>
            </a:r>
            <a:r>
              <a:rPr baseline="30000" dirty="0" i="1" lang="en-US" smtClean="0" sz="5400"/>
              <a:t>n-т</a:t>
            </a:r>
            <a:r>
              <a:rPr dirty="0" i="1" lang="en-US" smtClean="0" sz="6000"/>
              <a:t>   </a:t>
            </a:r>
            <a:r>
              <a:rPr dirty="0" i="1" lang="en-US" smtClean="0" sz="4800"/>
              <a:t>6)</a:t>
            </a:r>
            <a:r>
              <a:rPr dirty="0" i="1" lang="en-US" smtClean="0" sz="6000"/>
              <a:t> </a:t>
            </a:r>
          </a:p>
          <a:p>
            <a:pPr indent="-342900" marL="342900">
              <a:lnSpc>
                <a:spcPct val="90000"/>
              </a:lnSpc>
              <a:buNone/>
            </a:pPr>
            <a:r>
              <a:rPr dirty="0" i="1" lang="en-US" smtClean="0" sz="4800"/>
              <a:t> 3)</a:t>
            </a:r>
            <a:r>
              <a:rPr dirty="0" i="1" lang="en-US" smtClean="0" sz="6000"/>
              <a:t> </a:t>
            </a:r>
            <a:r>
              <a:rPr dirty="0" i="1" lang="en-US" smtClean="0" sz="5400"/>
              <a:t>(а</a:t>
            </a:r>
            <a:r>
              <a:rPr baseline="30000" dirty="0" i="1" lang="en-US" smtClean="0" sz="5400"/>
              <a:t>n</a:t>
            </a:r>
            <a:r>
              <a:rPr dirty="0" i="1" lang="en-US" smtClean="0" sz="5400"/>
              <a:t>)</a:t>
            </a:r>
            <a:r>
              <a:rPr baseline="30000" dirty="0" i="1" lang="en-US" smtClean="0" sz="5400"/>
              <a:t>т</a:t>
            </a:r>
            <a:r>
              <a:rPr dirty="0" i="1" lang="en-US" smtClean="0" sz="5400"/>
              <a:t> = а</a:t>
            </a:r>
            <a:r>
              <a:rPr baseline="30000" dirty="0" i="1" lang="en-US" smtClean="0" sz="5400"/>
              <a:t>nт</a:t>
            </a:r>
          </a:p>
          <a:p>
            <a:pPr indent="-342900" marL="342900">
              <a:lnSpc>
                <a:spcPct val="90000"/>
              </a:lnSpc>
              <a:buNone/>
            </a:pPr>
            <a:r>
              <a:rPr dirty="0" i="1" lang="en-US" smtClean="0" sz="4800"/>
              <a:t> 4)</a:t>
            </a:r>
            <a:r>
              <a:rPr dirty="0" i="1" lang="en-US" smtClean="0" sz="6000"/>
              <a:t> </a:t>
            </a:r>
            <a:r>
              <a:rPr dirty="0" i="1" lang="en-US" smtClean="0" sz="5400"/>
              <a:t>(аb)</a:t>
            </a:r>
            <a:r>
              <a:rPr baseline="30000" dirty="0" i="1" lang="en-US" smtClean="0" sz="5400"/>
              <a:t>n</a:t>
            </a:r>
            <a:r>
              <a:rPr dirty="0" i="1" lang="en-US" smtClean="0" sz="5400"/>
              <a:t>= a</a:t>
            </a:r>
            <a:r>
              <a:rPr baseline="30000" dirty="0" i="1" lang="en-US" smtClean="0" sz="5400"/>
              <a:t>n</a:t>
            </a:r>
            <a:r>
              <a:rPr dirty="0" i="1" lang="en-US" smtClean="0" sz="5400"/>
              <a:t>b</a:t>
            </a:r>
            <a:r>
              <a:rPr baseline="30000" dirty="0" i="1" lang="en-US" smtClean="0" sz="5400"/>
              <a:t>n</a:t>
            </a:r>
            <a:r>
              <a:rPr dirty="0" i="1" lang="en-US" smtClean="0" sz="6000"/>
              <a:t>     </a:t>
            </a:r>
            <a:r>
              <a:rPr dirty="0" i="1" lang="en-US" smtClean="0" sz="4800"/>
              <a:t>7)</a:t>
            </a:r>
            <a:r>
              <a:rPr dirty="0" i="1" lang="en-US" smtClean="0" sz="6000"/>
              <a:t> </a:t>
            </a:r>
          </a:p>
          <a:p>
            <a:pPr indent="-342900" marL="342900">
              <a:lnSpc>
                <a:spcPct val="90000"/>
              </a:lnSpc>
              <a:buNone/>
            </a:pPr>
            <a:r>
              <a:rPr dirty="0" i="1" lang="en-US" smtClean="0" sz="4800"/>
              <a:t> 5)</a:t>
            </a:r>
            <a:r>
              <a:rPr dirty="0" i="1" lang="en-US" smtClean="0" sz="6000"/>
              <a:t> </a:t>
            </a:r>
            <a:r>
              <a:rPr dirty="0" i="1" lang="en-US" smtClean="0" sz="5400"/>
              <a:t>a</a:t>
            </a:r>
            <a:r>
              <a:rPr baseline="30000" dirty="0" i="1" lang="en-US" smtClean="0" sz="5400"/>
              <a:t>0</a:t>
            </a:r>
            <a:r>
              <a:rPr dirty="0" i="1" lang="en-US" smtClean="0" sz="5400"/>
              <a:t> = 1</a:t>
            </a:r>
          </a:p>
        </p:txBody>
      </p:sp>
      <p:sp>
        <p:nvSpPr>
          <p:cNvPr id="28" name="Text Box 28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pic>
        <p:nvPicPr>
          <p:cNvPr id="29" name="Picture 29"/>
          <p:cNvPicPr>
            <a:picLocks/>
          </p:cNvPicPr>
          <p:nvPr/>
        </p:nvPicPr>
        <p:blipFill>
          <a:blip r:embed="rId2"/>
          <a:stretch/>
        </p:blipFill>
        <p:spPr>
          <a:xfrm>
            <a:off x="6084887" y="4149725"/>
            <a:ext cx="2592387" cy="2052637"/>
          </a:xfrm>
          <a:prstGeom prst="rect">
            <a:avLst/>
          </a:prstGeom>
          <a:noFill/>
        </p:spPr>
      </p:pic>
      <p:sp>
        <p:nvSpPr>
          <p:cNvPr id="31" name="Text Box 31"/>
          <p:cNvSpPr>
            <a:spLocks/>
          </p:cNvSpPr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pic>
        <p:nvPicPr>
          <p:cNvPr id="32" name="Picture 32"/>
          <p:cNvPicPr>
            <a:picLocks/>
          </p:cNvPicPr>
          <p:nvPr/>
        </p:nvPicPr>
        <p:blipFill>
          <a:blip r:embed="rId3"/>
          <a:stretch/>
        </p:blipFill>
        <p:spPr>
          <a:xfrm>
            <a:off x="6227762" y="2492375"/>
            <a:ext cx="2379662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4"/>
          <p:cNvSpPr>
            <a:spLocks/>
          </p:cNvSpPr>
          <p:nvPr>
            <p:ph type="title"/>
          </p:nvPr>
        </p:nvSpPr>
        <p:spPr>
          <a:xfrm>
            <a:off x="468312" y="188912"/>
            <a:ext cx="8229600" cy="8509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Завдання 1</a:t>
            </a:r>
          </a:p>
        </p:txBody>
      </p:sp>
      <p:sp>
        <p:nvSpPr>
          <p:cNvPr id="35" name="Text Box 35"/>
          <p:cNvSpPr>
            <a:spLocks/>
          </p:cNvSpPr>
          <p:nvPr>
            <p:ph type="body"/>
          </p:nvPr>
        </p:nvSpPr>
        <p:spPr>
          <a:xfrm>
            <a:off x="2000250" y="2332037"/>
            <a:ext cx="4606925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dirty="0" i="1" lang="en-US" smtClean="0" sz="4800"/>
              <a:t> 1) х</a:t>
            </a:r>
            <a:r>
              <a:rPr baseline="30000" dirty="0" i="1" lang="en-US" smtClean="0" sz="4800"/>
              <a:t>3</a:t>
            </a:r>
            <a:r>
              <a:rPr dirty="0" i="1" lang="en-US" smtClean="0" sz="4800"/>
              <a:t> </a:t>
            </a:r>
            <a:r>
              <a:rPr dirty="0" i="1" lang="en-US" smtClean="0" sz="4800">
                <a:ea charset="0" typeface="Arial"/>
              </a:rPr>
              <a:t>·</a:t>
            </a:r>
            <a:r>
              <a:rPr dirty="0" i="1" lang="en-US" smtClean="0" sz="4800"/>
              <a:t> х</a:t>
            </a:r>
            <a:r>
              <a:rPr baseline="30000" dirty="0" i="1" lang="en-US" smtClean="0" sz="4800"/>
              <a:t>5</a:t>
            </a:r>
            <a:r>
              <a:rPr dirty="0" i="1" lang="en-US" smtClean="0" sz="4800"/>
              <a:t>       </a:t>
            </a:r>
          </a:p>
          <a:p>
            <a:pPr indent="-342900" marL="342900">
              <a:buNone/>
            </a:pPr>
            <a:r>
              <a:rPr dirty="0" i="1" lang="en-US" smtClean="0" sz="4800"/>
              <a:t> 2) у </a:t>
            </a:r>
            <a:r>
              <a:rPr baseline="30000" dirty="0" i="1" lang="en-US" smtClean="0" sz="4800"/>
              <a:t>-6</a:t>
            </a:r>
            <a:r>
              <a:rPr dirty="0" i="1" lang="en-US" smtClean="0" sz="4800"/>
              <a:t> </a:t>
            </a:r>
            <a:r>
              <a:rPr dirty="0" i="1" lang="en-US" smtClean="0" sz="4800">
                <a:ea charset="0" typeface="Arial"/>
              </a:rPr>
              <a:t>·</a:t>
            </a:r>
            <a:r>
              <a:rPr dirty="0" i="1" lang="en-US" smtClean="0" sz="4800"/>
              <a:t> у </a:t>
            </a:r>
            <a:r>
              <a:rPr baseline="30000" dirty="0" i="1" lang="en-US" smtClean="0" sz="4800"/>
              <a:t>4</a:t>
            </a:r>
            <a:r>
              <a:rPr dirty="0" i="1" lang="en-US" smtClean="0" sz="4800"/>
              <a:t>         </a:t>
            </a:r>
          </a:p>
          <a:p>
            <a:pPr indent="-342900" marL="342900">
              <a:buNone/>
            </a:pPr>
            <a:r>
              <a:rPr dirty="0" i="1" lang="en-US" smtClean="0" sz="4800"/>
              <a:t> 3) т </a:t>
            </a:r>
            <a:r>
              <a:rPr baseline="30000" dirty="0" i="1" lang="en-US" smtClean="0" sz="4800"/>
              <a:t>5</a:t>
            </a:r>
            <a:r>
              <a:rPr dirty="0" i="1" lang="en-US" smtClean="0" sz="4800"/>
              <a:t> : т</a:t>
            </a:r>
            <a:r>
              <a:rPr baseline="30000" dirty="0" i="1" lang="en-US" smtClean="0" sz="4800"/>
              <a:t>12</a:t>
            </a:r>
            <a:r>
              <a:rPr dirty="0" i="1" lang="en-US" smtClean="0" sz="4800"/>
              <a:t>     </a:t>
            </a:r>
          </a:p>
          <a:p>
            <a:pPr indent="-342900" marL="342900">
              <a:buNone/>
            </a:pPr>
            <a:r>
              <a:rPr dirty="0" i="1" lang="en-US" smtClean="0" sz="4800"/>
              <a:t> 4) n </a:t>
            </a:r>
            <a:r>
              <a:rPr baseline="30000" dirty="0" i="1" lang="en-US" smtClean="0" sz="4800"/>
              <a:t>-4</a:t>
            </a:r>
            <a:r>
              <a:rPr dirty="0" i="1" lang="en-US" smtClean="0" sz="4800"/>
              <a:t> </a:t>
            </a:r>
            <a:r>
              <a:rPr dirty="0" i="1" lang="en-US" smtClean="0" sz="4800">
                <a:ea charset="0" typeface="Arial"/>
              </a:rPr>
              <a:t>·</a:t>
            </a:r>
            <a:r>
              <a:rPr dirty="0" i="1" lang="en-US" smtClean="0" sz="4800"/>
              <a:t> n </a:t>
            </a:r>
            <a:r>
              <a:rPr baseline="30000" dirty="0" i="1" lang="en-US" smtClean="0" sz="4800"/>
              <a:t>-7</a:t>
            </a:r>
            <a:r>
              <a:rPr dirty="0" i="1" lang="en-US" smtClean="0" sz="4800"/>
              <a:t>      </a:t>
            </a:r>
            <a:r>
              <a:rPr dirty="0" lang="en-US" smtClean="0" sz="4800"/>
              <a:t> </a:t>
            </a:r>
          </a:p>
          <a:p>
            <a:pPr indent="-342900" marL="342900">
              <a:buNone/>
            </a:pPr>
            <a:r>
              <a:rPr dirty="0" i="1" lang="en-US" smtClean="0" sz="4800"/>
              <a:t> 5) (c</a:t>
            </a:r>
            <a:r>
              <a:rPr baseline="30000" dirty="0" i="1" lang="en-US" smtClean="0" sz="4800"/>
              <a:t>3</a:t>
            </a:r>
            <a:r>
              <a:rPr dirty="0" i="1" lang="en-US" smtClean="0" sz="4800"/>
              <a:t>)</a:t>
            </a:r>
            <a:r>
              <a:rPr baseline="30000" dirty="0" i="1" lang="en-US" smtClean="0" sz="4800"/>
              <a:t>6 </a:t>
            </a:r>
          </a:p>
        </p:txBody>
      </p:sp>
      <p:sp>
        <p:nvSpPr>
          <p:cNvPr id="36" name="Text Box 36"/>
          <p:cNvSpPr>
            <a:spLocks/>
          </p:cNvSpPr>
          <p:nvPr/>
        </p:nvSpPr>
        <p:spPr>
          <a:xfrm>
            <a:off x="0" y="1196975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indent="0" marL="0"/>
            <a:r>
              <a:rPr dirty="0" lang="en-US" smtClean="0" sz="4000">
                <a:solidFill>
                  <a:schemeClr val="tx2"/>
                </a:solidFill>
              </a:rPr>
              <a:t>                Спростіть вирази: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37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Завдання 2</a:t>
            </a:r>
          </a:p>
        </p:txBody>
      </p:sp>
      <p:sp>
        <p:nvSpPr>
          <p:cNvPr id="38" name="Text Box 38"/>
          <p:cNvSpPr>
            <a:spLocks/>
          </p:cNvSpPr>
          <p:nvPr/>
        </p:nvSpPr>
        <p:spPr>
          <a:xfrm>
            <a:off x="684212" y="206057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algn="ctr" indent="0" marL="0"/>
            <a:r>
              <a:rPr dirty="0" lang="en-US" smtClean="0" sz="4000">
                <a:solidFill>
                  <a:schemeClr val="tx2"/>
                </a:solidFill>
              </a:rPr>
              <a:t>Прокоментуйте розв'язаний приклад:</a:t>
            </a:r>
          </a:p>
        </p:txBody>
      </p:sp>
      <p:sp>
        <p:nvSpPr>
          <p:cNvPr id="39" name="Text Box 39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pic>
        <p:nvPicPr>
          <p:cNvPr id="40" name="Picture 40"/>
          <p:cNvPicPr>
            <a:picLocks/>
          </p:cNvPicPr>
          <p:nvPr/>
        </p:nvPicPr>
        <p:blipFill>
          <a:blip r:embed="rId2"/>
          <a:stretch/>
        </p:blipFill>
        <p:spPr>
          <a:xfrm>
            <a:off x="1042987" y="4038600"/>
            <a:ext cx="7058025" cy="903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42"/>
          <p:cNvSpPr>
            <a:spLocks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Завдання 3</a:t>
            </a:r>
          </a:p>
        </p:txBody>
      </p:sp>
      <p:sp>
        <p:nvSpPr>
          <p:cNvPr id="43" name="Text Box 43"/>
          <p:cNvSpPr>
            <a:spLocks/>
          </p:cNvSpPr>
          <p:nvPr>
            <p:ph type="body"/>
          </p:nvPr>
        </p:nvSpPr>
        <p:spPr>
          <a:xfrm>
            <a:off x="539750" y="1844675"/>
            <a:ext cx="8229600" cy="4525962"/>
          </a:xfrm>
          <a:prstGeom prst="rect">
            <a:avLst/>
          </a:prstGeom>
        </p:spPr>
        <p:txBody>
          <a:bodyPr anchor="t" bIns="45720" lIns="91440" numCol="1" rIns="91440" tIns="45720" wrap="square"/>
          <a:lstStyle/>
          <a:p>
            <a:pPr indent="-342900" marL="342900">
              <a:buNone/>
            </a:pPr>
            <a:r>
              <a:rPr dirty="0" lang="en-US" smtClean="0"/>
              <a:t>                  </a:t>
            </a:r>
            <a:r>
              <a:rPr dirty="0" lang="en-US" smtClean="0" sz="4000"/>
              <a:t>Знайди помилку</a:t>
            </a:r>
            <a:r>
              <a:rPr dirty="0" lang="en-US" smtClean="0"/>
              <a:t> </a:t>
            </a:r>
          </a:p>
          <a:p>
            <a:pPr indent="-342900" marL="342900">
              <a:buNone/>
            </a:pPr>
            <a:endParaRPr dirty="0" lang="en-US" smtClean="0"/>
          </a:p>
          <a:p>
            <a:pPr indent="-342900" marL="342900">
              <a:buNone/>
            </a:pPr>
            <a:endParaRPr dirty="0" lang="en-US" smtClean="0"/>
          </a:p>
        </p:txBody>
      </p:sp>
      <p:sp>
        <p:nvSpPr>
          <p:cNvPr id="44" name="Text Box 44"/>
          <p:cNvSpPr>
            <a:spLocks/>
          </p:cNvSpPr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="ctr" numCol="1" wrap="none">
            <a:spAutoFit/>
          </a:bodyPr>
          <a:lstStyle/>
          <a:p>
            <a:endParaRPr/>
          </a:p>
        </p:txBody>
      </p:sp>
      <p:pic>
        <p:nvPicPr>
          <p:cNvPr id="45" name="Picture 45"/>
          <p:cNvPicPr>
            <a:picLocks/>
          </p:cNvPicPr>
          <p:nvPr/>
        </p:nvPicPr>
        <p:blipFill>
          <a:blip r:embed="rId2"/>
          <a:stretch/>
        </p:blipFill>
        <p:spPr>
          <a:xfrm>
            <a:off x="827087" y="3644900"/>
            <a:ext cx="7993062" cy="1887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47"/>
          <p:cNvSpPr>
            <a:spLocks/>
          </p:cNvSpPr>
          <p:nvPr/>
        </p:nvSpPr>
        <p:spPr>
          <a:xfrm>
            <a:off x="802798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4000"/>
              <a:t>А</a:t>
            </a:r>
          </a:p>
        </p:txBody>
      </p:sp>
      <p:sp>
        <p:nvSpPr>
          <p:cNvPr id="48" name="Text Box 48"/>
          <p:cNvSpPr>
            <a:spLocks/>
          </p:cNvSpPr>
          <p:nvPr/>
        </p:nvSpPr>
        <p:spPr>
          <a:xfrm>
            <a:off x="6300787" y="5516562"/>
            <a:ext cx="863600" cy="79216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4000"/>
              <a:t>М</a:t>
            </a:r>
          </a:p>
        </p:txBody>
      </p:sp>
      <p:sp>
        <p:nvSpPr>
          <p:cNvPr id="49" name="Text Box 49"/>
          <p:cNvSpPr>
            <a:spLocks/>
          </p:cNvSpPr>
          <p:nvPr/>
        </p:nvSpPr>
        <p:spPr>
          <a:xfrm>
            <a:off x="3779837" y="5516562"/>
            <a:ext cx="863600" cy="79216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4000"/>
              <a:t>Е</a:t>
            </a:r>
          </a:p>
        </p:txBody>
      </p:sp>
      <p:sp>
        <p:nvSpPr>
          <p:cNvPr id="50" name="Text Box 50"/>
          <p:cNvSpPr>
            <a:spLocks/>
          </p:cNvSpPr>
          <p:nvPr/>
        </p:nvSpPr>
        <p:spPr>
          <a:xfrm>
            <a:off x="2916237" y="5516562"/>
            <a:ext cx="863600" cy="79216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4000"/>
              <a:t>Р</a:t>
            </a:r>
          </a:p>
        </p:txBody>
      </p:sp>
      <p:sp>
        <p:nvSpPr>
          <p:cNvPr id="51" name="Text Box 51"/>
          <p:cNvSpPr>
            <a:spLocks/>
          </p:cNvSpPr>
          <p:nvPr/>
        </p:nvSpPr>
        <p:spPr>
          <a:xfrm>
            <a:off x="1187450" y="5516562"/>
            <a:ext cx="863600" cy="79216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4000"/>
              <a:t>О</a:t>
            </a:r>
          </a:p>
        </p:txBody>
      </p:sp>
      <p:sp>
        <p:nvSpPr>
          <p:cNvPr id="52" name="Text Box 52"/>
          <p:cNvSpPr>
            <a:spLocks/>
          </p:cNvSpPr>
          <p:nvPr>
            <p:ph type="title"/>
          </p:nvPr>
        </p:nvSpPr>
        <p:spPr>
          <a:xfrm>
            <a:off x="468312" y="0"/>
            <a:ext cx="8229600" cy="1143000"/>
          </a:xfrm>
          <a:prstGeom prst="rect">
            <a:avLst/>
          </a:prstGeom>
        </p:spPr>
        <p:txBody>
          <a:bodyPr anchor="ctr" bIns="45720" lIns="91440" numCol="1" rIns="91440" tIns="45720" wrap="square"/>
          <a:lstStyle/>
          <a:p>
            <a:pPr indent="0" marL="0"/>
            <a:r>
              <a:rPr dirty="0" lang="en-US" smtClean="0" sz="6000"/>
              <a:t>Завдання 4</a:t>
            </a:r>
          </a:p>
        </p:txBody>
      </p:sp>
      <p:sp>
        <p:nvSpPr>
          <p:cNvPr id="53" name="Text Box 53"/>
          <p:cNvSpPr>
            <a:spLocks/>
          </p:cNvSpPr>
          <p:nvPr>
            <p:ph sz="half" type="body"/>
          </p:nvPr>
        </p:nvSpPr>
        <p:spPr>
          <a:xfrm>
            <a:off x="179387" y="2060575"/>
            <a:ext cx="8964612" cy="3095625"/>
          </a:xfrm>
          <a:prstGeom prst="rect">
            <a:avLst/>
          </a:prstGeom>
        </p:spPr>
        <p:txBody>
          <a:bodyPr anchor="t" bIns="45720" lIns="91440" numCol="1" rIns="91440" tIns="45720" wrap="square"/>
          <a:lstStyle>
            <a:lvl1pPr>
              <a:defRPr dirty="0" lang="en-US" smtClean="0" sz="2800"/>
            </a:lvl1pPr>
            <a:lvl2pPr>
              <a:defRPr dirty="0" lang="en-US" smtClean="0" sz="2400"/>
            </a:lvl2pPr>
            <a:lvl3pPr>
              <a:defRPr dirty="0" lang="en-US" smtClean="0" sz="2000"/>
            </a:lvl3pPr>
            <a:lvl4pPr>
              <a:defRPr dirty="0" lang="en-US" smtClean="0" sz="1800"/>
            </a:lvl4pPr>
            <a:lvl5pPr>
              <a:defRPr dirty="0" lang="en-US" smtClean="0" sz="1800"/>
            </a:lvl5pPr>
          </a:lstStyle>
          <a:p>
            <a:pPr>
              <a:buNone/>
            </a:pPr>
            <a:r>
              <a:rPr dirty="0" lang="en-US" smtClean="0" sz="5400"/>
              <a:t>1) х</a:t>
            </a:r>
            <a:r>
              <a:rPr baseline="30000" dirty="0" lang="en-US" smtClean="0" sz="5400"/>
              <a:t>3</a:t>
            </a:r>
            <a:r>
              <a:rPr dirty="0" lang="en-US" smtClean="0" sz="5400"/>
              <a:t> · х</a:t>
            </a:r>
            <a:r>
              <a:rPr baseline="30000" dirty="0" lang="en-US" smtClean="0" sz="5400"/>
              <a:t>4</a:t>
            </a:r>
            <a:r>
              <a:rPr dirty="0" lang="en-US" smtClean="0" sz="5400"/>
              <a:t>;                2) х</a:t>
            </a:r>
            <a:r>
              <a:rPr baseline="30000" dirty="0" lang="en-US" smtClean="0" sz="5400"/>
              <a:t>8</a:t>
            </a:r>
            <a:r>
              <a:rPr dirty="0" lang="en-US" smtClean="0" sz="5400"/>
              <a:t> : х</a:t>
            </a:r>
            <a:r>
              <a:rPr baseline="30000" dirty="0" lang="en-US" smtClean="0" sz="5400"/>
              <a:t>3</a:t>
            </a:r>
            <a:r>
              <a:rPr dirty="0" lang="en-US" smtClean="0" sz="5400"/>
              <a:t>;   </a:t>
            </a:r>
          </a:p>
          <a:p>
            <a:pPr>
              <a:buNone/>
            </a:pPr>
            <a:r>
              <a:rPr dirty="0" lang="en-US" smtClean="0" sz="5400"/>
              <a:t>3) х</a:t>
            </a:r>
            <a:r>
              <a:rPr baseline="30000" dirty="0" lang="en-US" smtClean="0" sz="5400"/>
              <a:t>4</a:t>
            </a:r>
            <a:r>
              <a:rPr dirty="0" lang="en-US" smtClean="0" sz="5400"/>
              <a:t> · х</a:t>
            </a:r>
            <a:r>
              <a:rPr baseline="30000" dirty="0" lang="en-US" smtClean="0" sz="5400"/>
              <a:t>2</a:t>
            </a:r>
            <a:r>
              <a:rPr dirty="0" lang="en-US" smtClean="0" sz="5400"/>
              <a:t> : х</a:t>
            </a:r>
            <a:r>
              <a:rPr baseline="30000" dirty="0" lang="en-US" smtClean="0" sz="5400"/>
              <a:t>10</a:t>
            </a:r>
            <a:r>
              <a:rPr dirty="0" lang="en-US" smtClean="0" sz="5400"/>
              <a:t>;    </a:t>
            </a:r>
            <a:r>
              <a:rPr dirty="0" lang="en-US" smtClean="0" sz="2000"/>
              <a:t> </a:t>
            </a:r>
            <a:r>
              <a:rPr dirty="0" lang="en-US" smtClean="0" sz="5400"/>
              <a:t>    4)  (х</a:t>
            </a:r>
            <a:r>
              <a:rPr baseline="30000" dirty="0" lang="en-US" smtClean="0" sz="5400"/>
              <a:t>3</a:t>
            </a:r>
            <a:r>
              <a:rPr dirty="0" lang="en-US" smtClean="0" sz="5400"/>
              <a:t>)</a:t>
            </a:r>
            <a:r>
              <a:rPr baseline="30000" dirty="0" lang="en-US" smtClean="0" sz="5400"/>
              <a:t>–2</a:t>
            </a:r>
            <a:r>
              <a:rPr dirty="0" lang="en-US" smtClean="0" sz="5400"/>
              <a:t>;    </a:t>
            </a:r>
          </a:p>
          <a:p>
            <a:pPr>
              <a:buNone/>
            </a:pPr>
            <a:r>
              <a:rPr dirty="0" lang="en-US" smtClean="0" sz="5400"/>
              <a:t>5) (х</a:t>
            </a:r>
            <a:r>
              <a:rPr baseline="30000" dirty="0" lang="en-US" smtClean="0" sz="5400"/>
              <a:t>11</a:t>
            </a:r>
            <a:r>
              <a:rPr dirty="0" lang="en-US" smtClean="0" sz="5400"/>
              <a:t> · х</a:t>
            </a:r>
            <a:r>
              <a:rPr baseline="30000" dirty="0" lang="en-US" smtClean="0" sz="5400"/>
              <a:t>7</a:t>
            </a:r>
            <a:r>
              <a:rPr dirty="0" lang="en-US" smtClean="0" sz="5400"/>
              <a:t>) : (х</a:t>
            </a:r>
            <a:r>
              <a:rPr baseline="30000" dirty="0" lang="en-US" smtClean="0" sz="5400"/>
              <a:t>9</a:t>
            </a:r>
            <a:r>
              <a:rPr dirty="0" lang="en-US" smtClean="0" sz="5400"/>
              <a:t>)</a:t>
            </a:r>
            <a:r>
              <a:rPr baseline="30000" dirty="0" lang="en-US" smtClean="0" sz="5400"/>
              <a:t>2</a:t>
            </a:r>
          </a:p>
        </p:txBody>
      </p:sp>
      <p:sp>
        <p:nvSpPr>
          <p:cNvPr id="54" name="Text Box 54"/>
          <p:cNvSpPr>
            <a:spLocks/>
          </p:cNvSpPr>
          <p:nvPr/>
        </p:nvSpPr>
        <p:spPr>
          <a:xfrm>
            <a:off x="539750" y="8366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numCol="1"/>
          <a:lstStyle/>
          <a:p>
            <a:pPr algn="ctr" indent="0" marL="0"/>
            <a:r>
              <a:rPr dirty="0" lang="en-US" smtClean="0" sz="4000">
                <a:solidFill>
                  <a:schemeClr val="tx2"/>
                </a:solidFill>
              </a:rPr>
              <a:t>Встановити відповідність:</a:t>
            </a:r>
            <a:r>
              <a:rPr dirty="0" lang="en-US" smtClean="0" sz="60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5" name="Text Box 55"/>
          <p:cNvSpPr>
            <a:spLocks/>
          </p:cNvSpPr>
          <p:nvPr/>
        </p:nvSpPr>
        <p:spPr>
          <a:xfrm>
            <a:off x="323850" y="5516562"/>
            <a:ext cx="865187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  <a:r>
              <a:rPr b="1" baseline="30000" dirty="0" lang="en-US" smtClean="0" sz="2400"/>
              <a:t>6</a:t>
            </a:r>
          </a:p>
        </p:txBody>
      </p:sp>
      <p:sp>
        <p:nvSpPr>
          <p:cNvPr id="56" name="Text Box 56"/>
          <p:cNvSpPr>
            <a:spLocks/>
          </p:cNvSpPr>
          <p:nvPr/>
        </p:nvSpPr>
        <p:spPr>
          <a:xfrm>
            <a:off x="2051050" y="5516562"/>
            <a:ext cx="865187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</a:p>
        </p:txBody>
      </p:sp>
      <p:sp>
        <p:nvSpPr>
          <p:cNvPr id="57" name="Text Box 57"/>
          <p:cNvSpPr>
            <a:spLocks/>
          </p:cNvSpPr>
          <p:nvPr/>
        </p:nvSpPr>
        <p:spPr>
          <a:xfrm>
            <a:off x="1187450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  <a:r>
              <a:rPr b="1" baseline="30000" dirty="0" lang="en-US" smtClean="0" sz="2400"/>
              <a:t>7</a:t>
            </a:r>
          </a:p>
        </p:txBody>
      </p:sp>
      <p:sp>
        <p:nvSpPr>
          <p:cNvPr id="58" name="Text Box 58"/>
          <p:cNvSpPr>
            <a:spLocks/>
          </p:cNvSpPr>
          <p:nvPr/>
        </p:nvSpPr>
        <p:spPr>
          <a:xfrm>
            <a:off x="291623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  <a:r>
              <a:rPr b="1" baseline="30000" dirty="0" lang="en-US" smtClean="0" sz="2400"/>
              <a:t>5</a:t>
            </a:r>
          </a:p>
        </p:txBody>
      </p:sp>
      <p:sp>
        <p:nvSpPr>
          <p:cNvPr id="59" name="Text Box 59"/>
          <p:cNvSpPr>
            <a:spLocks/>
          </p:cNvSpPr>
          <p:nvPr/>
        </p:nvSpPr>
        <p:spPr>
          <a:xfrm>
            <a:off x="716438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dirty="0" lang="en-US" smtClean="0" sz="2400"/>
              <a:t>0</a:t>
            </a:r>
          </a:p>
        </p:txBody>
      </p:sp>
      <p:sp>
        <p:nvSpPr>
          <p:cNvPr id="60" name="Text Box 60"/>
          <p:cNvSpPr>
            <a:spLocks/>
          </p:cNvSpPr>
          <p:nvPr/>
        </p:nvSpPr>
        <p:spPr>
          <a:xfrm>
            <a:off x="377983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endParaRPr/>
          </a:p>
        </p:txBody>
      </p:sp>
      <p:sp>
        <p:nvSpPr>
          <p:cNvPr id="61" name="Text Box 61"/>
          <p:cNvSpPr>
            <a:spLocks/>
          </p:cNvSpPr>
          <p:nvPr/>
        </p:nvSpPr>
        <p:spPr>
          <a:xfrm>
            <a:off x="5508625" y="5516562"/>
            <a:ext cx="792162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  <a:r>
              <a:rPr b="1" baseline="30000" dirty="0" lang="en-US" smtClean="0" sz="2400"/>
              <a:t>2</a:t>
            </a:r>
          </a:p>
        </p:txBody>
      </p:sp>
      <p:sp>
        <p:nvSpPr>
          <p:cNvPr id="62" name="Text Box 62"/>
          <p:cNvSpPr>
            <a:spLocks/>
          </p:cNvSpPr>
          <p:nvPr/>
        </p:nvSpPr>
        <p:spPr>
          <a:xfrm>
            <a:off x="4643437" y="5516562"/>
            <a:ext cx="865187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b="1" dirty="0" lang="en-US" smtClean="0" sz="2400"/>
              <a:t>х</a:t>
            </a:r>
            <a:r>
              <a:rPr b="1" baseline="30000" dirty="0" lang="en-US" smtClean="0" sz="2400"/>
              <a:t>11</a:t>
            </a:r>
          </a:p>
        </p:txBody>
      </p:sp>
      <p:sp>
        <p:nvSpPr>
          <p:cNvPr id="63" name="Text Box 63"/>
          <p:cNvSpPr>
            <a:spLocks/>
          </p:cNvSpPr>
          <p:nvPr/>
        </p:nvSpPr>
        <p:spPr>
          <a:xfrm>
            <a:off x="630078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endParaRPr/>
          </a:p>
        </p:txBody>
      </p:sp>
      <p:sp>
        <p:nvSpPr>
          <p:cNvPr id="64" name="Text Box 64"/>
          <p:cNvSpPr>
            <a:spLocks/>
          </p:cNvSpPr>
          <p:nvPr/>
        </p:nvSpPr>
        <p:spPr>
          <a:xfrm>
            <a:off x="8027987" y="5516562"/>
            <a:ext cx="863600" cy="79057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  <a:round/>
            <a:headEnd/>
            <a:tailEnd/>
          </a:ln>
        </p:spPr>
        <p:txBody>
          <a:bodyPr anchor="ctr" numCol="1" wrap="none"/>
          <a:lstStyle/>
          <a:p>
            <a:pPr algn="ctr" indent="0" marL="0"/>
            <a:r>
              <a:rPr dirty="0" lang="en-US" smtClean="0" sz="2400"/>
              <a:t>1</a:t>
            </a:r>
          </a:p>
        </p:txBody>
      </p:sp>
      <p:pic>
        <p:nvPicPr>
          <p:cNvPr id="65" name="Picture 65"/>
          <p:cNvPicPr>
            <a:picLocks/>
          </p:cNvPicPr>
          <p:nvPr/>
        </p:nvPicPr>
        <p:blipFill>
          <a:blip r:embed="rId2"/>
          <a:stretch/>
        </p:blipFill>
        <p:spPr>
          <a:xfrm>
            <a:off x="4071937" y="5643562"/>
            <a:ext cx="361950" cy="57308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7" name="Picture 67"/>
          <p:cNvPicPr>
            <a:picLocks/>
          </p:cNvPicPr>
          <p:nvPr/>
        </p:nvPicPr>
        <p:blipFill>
          <a:blip r:embed="rId3"/>
          <a:stretch/>
        </p:blipFill>
        <p:spPr>
          <a:xfrm>
            <a:off x="6572250" y="5643562"/>
            <a:ext cx="312737" cy="573087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rgbClr val="000000"/>
      </a:dk1>
      <a:lt1>
        <a:srgbClr val="DEFCC0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DEFCC0"/>
      </a:accent3>
      <a:accent4>
        <a:srgbClr val="FFFFF7"/>
      </a:accent4>
      <a:accent5>
        <a:srgbClr val="33CCCC"/>
      </a:accent5>
      <a:accent6>
        <a:srgbClr val="DEFCC0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accent1="accent1" accent2="accent2" accent3="accent3" accent4="accent4" accent5="accent5" accent6="accent6" bg1="dk2" bg2="dk1" folHlink="folHlink" hlink="hlink" tx1="lt1" tx2="lt2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Words>348</Words>
  <Paragraphs>70</Paragraphs>
  <Slides>17</Slides>
  <Notes>0</Notes>
  <TotalTime>0</TotalTime>
  <HiddenSlides>0</HiddenSlides>
  <ScaleCrop>false</ScaleCrop>
  <HyperlinksChanged>false</HyperlinksChanged>
  <Application>Microsoft Office PowerPoint</Application>
  <PresentationFormat/>
</Properties>
</file>