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633848_1574768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642918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uk-UA" sz="6000" i="1" dirty="0" smtClean="0">
                <a:solidFill>
                  <a:srgbClr val="C00000"/>
                </a:solidFill>
                <a:latin typeface="Arial Black" pitchFamily="34" charset="0"/>
              </a:rPr>
              <a:t>Ольга Кобилянська</a:t>
            </a:r>
            <a:endParaRPr lang="ru-RU" sz="60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58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41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41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100" b="1" i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ОБРАЗИ НОВИХ ЖІНОК-ІНТЕЛЕКТУАЛОК: ТАЛАНОВИТОЇ ПІАНІСТКИ СОФІЇ, АРИСТОКРАТИЧНОЇ МАРТИ, ПРИСТРАСНОЇ І ВОЛЬОВОЇ ХУДОЖНИЦІ ГАННУСІ У ТВОРІ  </a:t>
            </a:r>
            <a:r>
              <a:rPr lang="en-US" sz="4100" b="1" i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VALSE MELANCOLIGUE (</a:t>
            </a:r>
            <a:r>
              <a:rPr lang="ru-RU" sz="4100" b="1" i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МЕЛАНХОЛІЙНИЙ ВАЛЬС).</a:t>
            </a:r>
            <a:r>
              <a:rPr lang="ru-RU" sz="4100" b="1" i="1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41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70000" lnSpcReduction="20000"/>
          </a:bodyPr>
          <a:lstStyle/>
          <a:p>
            <a:pPr algn="ctr"/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Горда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Радить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Марті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:  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Ти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повинна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розвивати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в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собі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гордість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бо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єдина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зброя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жінки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–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повчальним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тоном сказала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товаришка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–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продовжила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Ніколи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не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принижуйся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перед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негідною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людиною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».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Душевний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</a:rPr>
              <a:t>розпач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.    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Знову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неприємності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у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житті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Софії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: 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дядько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 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єдина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надія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відмовився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утримувати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Відні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сльозами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на очах, прибита горем,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із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відчаєм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душі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вона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сідає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за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фортепіано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темній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кімнаті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починає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грати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 Та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музика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– стан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душі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 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Грала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свій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вальс,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але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так,  як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ніколи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Мабуть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ніколи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не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заслуговував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він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більше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на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назву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Valse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melankolique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»,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як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тепер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 Перша часть –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повна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веселості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грації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повна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визову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танцю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а друга… О, та гама! Та нам добре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знана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ворохобна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гама!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Збігала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шаленим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летом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ясних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звуків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глибоких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 а там –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неспокій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глядання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розпучливе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нишпорення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раз коло разу,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товплення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тонів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бій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–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знову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збіг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звуків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удолину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…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відтак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саме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посередині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гами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смутний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акорд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…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закінчення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».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Символічно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останніми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акордами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зіграної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мелодії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обірвалася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струна,  як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струна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життя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талановитої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піаністки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,  яку    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музика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позбавила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життя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».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Pictures\image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576899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uk-UA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V.</a:t>
            </a:r>
            <a:r>
              <a:rPr lang="uk-UA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Підсумки уроку </a:t>
            </a:r>
          </a:p>
          <a:p>
            <a:pPr>
              <a:buNone/>
            </a:pPr>
            <a:r>
              <a:rPr lang="uk-UA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“Сніговик”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Марта, Софія, Ганна.</a:t>
            </a:r>
          </a:p>
          <a:p>
            <a:pPr>
              <a:buNone/>
            </a:pPr>
            <a:endParaRPr lang="uk-UA" sz="3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buNone/>
            </a:pP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</a:t>
            </a:r>
            <a:r>
              <a:rPr lang="uk-UA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І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uk-UA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Повідомлення д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/</a:t>
            </a:r>
            <a:r>
              <a:rPr lang="uk-UA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 та інструктаж до нього </a:t>
            </a:r>
          </a:p>
          <a:p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Вивчити напам'ять уривок з новели, написати  міні-твір </a:t>
            </a:r>
            <a:r>
              <a:rPr lang="uk-UA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“Що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є мистецтво?”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Pictures\66666476642a35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66"/>
            <a:ext cx="4929222" cy="362147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endParaRPr lang="uk-UA" sz="2400" dirty="0" smtClean="0">
              <a:cs typeface="Aharoni" pitchFamily="2" charset="-79"/>
            </a:endParaRPr>
          </a:p>
          <a:p>
            <a:endParaRPr lang="uk-UA" sz="2400" dirty="0" smtClean="0">
              <a:cs typeface="Aharoni" pitchFamily="2" charset="-79"/>
            </a:endParaRPr>
          </a:p>
          <a:p>
            <a:pPr>
              <a:buNone/>
            </a:pPr>
            <a:endParaRPr lang="uk-UA" sz="2400" b="1" i="1" dirty="0" smtClean="0">
              <a:solidFill>
                <a:srgbClr val="FF0000"/>
              </a:solidFill>
              <a:cs typeface="Aharoni" pitchFamily="2" charset="-79"/>
            </a:endParaRPr>
          </a:p>
          <a:p>
            <a:pPr>
              <a:buNone/>
            </a:pPr>
            <a:endParaRPr lang="uk-UA" sz="2400" b="1" i="1" dirty="0" smtClean="0">
              <a:solidFill>
                <a:srgbClr val="FF0000"/>
              </a:solidFill>
              <a:cs typeface="Aharoni" pitchFamily="2" charset="-79"/>
            </a:endParaRPr>
          </a:p>
          <a:p>
            <a:pPr>
              <a:buNone/>
            </a:pPr>
            <a:endParaRPr lang="uk-UA" sz="2400" b="1" i="1" dirty="0" smtClean="0">
              <a:solidFill>
                <a:srgbClr val="FF0000"/>
              </a:solidFill>
              <a:cs typeface="Aharoni" pitchFamily="2" charset="-79"/>
            </a:endParaRPr>
          </a:p>
          <a:p>
            <a:pPr>
              <a:buNone/>
            </a:pPr>
            <a:endParaRPr lang="uk-UA" sz="2400" b="1" i="1" dirty="0" smtClean="0">
              <a:solidFill>
                <a:srgbClr val="FF0000"/>
              </a:solidFill>
              <a:cs typeface="Aharoni" pitchFamily="2" charset="-79"/>
            </a:endParaRPr>
          </a:p>
          <a:p>
            <a:pPr>
              <a:buNone/>
            </a:pPr>
            <a:r>
              <a:rPr lang="uk-UA" sz="2400" b="1" i="1" dirty="0" smtClean="0">
                <a:solidFill>
                  <a:srgbClr val="FF0000"/>
                </a:solidFill>
                <a:cs typeface="Aharoni" pitchFamily="2" charset="-79"/>
              </a:rPr>
              <a:t>Мета:</a:t>
            </a:r>
          </a:p>
          <a:p>
            <a:r>
              <a:rPr lang="uk-UA" sz="2400" u="sng" dirty="0" smtClean="0">
                <a:cs typeface="Aharoni" pitchFamily="2" charset="-79"/>
              </a:rPr>
              <a:t>навчальна: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дослідити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 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сюжетно-композиційну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 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особливість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 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твору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,  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намагання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письменниці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відтворити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талановитих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жінок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європейського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 типу,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що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прагнуть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 до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вдосконалення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передати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вплив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музики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на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особистість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; </a:t>
            </a:r>
            <a:endParaRPr lang="uk-UA" sz="2400" dirty="0" smtClean="0">
              <a:solidFill>
                <a:srgbClr val="FF0000"/>
              </a:solidFill>
              <a:cs typeface="Aharoni" pitchFamily="2" charset="-79"/>
            </a:endParaRPr>
          </a:p>
          <a:p>
            <a:r>
              <a:rPr lang="uk-UA" sz="2400" u="sng" dirty="0" smtClean="0">
                <a:cs typeface="Aharoni" pitchFamily="2" charset="-79"/>
              </a:rPr>
              <a:t>розвивальна: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розвивати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 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аналітичне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 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мислення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 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учнів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,  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вдосконалювати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 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навички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 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дослідницької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роботи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та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роботи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групах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; </a:t>
            </a:r>
            <a:endParaRPr lang="uk-UA" sz="2400" dirty="0" smtClean="0">
              <a:solidFill>
                <a:srgbClr val="FF0000"/>
              </a:solidFill>
              <a:cs typeface="Aharoni" pitchFamily="2" charset="-79"/>
            </a:endParaRPr>
          </a:p>
          <a:p>
            <a:r>
              <a:rPr lang="uk-UA" sz="2400" u="sng" dirty="0" smtClean="0">
                <a:cs typeface="Aharoni" pitchFamily="2" charset="-79"/>
              </a:rPr>
              <a:t>виховна: 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виховувати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любов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до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краси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рідного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слова, до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його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нетлінних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cs typeface="Aharoni" pitchFamily="2" charset="-79"/>
              </a:rPr>
              <a:t>перлин</a:t>
            </a:r>
            <a:r>
              <a:rPr lang="ru-RU" sz="2400" dirty="0" smtClean="0">
                <a:solidFill>
                  <a:srgbClr val="FF0000"/>
                </a:solidFill>
                <a:cs typeface="Aharoni" pitchFamily="2" charset="-79"/>
              </a:rPr>
              <a:t>. </a:t>
            </a:r>
            <a:endParaRPr lang="ru-RU" sz="2400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4099" name="Picture 3" descr="C:\Users\Admin\Pictures\66666476642a35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4040216" cy="2968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rgbClr val="C00000"/>
                </a:solidFill>
              </a:rPr>
              <a:t>Хід уроку:</a:t>
            </a:r>
            <a:br>
              <a:rPr lang="uk-UA" b="1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 Організаційний момент: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І. Актуалізація опорних знань.</a:t>
            </a:r>
          </a:p>
          <a:p>
            <a:pPr>
              <a:buNone/>
            </a:pP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err="1" smtClean="0">
                <a:solidFill>
                  <a:srgbClr val="C00000"/>
                </a:solidFill>
              </a:rPr>
              <a:t>-перевірка</a:t>
            </a:r>
            <a:r>
              <a:rPr lang="uk-UA" dirty="0" smtClean="0">
                <a:solidFill>
                  <a:srgbClr val="C00000"/>
                </a:solidFill>
              </a:rPr>
              <a:t> домашнього завдання: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складання </a:t>
            </a:r>
            <a:r>
              <a:rPr lang="uk-UA" dirty="0" err="1" smtClean="0">
                <a:solidFill>
                  <a:srgbClr val="C00000"/>
                </a:solidFill>
              </a:rPr>
              <a:t>пазлів</a:t>
            </a:r>
            <a:r>
              <a:rPr lang="uk-UA" dirty="0" smtClean="0">
                <a:solidFill>
                  <a:srgbClr val="C00000"/>
                </a:solidFill>
              </a:rPr>
              <a:t>, </a:t>
            </a:r>
            <a:r>
              <a:rPr lang="uk-UA" dirty="0" err="1" smtClean="0">
                <a:solidFill>
                  <a:srgbClr val="C00000"/>
                </a:solidFill>
              </a:rPr>
              <a:t>“захист”</a:t>
            </a:r>
            <a:r>
              <a:rPr lang="uk-UA" dirty="0" smtClean="0">
                <a:solidFill>
                  <a:srgbClr val="C00000"/>
                </a:solidFill>
              </a:rPr>
              <a:t>;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ІІ. Мотивація навчальної діяльності.</a:t>
            </a:r>
          </a:p>
          <a:p>
            <a:pPr>
              <a:buNone/>
            </a:pPr>
            <a:r>
              <a:rPr lang="uk-UA" dirty="0" smtClean="0">
                <a:solidFill>
                  <a:srgbClr val="C00000"/>
                </a:solidFill>
              </a:rPr>
              <a:t>Перегляд </a:t>
            </a:r>
            <a:r>
              <a:rPr lang="uk-UA" dirty="0" err="1" smtClean="0">
                <a:solidFill>
                  <a:srgbClr val="C00000"/>
                </a:solidFill>
              </a:rPr>
              <a:t>відеовиконання</a:t>
            </a:r>
            <a:r>
              <a:rPr lang="uk-UA" dirty="0" smtClean="0">
                <a:solidFill>
                  <a:srgbClr val="C00000"/>
                </a:solidFill>
              </a:rPr>
              <a:t> мелодії № 20 Ф.Шопена  (</a:t>
            </a:r>
            <a:r>
              <a:rPr lang="uk-UA" dirty="0" err="1" smtClean="0">
                <a:solidFill>
                  <a:srgbClr val="C00000"/>
                </a:solidFill>
              </a:rPr>
              <a:t>“Меланхолійний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err="1" smtClean="0">
                <a:solidFill>
                  <a:srgbClr val="C00000"/>
                </a:solidFill>
              </a:rPr>
              <a:t>вальс”</a:t>
            </a:r>
            <a:r>
              <a:rPr lang="uk-UA" dirty="0" smtClean="0">
                <a:solidFill>
                  <a:srgbClr val="C00000"/>
                </a:solidFill>
              </a:rPr>
              <a:t>) .</a:t>
            </a:r>
          </a:p>
        </p:txBody>
      </p:sp>
      <p:pic>
        <p:nvPicPr>
          <p:cNvPr id="5122" name="Picture 2" descr="C:\Users\Admin\Pictures\image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00926">
            <a:off x="5380496" y="406310"/>
            <a:ext cx="3485740" cy="2606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Pictures\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-256" b="12500"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uk-UA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uk-UA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Повідомлення теми та мети уроку</a:t>
            </a:r>
            <a:r>
              <a:rPr lang="uk-UA" sz="3600" dirty="0" smtClean="0">
                <a:solidFill>
                  <a:srgbClr val="C00000"/>
                </a:solidFill>
              </a:rPr>
              <a:t>.</a:t>
            </a:r>
            <a:endParaRPr lang="en-US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rgbClr val="C00000"/>
                </a:solidFill>
              </a:rPr>
              <a:t>Слово вчителя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Сьогодні в нас урок відбудеться у ритмі вальсу. Ми  </a:t>
            </a:r>
            <a:r>
              <a:rPr lang="ru-RU" dirty="0" err="1" smtClean="0">
                <a:solidFill>
                  <a:srgbClr val="C00000"/>
                </a:solidFill>
              </a:rPr>
              <a:t>проаналізуємо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філософію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жіночого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самовираження</a:t>
            </a:r>
            <a:r>
              <a:rPr lang="ru-RU" dirty="0" smtClean="0">
                <a:solidFill>
                  <a:srgbClr val="C00000"/>
                </a:solidFill>
              </a:rPr>
              <a:t>; </a:t>
            </a:r>
            <a:r>
              <a:rPr lang="ru-RU" dirty="0" err="1" smtClean="0">
                <a:solidFill>
                  <a:srgbClr val="C00000"/>
                </a:solidFill>
              </a:rPr>
              <a:t>розглянемо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характери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ідеали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цінності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літературних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героїнь</a:t>
            </a:r>
            <a:r>
              <a:rPr lang="ru-RU" dirty="0" smtClean="0">
                <a:solidFill>
                  <a:srgbClr val="C00000"/>
                </a:solidFill>
              </a:rPr>
              <a:t>; </a:t>
            </a:r>
            <a:endParaRPr lang="uk-UA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b="1" u="sng" dirty="0" smtClean="0">
                <a:solidFill>
                  <a:srgbClr val="C00000"/>
                </a:solidFill>
              </a:rPr>
              <a:t>І</a:t>
            </a:r>
            <a:r>
              <a:rPr lang="en-US" b="1" u="sng" dirty="0" smtClean="0">
                <a:solidFill>
                  <a:srgbClr val="C00000"/>
                </a:solidFill>
              </a:rPr>
              <a:t>V</a:t>
            </a:r>
            <a:r>
              <a:rPr lang="uk-UA" b="1" u="sng" dirty="0" smtClean="0">
                <a:solidFill>
                  <a:srgbClr val="C00000"/>
                </a:solidFill>
              </a:rPr>
              <a:t>. Сприйняття та засвоєння навчального матеріалу. </a:t>
            </a:r>
            <a:endParaRPr lang="uk-UA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b="1" u="sng" dirty="0" err="1" smtClean="0">
                <a:solidFill>
                  <a:srgbClr val="C00000"/>
                </a:solidFill>
              </a:rPr>
              <a:t>-</a:t>
            </a:r>
            <a:r>
              <a:rPr lang="uk-UA" dirty="0" err="1" smtClean="0">
                <a:solidFill>
                  <a:srgbClr val="C00000"/>
                </a:solidFill>
              </a:rPr>
              <a:t>побудувати</a:t>
            </a:r>
            <a:r>
              <a:rPr lang="uk-UA" dirty="0" smtClean="0">
                <a:solidFill>
                  <a:srgbClr val="C00000"/>
                </a:solidFill>
              </a:rPr>
              <a:t> композицію твору;</a:t>
            </a:r>
            <a:endParaRPr lang="uk-UA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i="1" dirty="0" err="1" smtClean="0">
                <a:solidFill>
                  <a:srgbClr val="C00000"/>
                </a:solidFill>
              </a:rPr>
              <a:t>-дослідити</a:t>
            </a:r>
            <a:r>
              <a:rPr lang="uk-UA" i="1" dirty="0" smtClean="0">
                <a:solidFill>
                  <a:srgbClr val="C00000"/>
                </a:solidFill>
              </a:rPr>
              <a:t> </a:t>
            </a:r>
            <a:r>
              <a:rPr lang="uk-UA" i="1" dirty="0" smtClean="0">
                <a:solidFill>
                  <a:srgbClr val="C00000"/>
                </a:solidFill>
              </a:rPr>
              <a:t>образи трьох жінок за </a:t>
            </a:r>
            <a:r>
              <a:rPr lang="uk-UA" i="1" dirty="0" smtClean="0">
                <a:solidFill>
                  <a:srgbClr val="C00000"/>
                </a:solidFill>
              </a:rPr>
              <a:t>планом (після </a:t>
            </a:r>
            <a:r>
              <a:rPr lang="uk-UA" i="1" smtClean="0">
                <a:solidFill>
                  <a:srgbClr val="C00000"/>
                </a:solidFill>
              </a:rPr>
              <a:t>перегляду фрагмента фільму).</a:t>
            </a:r>
            <a:endParaRPr lang="uk-UA" i="1" dirty="0" smtClean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Admin\Pictures\a4db7fc289dc07fd329b691a9b5438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0"/>
            <a:ext cx="2214546" cy="3419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uk-UA" dirty="0" smtClean="0"/>
              <a:t>Марта</a:t>
            </a:r>
            <a:endParaRPr lang="ru-RU" dirty="0"/>
          </a:p>
        </p:txBody>
      </p:sp>
      <p:pic>
        <p:nvPicPr>
          <p:cNvPr id="2050" name="Picture 2" descr="C:\Users\Admin\Pictures\image1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endParaRPr lang="ru-RU" sz="2000" b="1" i="1" u="sng" dirty="0" smtClean="0">
              <a:solidFill>
                <a:srgbClr val="FF0000"/>
              </a:solidFill>
            </a:endParaRPr>
          </a:p>
          <a:p>
            <a:endParaRPr lang="ru-RU" sz="2000" b="1" i="1" u="sng" dirty="0" smtClean="0">
              <a:solidFill>
                <a:srgbClr val="FF0000"/>
              </a:solidFill>
            </a:endParaRPr>
          </a:p>
          <a:p>
            <a:endParaRPr lang="ru-RU" sz="2000" b="1" i="1" u="sng" dirty="0" smtClean="0">
              <a:solidFill>
                <a:srgbClr val="FF0000"/>
              </a:solidFill>
            </a:endParaRPr>
          </a:p>
          <a:p>
            <a:endParaRPr lang="ru-RU" sz="2000" b="1" i="1" u="sng" dirty="0" smtClean="0">
              <a:solidFill>
                <a:srgbClr val="FF0000"/>
              </a:solidFill>
            </a:endParaRPr>
          </a:p>
          <a:p>
            <a:endParaRPr lang="ru-RU" sz="2000" b="1" i="1" u="sng" dirty="0" smtClean="0">
              <a:solidFill>
                <a:srgbClr val="FF0000"/>
              </a:solidFill>
            </a:endParaRPr>
          </a:p>
          <a:p>
            <a:r>
              <a:rPr lang="ru-RU" sz="2000" b="1" i="1" u="sng" dirty="0" smtClean="0">
                <a:solidFill>
                  <a:srgbClr val="FF0000"/>
                </a:solidFill>
              </a:rPr>
              <a:t>І </a:t>
            </a:r>
            <a:r>
              <a:rPr lang="ru-RU" sz="2000" b="1" i="1" u="sng" dirty="0" err="1" smtClean="0">
                <a:solidFill>
                  <a:srgbClr val="FF0000"/>
                </a:solidFill>
              </a:rPr>
              <a:t>група</a:t>
            </a:r>
            <a:r>
              <a:rPr lang="ru-RU" sz="2000" b="1" i="1" u="sng" dirty="0" smtClean="0">
                <a:solidFill>
                  <a:srgbClr val="FF0000"/>
                </a:solidFill>
              </a:rPr>
              <a:t>. </a:t>
            </a:r>
            <a:r>
              <a:rPr lang="ru-RU" sz="2000" b="1" i="1" u="sng" dirty="0" err="1" smtClean="0">
                <a:solidFill>
                  <a:srgbClr val="FF0000"/>
                </a:solidFill>
              </a:rPr>
              <a:t>Завдання</a:t>
            </a:r>
            <a:r>
              <a:rPr lang="ru-RU" sz="2000" b="1" i="1" u="sng" dirty="0" smtClean="0">
                <a:solidFill>
                  <a:srgbClr val="FF0000"/>
                </a:solidFill>
              </a:rPr>
              <a:t>: </a:t>
            </a:r>
            <a:r>
              <a:rPr lang="ru-RU" sz="2000" b="1" i="1" u="sng" dirty="0" err="1" smtClean="0">
                <a:solidFill>
                  <a:srgbClr val="FF0000"/>
                </a:solidFill>
              </a:rPr>
              <a:t>дослідити</a:t>
            </a:r>
            <a:r>
              <a:rPr lang="ru-RU" sz="2000" b="1" i="1" u="sng" dirty="0" smtClean="0">
                <a:solidFill>
                  <a:srgbClr val="FF0000"/>
                </a:solidFill>
              </a:rPr>
              <a:t> </a:t>
            </a:r>
            <a:r>
              <a:rPr lang="ru-RU" sz="2000" b="1" i="1" u="sng" dirty="0" err="1" smtClean="0">
                <a:solidFill>
                  <a:srgbClr val="FF0000"/>
                </a:solidFill>
              </a:rPr>
              <a:t>засоби</a:t>
            </a:r>
            <a:r>
              <a:rPr lang="ru-RU" sz="2000" b="1" i="1" u="sng" dirty="0" smtClean="0">
                <a:solidFill>
                  <a:srgbClr val="FF0000"/>
                </a:solidFill>
              </a:rPr>
              <a:t> </a:t>
            </a:r>
            <a:r>
              <a:rPr lang="ru-RU" sz="2000" b="1" i="1" u="sng" dirty="0" err="1" smtClean="0">
                <a:solidFill>
                  <a:srgbClr val="FF0000"/>
                </a:solidFill>
              </a:rPr>
              <a:t>зображення</a:t>
            </a:r>
            <a:r>
              <a:rPr lang="ru-RU" sz="2000" b="1" i="1" u="sng" dirty="0" smtClean="0">
                <a:solidFill>
                  <a:srgbClr val="FF0000"/>
                </a:solidFill>
              </a:rPr>
              <a:t> образу Марти. </a:t>
            </a: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dirty="0" smtClean="0"/>
              <a:t>     </a:t>
            </a:r>
            <a:r>
              <a:rPr lang="ru-RU" sz="2000" b="1" i="1" dirty="0" smtClean="0">
                <a:solidFill>
                  <a:srgbClr val="FF0000"/>
                </a:solidFill>
              </a:rPr>
              <a:t>План </a:t>
            </a:r>
            <a:r>
              <a:rPr lang="ru-RU" sz="2300" b="1" i="1" dirty="0" smtClean="0">
                <a:solidFill>
                  <a:srgbClr val="FF0000"/>
                </a:solidFill>
              </a:rPr>
              <a:t/>
            </a:r>
            <a:br>
              <a:rPr lang="ru-RU" sz="23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     1. Марта  –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втілення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любові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готувалася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стати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вчителькою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.  </a:t>
            </a:r>
            <a:b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    2. 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Стримана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, 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терпляча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, 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жіночна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,  «ладна 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обійняти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 весь 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світ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»,  «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вчилася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музики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язиків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різних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робіт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ручних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».  </a:t>
            </a:r>
            <a:b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     3. За словами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Ганни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, «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вроджена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жінка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матір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». </a:t>
            </a:r>
            <a:b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    4.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Надзвичайно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залюблена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музику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«…просто душа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розривалася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в грудях при тих  звуках,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граціозних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зоапвідаючих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найбільше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щастя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». </a:t>
            </a:r>
            <a:b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     5.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Щаслива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сімейному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житті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вийшла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заміж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за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професора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b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    «Я проста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робітниця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, тип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послугача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природи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вже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не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наділила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навмисно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тим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гордим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даром,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щоб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повзав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… Тому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повзаю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корюся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до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сьогоднішньої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днини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належу  до тих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тисячок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родяться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на те,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щоб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без нагороди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</a:rPr>
              <a:t>гинути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!»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Admin\Pictures\011 (1).jpg"/>
          <p:cNvPicPr>
            <a:picLocks noChangeAspect="1" noChangeArrowheads="1"/>
          </p:cNvPicPr>
          <p:nvPr/>
        </p:nvPicPr>
        <p:blipFill>
          <a:blip r:embed="rId2"/>
          <a:srcRect l="59375" t="11458" r="7812" b="44791"/>
          <a:stretch>
            <a:fillRect/>
          </a:stretch>
        </p:blipFill>
        <p:spPr bwMode="auto">
          <a:xfrm>
            <a:off x="2786050" y="0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l"/>
            <a:r>
              <a:rPr lang="ru-RU" sz="2700" b="1" i="1" u="sng" dirty="0" smtClean="0">
                <a:solidFill>
                  <a:srgbClr val="FF0000"/>
                </a:solidFill>
              </a:rPr>
              <a:t/>
            </a:r>
            <a:br>
              <a:rPr lang="ru-RU" sz="2700" b="1" i="1" u="sng" dirty="0" smtClean="0">
                <a:solidFill>
                  <a:srgbClr val="FF0000"/>
                </a:solidFill>
              </a:rPr>
            </a:br>
            <a:r>
              <a:rPr lang="ru-RU" sz="2700" b="1" i="1" u="sng" dirty="0" smtClean="0">
                <a:solidFill>
                  <a:srgbClr val="FF0000"/>
                </a:solidFill>
              </a:rPr>
              <a:t/>
            </a:r>
            <a:br>
              <a:rPr lang="ru-RU" sz="2700" b="1" i="1" u="sng" dirty="0" smtClean="0">
                <a:solidFill>
                  <a:srgbClr val="FF0000"/>
                </a:solidFill>
              </a:rPr>
            </a:br>
            <a:r>
              <a:rPr lang="ru-RU" sz="2700" b="1" i="1" u="sng" dirty="0" smtClean="0">
                <a:solidFill>
                  <a:srgbClr val="FF0000"/>
                </a:solidFill>
              </a:rPr>
              <a:t/>
            </a:r>
            <a:br>
              <a:rPr lang="ru-RU" sz="2700" b="1" i="1" u="sng" dirty="0" smtClean="0">
                <a:solidFill>
                  <a:srgbClr val="FF0000"/>
                </a:solidFill>
              </a:rPr>
            </a:br>
            <a:r>
              <a:rPr lang="ru-RU" sz="2700" b="1" i="1" u="sng" dirty="0" smtClean="0">
                <a:solidFill>
                  <a:srgbClr val="FF0000"/>
                </a:solidFill>
              </a:rPr>
              <a:t/>
            </a:r>
            <a:br>
              <a:rPr lang="ru-RU" sz="2700" b="1" i="1" u="sng" dirty="0" smtClean="0">
                <a:solidFill>
                  <a:srgbClr val="FF0000"/>
                </a:solidFill>
              </a:rPr>
            </a:br>
            <a:r>
              <a:rPr lang="ru-RU" sz="2700" b="1" i="1" u="sng" dirty="0" smtClean="0">
                <a:solidFill>
                  <a:srgbClr val="FF0000"/>
                </a:solidFill>
              </a:rPr>
              <a:t/>
            </a:r>
            <a:br>
              <a:rPr lang="ru-RU" sz="2700" b="1" i="1" u="sng" dirty="0" smtClean="0">
                <a:solidFill>
                  <a:srgbClr val="FF0000"/>
                </a:solidFill>
              </a:rPr>
            </a:br>
            <a:r>
              <a:rPr lang="ru-RU" sz="2700" b="1" i="1" u="sng" dirty="0" smtClean="0">
                <a:solidFill>
                  <a:srgbClr val="FF0000"/>
                </a:solidFill>
              </a:rPr>
              <a:t>ІІ </a:t>
            </a:r>
            <a:r>
              <a:rPr lang="ru-RU" sz="2700" b="1" i="1" u="sng" dirty="0" err="1" smtClean="0">
                <a:solidFill>
                  <a:srgbClr val="FF0000"/>
                </a:solidFill>
              </a:rPr>
              <a:t>група</a:t>
            </a:r>
            <a:r>
              <a:rPr lang="ru-RU" sz="2700" b="1" i="1" u="sng" dirty="0" smtClean="0">
                <a:solidFill>
                  <a:srgbClr val="FF0000"/>
                </a:solidFill>
              </a:rPr>
              <a:t>. </a:t>
            </a:r>
            <a:r>
              <a:rPr lang="ru-RU" sz="2700" b="1" i="1" u="sng" dirty="0" err="1" smtClean="0">
                <a:solidFill>
                  <a:srgbClr val="FF0000"/>
                </a:solidFill>
              </a:rPr>
              <a:t>Завдання</a:t>
            </a:r>
            <a:r>
              <a:rPr lang="ru-RU" sz="2700" b="1" i="1" u="sng" dirty="0" smtClean="0">
                <a:solidFill>
                  <a:srgbClr val="FF0000"/>
                </a:solidFill>
              </a:rPr>
              <a:t>: </a:t>
            </a:r>
            <a:r>
              <a:rPr lang="ru-RU" sz="2700" b="1" i="1" u="sng" dirty="0" err="1" smtClean="0">
                <a:solidFill>
                  <a:srgbClr val="FF0000"/>
                </a:solidFill>
              </a:rPr>
              <a:t>дослідити</a:t>
            </a:r>
            <a:r>
              <a:rPr lang="ru-RU" sz="2700" b="1" i="1" u="sng" dirty="0" smtClean="0">
                <a:solidFill>
                  <a:srgbClr val="FF0000"/>
                </a:solidFill>
              </a:rPr>
              <a:t> </a:t>
            </a:r>
            <a:r>
              <a:rPr lang="ru-RU" sz="2700" b="1" i="1" u="sng" dirty="0" err="1" smtClean="0">
                <a:solidFill>
                  <a:srgbClr val="FF0000"/>
                </a:solidFill>
              </a:rPr>
              <a:t>засоби</a:t>
            </a:r>
            <a:r>
              <a:rPr lang="ru-RU" sz="2700" b="1" i="1" u="sng" dirty="0" smtClean="0">
                <a:solidFill>
                  <a:srgbClr val="FF0000"/>
                </a:solidFill>
              </a:rPr>
              <a:t> </a:t>
            </a:r>
            <a:r>
              <a:rPr lang="ru-RU" sz="2700" b="1" i="1" u="sng" dirty="0" err="1" smtClean="0">
                <a:solidFill>
                  <a:srgbClr val="FF0000"/>
                </a:solidFill>
              </a:rPr>
              <a:t>зображення</a:t>
            </a:r>
            <a:r>
              <a:rPr lang="ru-RU" sz="2700" b="1" i="1" u="sng" dirty="0" smtClean="0">
                <a:solidFill>
                  <a:srgbClr val="FF0000"/>
                </a:solidFill>
              </a:rPr>
              <a:t> образу </a:t>
            </a:r>
            <a:r>
              <a:rPr lang="ru-RU" sz="2700" b="1" i="1" u="sng" dirty="0" err="1" smtClean="0">
                <a:solidFill>
                  <a:srgbClr val="FF0000"/>
                </a:solidFill>
              </a:rPr>
              <a:t>художниці</a:t>
            </a:r>
            <a:r>
              <a:rPr lang="ru-RU" sz="2700" b="1" i="1" u="sng" dirty="0" smtClean="0">
                <a:solidFill>
                  <a:srgbClr val="FF0000"/>
                </a:solidFill>
              </a:rPr>
              <a:t> </a:t>
            </a:r>
            <a:r>
              <a:rPr lang="ru-RU" sz="2700" b="1" i="1" u="sng" dirty="0" err="1" smtClean="0">
                <a:solidFill>
                  <a:srgbClr val="FF0000"/>
                </a:solidFill>
              </a:rPr>
              <a:t>Ганни</a:t>
            </a:r>
            <a:r>
              <a:rPr lang="ru-RU" sz="2700" b="1" i="1" u="sng" dirty="0" smtClean="0">
                <a:solidFill>
                  <a:srgbClr val="FF0000"/>
                </a:solidFill>
              </a:rPr>
              <a:t>. </a:t>
            </a:r>
            <a:r>
              <a:rPr lang="ru-RU" sz="2700" b="1" i="1" dirty="0" smtClean="0">
                <a:solidFill>
                  <a:srgbClr val="FF0000"/>
                </a:solidFill>
              </a:rPr>
              <a:t/>
            </a:r>
            <a:br>
              <a:rPr lang="ru-RU" sz="2700" b="1" i="1" dirty="0" smtClean="0">
                <a:solidFill>
                  <a:srgbClr val="FF0000"/>
                </a:solidFill>
              </a:rPr>
            </a:br>
            <a:r>
              <a:rPr lang="ru-RU" sz="2700" b="1" i="1" dirty="0" smtClean="0">
                <a:solidFill>
                  <a:srgbClr val="FF0000"/>
                </a:solidFill>
              </a:rPr>
              <a:t>     План </a:t>
            </a:r>
            <a:r>
              <a:rPr lang="ru-RU" sz="1800" b="1" i="1" dirty="0" smtClean="0">
                <a:solidFill>
                  <a:srgbClr val="FF0000"/>
                </a:solidFill>
              </a:rPr>
              <a:t/>
            </a:r>
            <a:br>
              <a:rPr lang="ru-RU" sz="1800" b="1" i="1" dirty="0" smtClean="0">
                <a:solidFill>
                  <a:srgbClr val="FF0000"/>
                </a:solidFill>
              </a:rPr>
            </a:b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    1.Ганна –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емоційна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,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нестримна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,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вибухова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,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непостійна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натура.  «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Із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нею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було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тяжко  </a:t>
            </a:r>
            <a:b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дійти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до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кінця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». </a:t>
            </a:r>
            <a:b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   2.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Протиріччя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у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світосприйнятті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.  «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Було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багато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речей  у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житті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,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які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брала  страшно  </a:t>
            </a:r>
            <a:b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легко,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ледве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доторкалася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їх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крилами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вибагливої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душі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;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але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в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штуці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була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поважна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b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глибока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». «Не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накладаймо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свої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душі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маски». </a:t>
            </a:r>
            <a:b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    3.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Надзвичайно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талановита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живе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своїм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ремеслом. «Я – артистка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живу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відповідно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b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артистичним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законам,  а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ті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вимагають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трохи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більше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,  як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закони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сіро-програмованої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b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людини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…» </a:t>
            </a:r>
            <a:b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   4.  В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особистому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житті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не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терпить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приписів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,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їй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байдуже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,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скаже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світ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про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b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особисте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життя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,  тому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вільні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стосунки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чоловіками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не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вважала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   за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непорядність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.  </a:t>
            </a:r>
            <a:b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«…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заглушити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собі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той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світ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щоб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жити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лише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для одного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чоловіка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для самих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дітей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? Се  </a:t>
            </a:r>
            <a:b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неможливо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… тому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неможливо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хто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носить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справжній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артистизм у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душі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!..» </a:t>
            </a:r>
            <a:b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    5.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Турботлива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мама,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хоча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сімейне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життя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не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склалося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.  «Не  могли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погодитися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в  </a:t>
            </a:r>
            <a:b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способі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життя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 коли не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хотів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мене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зрозуміти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, я покинула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його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. Але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хлопець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– 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мій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. Я  </a:t>
            </a:r>
            <a:b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зароблю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на сама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нього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він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sz="1800" b="1" i="1" dirty="0" err="1" smtClean="0">
                <a:solidFill>
                  <a:schemeClr val="tx2">
                    <a:lumMod val="50000"/>
                  </a:schemeClr>
                </a:solidFill>
              </a:rPr>
              <a:t>мій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1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dmin\Pictures\00e (1).jpg"/>
          <p:cNvPicPr>
            <a:picLocks noChangeAspect="1" noChangeArrowheads="1"/>
          </p:cNvPicPr>
          <p:nvPr/>
        </p:nvPicPr>
        <p:blipFill>
          <a:blip r:embed="rId2"/>
          <a:srcRect l="8593" t="4166" r="58594" b="18750"/>
          <a:stretch>
            <a:fillRect/>
          </a:stretch>
        </p:blipFill>
        <p:spPr bwMode="auto">
          <a:xfrm>
            <a:off x="428596" y="0"/>
            <a:ext cx="1533562" cy="2875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2400" b="1" i="1" u="sng" dirty="0" smtClean="0">
                <a:solidFill>
                  <a:srgbClr val="FF0000"/>
                </a:solidFill>
              </a:rPr>
              <a:t>ІІІ 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група</a:t>
            </a:r>
            <a:r>
              <a:rPr lang="ru-RU" sz="2400" b="1" i="1" u="sng" dirty="0" smtClean="0">
                <a:solidFill>
                  <a:srgbClr val="FF0000"/>
                </a:solidFill>
              </a:rPr>
              <a:t>. 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Завдання</a:t>
            </a:r>
            <a:r>
              <a:rPr lang="ru-RU" sz="2400" b="1" i="1" u="sng" dirty="0" smtClean="0">
                <a:solidFill>
                  <a:srgbClr val="FF0000"/>
                </a:solidFill>
              </a:rPr>
              <a:t>: 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дослідити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засоби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зображення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образу 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піаністки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Софії</a:t>
            </a:r>
            <a:r>
              <a:rPr lang="ru-RU" sz="2400" b="1" i="1" u="sng" dirty="0" smtClean="0">
                <a:solidFill>
                  <a:srgbClr val="FF0000"/>
                </a:solidFill>
              </a:rPr>
              <a:t>. </a:t>
            </a:r>
            <a:r>
              <a:rPr lang="ru-RU" sz="1600" b="1" i="1" dirty="0" smtClean="0">
                <a:solidFill>
                  <a:srgbClr val="FF0000"/>
                </a:solidFill>
              </a:rPr>
              <a:t/>
            </a:r>
            <a:br>
              <a:rPr lang="ru-RU" sz="1600" b="1" i="1" dirty="0" smtClean="0">
                <a:solidFill>
                  <a:srgbClr val="FF0000"/>
                </a:solidFill>
              </a:rPr>
            </a:br>
            <a:r>
              <a:rPr lang="ru-RU" sz="1600" b="1" i="1" dirty="0" smtClean="0">
                <a:solidFill>
                  <a:srgbClr val="FF0000"/>
                </a:solidFill>
              </a:rPr>
              <a:t>     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Софія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творчо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обдарована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особистість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лірична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емоційна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Такі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деталі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, як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подерті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b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рукавички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затикання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найменших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щілин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вікні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розкривають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ній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нервову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вразливу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,  </a:t>
            </a:r>
            <a:b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чутливу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  до  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світу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,  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замкнену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особистість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.  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Мистецтво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стає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засобом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саморозкриття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,  </a:t>
            </a:r>
            <a:b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віддушиною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  для  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духовних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  сил  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героїні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,   яка  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зазнала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приниження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  у  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житті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  (через  </a:t>
            </a:r>
            <a:b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нещасливе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кохання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). </a:t>
            </a:r>
            <a:b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i="1" u="sng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1600" b="1" i="1" u="sng" dirty="0" err="1" smtClean="0">
                <a:solidFill>
                  <a:schemeClr val="tx2">
                    <a:lumMod val="50000"/>
                  </a:schemeClr>
                </a:solidFill>
              </a:rPr>
              <a:t>Вимоглива</a:t>
            </a:r>
            <a:r>
              <a:rPr lang="ru-RU" sz="1600" b="1" u="sng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«Я потребую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спокою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випливає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замилування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до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музики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гармоніїї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відносинах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передусім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гармонії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!»   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Цілеспрямована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.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Лікарі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заборонили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їй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навіть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займатися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якийсь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час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музикою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але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їй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без 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музики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,  як  казала,  нема 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життя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,  то  не 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држалася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їх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приказів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грала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грає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досхочу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». 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</a:rPr>
              <a:t>Жінка-загадка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.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«Спить,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мов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царівна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. Коли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вмивається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, не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забуде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ніколи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насипати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кілька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крапель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найтоншої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парфуми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до води,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але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зате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верхня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одіж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… – просто «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товпа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!»  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Талановита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. «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Грала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етюд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Шопена ор.21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чи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24…Душа стала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здібна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розуміти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музику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…».  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«До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музики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звернулася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подвійним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запалом». 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Вразлива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. «Упала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лицем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на струни –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зомліла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…» 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3074" name="Picture 2" descr="C:\Users\Admin\Pictures\013 (1).jpg"/>
          <p:cNvPicPr>
            <a:picLocks noChangeAspect="1" noChangeArrowheads="1"/>
          </p:cNvPicPr>
          <p:nvPr/>
        </p:nvPicPr>
        <p:blipFill>
          <a:blip r:embed="rId2"/>
          <a:srcRect l="3125" t="4167" r="70313" b="65625"/>
          <a:stretch>
            <a:fillRect/>
          </a:stretch>
        </p:blipFill>
        <p:spPr bwMode="auto">
          <a:xfrm>
            <a:off x="6357950" y="0"/>
            <a:ext cx="242889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255</Words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Ольга Кобилянська</vt:lpstr>
      <vt:lpstr>Слайд 2</vt:lpstr>
      <vt:lpstr>Хід уроку: </vt:lpstr>
      <vt:lpstr>Слайд 4</vt:lpstr>
      <vt:lpstr>Слайд 5</vt:lpstr>
      <vt:lpstr>Слайд 6</vt:lpstr>
      <vt:lpstr>      </vt:lpstr>
      <vt:lpstr>     ІІ група. Завдання: дослідити засоби зображення образу художниці Ганни.       План        1.Ганна –  емоційна,  нестримна,  вибухова,  непостійна  натура.  «Із  нею  було  тяжко   дійти до кінця».       2.  Протиріччя  у  світосприйнятті.  «Було  багато  речей  у  житті,  які  брала  страшно   легко,  ледве  доторкалася  їх  крилами  вибагливої    душі;  але  в  штуці  була  поважна  й   глибока». «Не накладаймо на свої душі маски».        3. Надзвичайно талановита, живе своїм ремеслом. «Я – артистка і живу відповідно   артистичним  законам,  а  ті  вимагають  трохи  більше,  як  закони…сіро-програмованої   людини…»       4.  В  особистому  житті  не  терпить  приписів,  їй  байдуже,  що  скаже  світ  про  її   особисте  життя,  тому  і  вільні  стосунки  з  чоловіками  не  вважала     за  непорядність.   «…заглушити у собі той світ, щоб жити лише для одного чоловіка і для самих дітей? Се   неможливо… тому неможливо, хто носить справжній артистизм у душі!..»        5.  Турботлива  мама,  хоча  і  сімейне  життя  не  склалося.  «Не  могли  погодитися  в   способі життя, і  коли не хотів мене зрозуміти, я покинула його. Але хлопець –  мій. Я   зароблю на сама нього, і він – мій»</vt:lpstr>
      <vt:lpstr>        ІІІ група. Завдання: дослідити засоби зображення образу піаністки Софії.        Софія – творчо обдарована особистість, лірична й емоційна. Такі деталі, як подерті   рукавички або затикання найменших щілин у вікні розкривають у ній нервову, вразливу,   чутливу   до   світу,   замкнену   особистість.   Мистецтво   стає   засобом   саморозкриття,   віддушиною   для   духовних   сил   героїні,   яка   зазнала   приниження   у   житті   (через   нещасливе кохання).        Вимоглива. «Я потребую спокою, що випливає з замилування до музики й гармоніїї   в відносинах передусім гармонії!»          Цілеспрямована.  «Лікарі заборонили їй навіть займатися якийсь час музикою, але   що  їй  без  музики,  як  казала,  нема  життя,  то  не  држалася  їх  приказів  і  грала  й  грає   досхочу».        Жінка-загадка.  «Спить, мов царівна. Коли вмивається, не забуде ніколи насипати   кілька крапель найтоншої парфуми до води, але зате її верхня одіж… – просто « товпа!»   Талановита. «Грала етюд Шопена ор.21 чи 24…Душа стала здібна розуміти музику…».   «До музики звернулася з подвійним запалом».        Вразлива. «Упала лицем на струни – зомліла…»    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Ольга Кобилянська</dc:title>
  <dc:creator>Admin</dc:creator>
  <cp:lastModifiedBy>Admin</cp:lastModifiedBy>
  <cp:revision>114</cp:revision>
  <dcterms:created xsi:type="dcterms:W3CDTF">2020-02-09T12:42:58Z</dcterms:created>
  <dcterms:modified xsi:type="dcterms:W3CDTF">2020-02-23T18:02:33Z</dcterms:modified>
</cp:coreProperties>
</file>