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345" r:id="rId3"/>
    <p:sldId id="341" r:id="rId4"/>
    <p:sldId id="260" r:id="rId5"/>
    <p:sldId id="264" r:id="rId6"/>
    <p:sldId id="263" r:id="rId7"/>
    <p:sldId id="354" r:id="rId8"/>
    <p:sldId id="346" r:id="rId9"/>
    <p:sldId id="295" r:id="rId10"/>
    <p:sldId id="301" r:id="rId11"/>
    <p:sldId id="296" r:id="rId12"/>
    <p:sldId id="347" r:id="rId13"/>
    <p:sldId id="297" r:id="rId14"/>
    <p:sldId id="348" r:id="rId15"/>
    <p:sldId id="349" r:id="rId16"/>
    <p:sldId id="280" r:id="rId17"/>
    <p:sldId id="268" r:id="rId18"/>
    <p:sldId id="351" r:id="rId19"/>
    <p:sldId id="350" r:id="rId20"/>
    <p:sldId id="299" r:id="rId21"/>
    <p:sldId id="300" r:id="rId22"/>
    <p:sldId id="269" r:id="rId23"/>
    <p:sldId id="302" r:id="rId24"/>
    <p:sldId id="314" r:id="rId25"/>
    <p:sldId id="316" r:id="rId26"/>
    <p:sldId id="303" r:id="rId27"/>
    <p:sldId id="304" r:id="rId28"/>
    <p:sldId id="315" r:id="rId29"/>
    <p:sldId id="365" r:id="rId30"/>
    <p:sldId id="338" r:id="rId31"/>
    <p:sldId id="339" r:id="rId32"/>
    <p:sldId id="337" r:id="rId33"/>
    <p:sldId id="336" r:id="rId34"/>
    <p:sldId id="363" r:id="rId35"/>
    <p:sldId id="364" r:id="rId36"/>
    <p:sldId id="332" r:id="rId37"/>
    <p:sldId id="270" r:id="rId38"/>
    <p:sldId id="327" r:id="rId39"/>
    <p:sldId id="328" r:id="rId40"/>
    <p:sldId id="307" r:id="rId41"/>
    <p:sldId id="318" r:id="rId42"/>
    <p:sldId id="277" r:id="rId43"/>
    <p:sldId id="308" r:id="rId44"/>
    <p:sldId id="325" r:id="rId45"/>
    <p:sldId id="324" r:id="rId46"/>
    <p:sldId id="326" r:id="rId47"/>
    <p:sldId id="317" r:id="rId48"/>
    <p:sldId id="320" r:id="rId49"/>
    <p:sldId id="319" r:id="rId50"/>
    <p:sldId id="279" r:id="rId51"/>
    <p:sldId id="330" r:id="rId52"/>
    <p:sldId id="321" r:id="rId53"/>
    <p:sldId id="322" r:id="rId5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02A6"/>
    <a:srgbClr val="CC0000"/>
    <a:srgbClr val="FF5050"/>
    <a:srgbClr val="3333CC"/>
    <a:srgbClr val="3366FF"/>
    <a:srgbClr val="FF33CC"/>
    <a:srgbClr val="CC0099"/>
    <a:srgbClr val="090141"/>
    <a:srgbClr val="FFFF00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086" autoAdjust="0"/>
  </p:normalViewPr>
  <p:slideViewPr>
    <p:cSldViewPr>
      <p:cViewPr varScale="1">
        <p:scale>
          <a:sx n="77" d="100"/>
          <a:sy n="77" d="100"/>
        </p:scale>
        <p:origin x="162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25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title>
      <c:tx>
        <c:rich>
          <a:bodyPr/>
          <a:lstStyle/>
          <a:p>
            <a:pPr>
              <a:defRPr sz="3200" u="sng" spc="300">
                <a:solidFill>
                  <a:srgbClr val="090141"/>
                </a:solidFill>
                <a:latin typeface="Monotype Corsiva" pitchFamily="66" charset="0"/>
              </a:defRPr>
            </a:pPr>
            <a:r>
              <a:rPr lang="uk-UA" sz="3200" u="sng" spc="300">
                <a:solidFill>
                  <a:srgbClr val="090141"/>
                </a:solidFill>
                <a:latin typeface="Monotype Corsiva" pitchFamily="66" charset="0"/>
              </a:rPr>
              <a:t>Співвідношення  площ  океанів</a:t>
            </a:r>
          </a:p>
        </c:rich>
      </c:tx>
      <c:layout>
        <c:manualLayout>
          <c:xMode val="edge"/>
          <c:yMode val="edge"/>
          <c:x val="0.27316360454943134"/>
          <c:y val="6.875075823324661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9370927502973906E-2"/>
          <c:y val="0.18437067906690555"/>
          <c:w val="0.48082481440063451"/>
          <c:h val="0.7965757278748908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Співвідношення площ океанів</c:v>
                </c:pt>
              </c:strCache>
            </c:strRef>
          </c:tx>
          <c:dLbls>
            <c:dLbl>
              <c:idx val="0"/>
              <c:layout>
                <c:manualLayout>
                  <c:x val="-0.21325393732351805"/>
                  <c:y val="1.5010279636823625E-2"/>
                </c:manualLayout>
              </c:layout>
              <c:tx>
                <c:rich>
                  <a:bodyPr/>
                  <a:lstStyle/>
                  <a:p>
                    <a:r>
                      <a:rPr lang="uk-UA" sz="2800" dirty="0"/>
                      <a:t>50%</a:t>
                    </a:r>
                  </a:p>
                  <a:p>
                    <a:r>
                      <a:rPr lang="uk-UA" sz="2800" dirty="0"/>
                      <a:t>179 млн. км</a:t>
                    </a:r>
                    <a:r>
                      <a:rPr lang="uk-UA" sz="2800" baseline="30000" dirty="0"/>
                      <a:t>2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1F8F-47AC-BDA0-42C1DD2A512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uk-UA" sz="2800"/>
                      <a:t>25%</a:t>
                    </a:r>
                  </a:p>
                  <a:p>
                    <a:r>
                      <a:rPr lang="uk-UA" sz="2800"/>
                      <a:t>91 млн км</a:t>
                    </a:r>
                    <a:r>
                      <a:rPr lang="uk-UA" sz="2800" baseline="30000"/>
                      <a:t>2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F8F-47AC-BDA0-42C1DD2A512E}"/>
                </c:ext>
              </c:extLst>
            </c:dLbl>
            <c:dLbl>
              <c:idx val="2"/>
              <c:layout>
                <c:manualLayout>
                  <c:x val="0.10091695423484215"/>
                  <c:y val="0.17671590647785723"/>
                </c:manualLayout>
              </c:layout>
              <c:tx>
                <c:rich>
                  <a:bodyPr/>
                  <a:lstStyle/>
                  <a:p>
                    <a:r>
                      <a:rPr lang="uk-UA" sz="2800"/>
                      <a:t>21%</a:t>
                    </a:r>
                  </a:p>
                  <a:p>
                    <a:r>
                      <a:rPr lang="uk-UA" sz="2800"/>
                      <a:t>76 млн км</a:t>
                    </a:r>
                    <a:r>
                      <a:rPr lang="uk-UA" sz="2800" baseline="30000"/>
                      <a:t>2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1F8F-47AC-BDA0-42C1DD2A512E}"/>
                </c:ext>
              </c:extLst>
            </c:dLbl>
            <c:dLbl>
              <c:idx val="3"/>
              <c:layout>
                <c:manualLayout>
                  <c:x val="-0.11519980749684662"/>
                  <c:y val="5.7478607894564916E-2"/>
                </c:manualLayout>
              </c:layout>
              <c:tx>
                <c:rich>
                  <a:bodyPr/>
                  <a:lstStyle/>
                  <a:p>
                    <a:r>
                      <a:rPr lang="uk-UA" sz="2800"/>
                      <a:t>4%</a:t>
                    </a:r>
                  </a:p>
                  <a:p>
                    <a:r>
                      <a:rPr lang="uk-UA" sz="2800"/>
                      <a:t>15 млн км</a:t>
                    </a:r>
                    <a:r>
                      <a:rPr lang="uk-UA" sz="2800" baseline="30000"/>
                      <a:t>2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F8F-47AC-BDA0-42C1DD2A512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Тихий океан</c:v>
                </c:pt>
                <c:pt idx="1">
                  <c:v>Атлантичний океан </c:v>
                </c:pt>
                <c:pt idx="2">
                  <c:v>Індійський океан </c:v>
                </c:pt>
                <c:pt idx="3">
                  <c:v>Північнло-Льодовитий 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</c:v>
                </c:pt>
                <c:pt idx="1">
                  <c:v>0.25</c:v>
                </c:pt>
                <c:pt idx="2">
                  <c:v>0.21000000000000021</c:v>
                </c:pt>
                <c:pt idx="3">
                  <c:v>4.0000000000000036E-2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F8F-47AC-BDA0-42C1DD2A512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9311855387934231"/>
          <c:y val="0.18647452212932991"/>
          <c:w val="0.35526991737903674"/>
          <c:h val="0.74569085708656591"/>
        </c:manualLayout>
      </c:layout>
      <c:overlay val="0"/>
      <c:spPr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c:spPr>
      <c:txPr>
        <a:bodyPr/>
        <a:lstStyle/>
        <a:p>
          <a:pPr>
            <a:defRPr sz="320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gradFill rotWithShape="1">
      <a:gsLst>
        <a:gs pos="0">
          <a:schemeClr val="accent6">
            <a:tint val="50000"/>
            <a:satMod val="300000"/>
          </a:schemeClr>
        </a:gs>
        <a:gs pos="35000">
          <a:schemeClr val="accent6">
            <a:tint val="37000"/>
            <a:satMod val="300000"/>
          </a:schemeClr>
        </a:gs>
        <a:gs pos="100000">
          <a:schemeClr val="accent6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6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uk-UA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BA5EA9-B80F-4491-AC3D-5AF087474FA3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uk-UA"/>
        </a:p>
      </dgm:t>
    </dgm:pt>
    <dgm:pt modelId="{5C011692-3782-485C-8DD2-4F3D2420AA5B}">
      <dgm:prSet phldrT="[Текст]" phldr="1"/>
      <dgm:spPr/>
      <dgm:t>
        <a:bodyPr/>
        <a:lstStyle/>
        <a:p>
          <a:endParaRPr lang="uk-UA"/>
        </a:p>
      </dgm:t>
    </dgm:pt>
    <dgm:pt modelId="{0DB1BBBE-FAFF-44CA-B812-D0D788A18C51}" type="parTrans" cxnId="{D89214C3-3A78-418D-B5AE-48ECEA3FE054}">
      <dgm:prSet/>
      <dgm:spPr/>
      <dgm:t>
        <a:bodyPr/>
        <a:lstStyle/>
        <a:p>
          <a:endParaRPr lang="uk-UA"/>
        </a:p>
      </dgm:t>
    </dgm:pt>
    <dgm:pt modelId="{3CABE87E-3386-443D-8341-F50D67B740D4}" type="sibTrans" cxnId="{D89214C3-3A78-418D-B5AE-48ECEA3FE054}">
      <dgm:prSet/>
      <dgm:spPr/>
      <dgm:t>
        <a:bodyPr/>
        <a:lstStyle/>
        <a:p>
          <a:endParaRPr lang="uk-UA"/>
        </a:p>
      </dgm:t>
    </dgm:pt>
    <dgm:pt modelId="{B64F2B67-B368-45F0-9512-B47CC3B0CCD6}">
      <dgm:prSet phldrT="[Текст]" phldr="1"/>
      <dgm:spPr/>
      <dgm:t>
        <a:bodyPr/>
        <a:lstStyle/>
        <a:p>
          <a:endParaRPr lang="uk-UA"/>
        </a:p>
      </dgm:t>
    </dgm:pt>
    <dgm:pt modelId="{A55F7860-53B3-4389-A2AC-932C29EEAD10}" type="parTrans" cxnId="{152C08BF-32D8-4507-A150-79F5DFBCFFC2}">
      <dgm:prSet/>
      <dgm:spPr/>
      <dgm:t>
        <a:bodyPr/>
        <a:lstStyle/>
        <a:p>
          <a:endParaRPr lang="uk-UA"/>
        </a:p>
      </dgm:t>
    </dgm:pt>
    <dgm:pt modelId="{A01C015B-A9E7-4D4A-9BB0-0EE6A9CDAA3F}" type="sibTrans" cxnId="{152C08BF-32D8-4507-A150-79F5DFBCFFC2}">
      <dgm:prSet/>
      <dgm:spPr/>
      <dgm:t>
        <a:bodyPr/>
        <a:lstStyle/>
        <a:p>
          <a:endParaRPr lang="uk-UA"/>
        </a:p>
      </dgm:t>
    </dgm:pt>
    <dgm:pt modelId="{2E59B724-EBB0-477A-96AC-9CF6F6FDB250}">
      <dgm:prSet phldrT="[Текст]" phldr="1"/>
      <dgm:spPr/>
      <dgm:t>
        <a:bodyPr/>
        <a:lstStyle/>
        <a:p>
          <a:endParaRPr lang="uk-UA"/>
        </a:p>
      </dgm:t>
    </dgm:pt>
    <dgm:pt modelId="{FBEDB7BC-C0A8-4CBE-9F4D-898DACF2610F}" type="parTrans" cxnId="{FB9759AD-0ECD-491C-AD30-EF6BDB766433}">
      <dgm:prSet/>
      <dgm:spPr/>
      <dgm:t>
        <a:bodyPr/>
        <a:lstStyle/>
        <a:p>
          <a:endParaRPr lang="uk-UA"/>
        </a:p>
      </dgm:t>
    </dgm:pt>
    <dgm:pt modelId="{10C873A5-EAB4-450C-82ED-B560EE87E313}" type="sibTrans" cxnId="{FB9759AD-0ECD-491C-AD30-EF6BDB766433}">
      <dgm:prSet/>
      <dgm:spPr/>
      <dgm:t>
        <a:bodyPr/>
        <a:lstStyle/>
        <a:p>
          <a:endParaRPr lang="uk-UA"/>
        </a:p>
      </dgm:t>
    </dgm:pt>
    <dgm:pt modelId="{FF572295-291C-4951-AD4E-CD9FEEFD7C44}">
      <dgm:prSet phldrT="[Текст]" phldr="1"/>
      <dgm:spPr/>
      <dgm:t>
        <a:bodyPr/>
        <a:lstStyle/>
        <a:p>
          <a:endParaRPr lang="uk-UA"/>
        </a:p>
      </dgm:t>
    </dgm:pt>
    <dgm:pt modelId="{F08CA939-A9F3-449F-AF23-354AD4B8E3E9}" type="parTrans" cxnId="{A2FB50FA-3E8A-44DD-ACBC-3CCC21AFDF05}">
      <dgm:prSet/>
      <dgm:spPr/>
      <dgm:t>
        <a:bodyPr/>
        <a:lstStyle/>
        <a:p>
          <a:endParaRPr lang="uk-UA"/>
        </a:p>
      </dgm:t>
    </dgm:pt>
    <dgm:pt modelId="{C08A30F4-2BA5-4F42-B5C3-09591262AFB5}" type="sibTrans" cxnId="{A2FB50FA-3E8A-44DD-ACBC-3CCC21AFDF05}">
      <dgm:prSet/>
      <dgm:spPr/>
      <dgm:t>
        <a:bodyPr/>
        <a:lstStyle/>
        <a:p>
          <a:endParaRPr lang="uk-UA"/>
        </a:p>
      </dgm:t>
    </dgm:pt>
    <dgm:pt modelId="{2DB00136-E1C3-46EC-A53B-C1791DDB6D3B}">
      <dgm:prSet phldrT="[Текст]" phldr="1"/>
      <dgm:spPr/>
      <dgm:t>
        <a:bodyPr/>
        <a:lstStyle/>
        <a:p>
          <a:endParaRPr lang="uk-UA"/>
        </a:p>
      </dgm:t>
    </dgm:pt>
    <dgm:pt modelId="{FBE8DFDC-C06B-4700-A6ED-9165B8E0B49B}" type="parTrans" cxnId="{FE17D954-DE74-40E2-8BC0-FB5FF9E9BDE7}">
      <dgm:prSet/>
      <dgm:spPr/>
      <dgm:t>
        <a:bodyPr/>
        <a:lstStyle/>
        <a:p>
          <a:endParaRPr lang="uk-UA"/>
        </a:p>
      </dgm:t>
    </dgm:pt>
    <dgm:pt modelId="{17E071DC-4ECA-495F-B501-F174E32D0DA4}" type="sibTrans" cxnId="{FE17D954-DE74-40E2-8BC0-FB5FF9E9BDE7}">
      <dgm:prSet/>
      <dgm:spPr/>
      <dgm:t>
        <a:bodyPr/>
        <a:lstStyle/>
        <a:p>
          <a:endParaRPr lang="uk-UA"/>
        </a:p>
      </dgm:t>
    </dgm:pt>
    <dgm:pt modelId="{29AE2AD0-5478-4A59-A8B9-D7B919DCD06D}" type="pres">
      <dgm:prSet presAssocID="{FCBA5EA9-B80F-4491-AC3D-5AF087474FA3}" presName="composite" presStyleCnt="0">
        <dgm:presLayoutVars>
          <dgm:chMax val="1"/>
          <dgm:dir/>
          <dgm:resizeHandles val="exact"/>
        </dgm:presLayoutVars>
      </dgm:prSet>
      <dgm:spPr/>
    </dgm:pt>
    <dgm:pt modelId="{12CE29E0-8CCF-4946-9623-BAD5F449E7DA}" type="pres">
      <dgm:prSet presAssocID="{FCBA5EA9-B80F-4491-AC3D-5AF087474FA3}" presName="radial" presStyleCnt="0">
        <dgm:presLayoutVars>
          <dgm:animLvl val="ctr"/>
        </dgm:presLayoutVars>
      </dgm:prSet>
      <dgm:spPr/>
    </dgm:pt>
    <dgm:pt modelId="{D0732558-7AE2-4ED7-8CC1-375ABCD7D4A6}" type="pres">
      <dgm:prSet presAssocID="{5C011692-3782-485C-8DD2-4F3D2420AA5B}" presName="centerShape" presStyleLbl="vennNode1" presStyleIdx="0" presStyleCnt="5"/>
      <dgm:spPr/>
    </dgm:pt>
    <dgm:pt modelId="{D1518A59-601E-45E6-9A69-62B0EEEB79C8}" type="pres">
      <dgm:prSet presAssocID="{B64F2B67-B368-45F0-9512-B47CC3B0CCD6}" presName="node" presStyleLbl="vennNode1" presStyleIdx="1" presStyleCnt="5">
        <dgm:presLayoutVars>
          <dgm:bulletEnabled val="1"/>
        </dgm:presLayoutVars>
      </dgm:prSet>
      <dgm:spPr/>
    </dgm:pt>
    <dgm:pt modelId="{53AA2E06-184D-4DF7-B380-F1CAED49233E}" type="pres">
      <dgm:prSet presAssocID="{2E59B724-EBB0-477A-96AC-9CF6F6FDB250}" presName="node" presStyleLbl="vennNode1" presStyleIdx="2" presStyleCnt="5">
        <dgm:presLayoutVars>
          <dgm:bulletEnabled val="1"/>
        </dgm:presLayoutVars>
      </dgm:prSet>
      <dgm:spPr/>
    </dgm:pt>
    <dgm:pt modelId="{0C202F59-52E9-4CD9-9443-B078D3ECF1F8}" type="pres">
      <dgm:prSet presAssocID="{FF572295-291C-4951-AD4E-CD9FEEFD7C44}" presName="node" presStyleLbl="vennNode1" presStyleIdx="3" presStyleCnt="5">
        <dgm:presLayoutVars>
          <dgm:bulletEnabled val="1"/>
        </dgm:presLayoutVars>
      </dgm:prSet>
      <dgm:spPr/>
    </dgm:pt>
    <dgm:pt modelId="{C0B8297F-CE3D-4DAC-B537-6DC4A776848A}" type="pres">
      <dgm:prSet presAssocID="{2DB00136-E1C3-46EC-A53B-C1791DDB6D3B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3271DC27-EF9D-47D8-B96C-DB4D2A99242C}" type="presOf" srcId="{2E59B724-EBB0-477A-96AC-9CF6F6FDB250}" destId="{53AA2E06-184D-4DF7-B380-F1CAED49233E}" srcOrd="0" destOrd="0" presId="urn:microsoft.com/office/officeart/2005/8/layout/radial3"/>
    <dgm:cxn modelId="{49875E53-7F9E-452A-81F8-D36C08F2F4AD}" type="presOf" srcId="{B64F2B67-B368-45F0-9512-B47CC3B0CCD6}" destId="{D1518A59-601E-45E6-9A69-62B0EEEB79C8}" srcOrd="0" destOrd="0" presId="urn:microsoft.com/office/officeart/2005/8/layout/radial3"/>
    <dgm:cxn modelId="{0DEFD153-E904-4CBB-A106-016B66050E1B}" type="presOf" srcId="{5C011692-3782-485C-8DD2-4F3D2420AA5B}" destId="{D0732558-7AE2-4ED7-8CC1-375ABCD7D4A6}" srcOrd="0" destOrd="0" presId="urn:microsoft.com/office/officeart/2005/8/layout/radial3"/>
    <dgm:cxn modelId="{FE17D954-DE74-40E2-8BC0-FB5FF9E9BDE7}" srcId="{5C011692-3782-485C-8DD2-4F3D2420AA5B}" destId="{2DB00136-E1C3-46EC-A53B-C1791DDB6D3B}" srcOrd="3" destOrd="0" parTransId="{FBE8DFDC-C06B-4700-A6ED-9165B8E0B49B}" sibTransId="{17E071DC-4ECA-495F-B501-F174E32D0DA4}"/>
    <dgm:cxn modelId="{76397895-1BA1-4586-9214-53EE83F137AF}" type="presOf" srcId="{FCBA5EA9-B80F-4491-AC3D-5AF087474FA3}" destId="{29AE2AD0-5478-4A59-A8B9-D7B919DCD06D}" srcOrd="0" destOrd="0" presId="urn:microsoft.com/office/officeart/2005/8/layout/radial3"/>
    <dgm:cxn modelId="{DF0A6AA9-361D-425B-8D3A-5ABFE0C8CDC5}" type="presOf" srcId="{FF572295-291C-4951-AD4E-CD9FEEFD7C44}" destId="{0C202F59-52E9-4CD9-9443-B078D3ECF1F8}" srcOrd="0" destOrd="0" presId="urn:microsoft.com/office/officeart/2005/8/layout/radial3"/>
    <dgm:cxn modelId="{FB9759AD-0ECD-491C-AD30-EF6BDB766433}" srcId="{5C011692-3782-485C-8DD2-4F3D2420AA5B}" destId="{2E59B724-EBB0-477A-96AC-9CF6F6FDB250}" srcOrd="1" destOrd="0" parTransId="{FBEDB7BC-C0A8-4CBE-9F4D-898DACF2610F}" sibTransId="{10C873A5-EAB4-450C-82ED-B560EE87E313}"/>
    <dgm:cxn modelId="{152C08BF-32D8-4507-A150-79F5DFBCFFC2}" srcId="{5C011692-3782-485C-8DD2-4F3D2420AA5B}" destId="{B64F2B67-B368-45F0-9512-B47CC3B0CCD6}" srcOrd="0" destOrd="0" parTransId="{A55F7860-53B3-4389-A2AC-932C29EEAD10}" sibTransId="{A01C015B-A9E7-4D4A-9BB0-0EE6A9CDAA3F}"/>
    <dgm:cxn modelId="{D89214C3-3A78-418D-B5AE-48ECEA3FE054}" srcId="{FCBA5EA9-B80F-4491-AC3D-5AF087474FA3}" destId="{5C011692-3782-485C-8DD2-4F3D2420AA5B}" srcOrd="0" destOrd="0" parTransId="{0DB1BBBE-FAFF-44CA-B812-D0D788A18C51}" sibTransId="{3CABE87E-3386-443D-8341-F50D67B740D4}"/>
    <dgm:cxn modelId="{EB6BDACA-ED20-4A99-9E0D-D76616D3B3A2}" type="presOf" srcId="{2DB00136-E1C3-46EC-A53B-C1791DDB6D3B}" destId="{C0B8297F-CE3D-4DAC-B537-6DC4A776848A}" srcOrd="0" destOrd="0" presId="urn:microsoft.com/office/officeart/2005/8/layout/radial3"/>
    <dgm:cxn modelId="{A2FB50FA-3E8A-44DD-ACBC-3CCC21AFDF05}" srcId="{5C011692-3782-485C-8DD2-4F3D2420AA5B}" destId="{FF572295-291C-4951-AD4E-CD9FEEFD7C44}" srcOrd="2" destOrd="0" parTransId="{F08CA939-A9F3-449F-AF23-354AD4B8E3E9}" sibTransId="{C08A30F4-2BA5-4F42-B5C3-09591262AFB5}"/>
    <dgm:cxn modelId="{16EA3031-B4CC-4E74-B2CA-F4A40FD0F642}" type="presParOf" srcId="{29AE2AD0-5478-4A59-A8B9-D7B919DCD06D}" destId="{12CE29E0-8CCF-4946-9623-BAD5F449E7DA}" srcOrd="0" destOrd="0" presId="urn:microsoft.com/office/officeart/2005/8/layout/radial3"/>
    <dgm:cxn modelId="{3E131849-3573-44B4-A76C-7B0D33C7BF1A}" type="presParOf" srcId="{12CE29E0-8CCF-4946-9623-BAD5F449E7DA}" destId="{D0732558-7AE2-4ED7-8CC1-375ABCD7D4A6}" srcOrd="0" destOrd="0" presId="urn:microsoft.com/office/officeart/2005/8/layout/radial3"/>
    <dgm:cxn modelId="{18D00FFB-0C4E-4C24-87AA-D9BCC5192B3C}" type="presParOf" srcId="{12CE29E0-8CCF-4946-9623-BAD5F449E7DA}" destId="{D1518A59-601E-45E6-9A69-62B0EEEB79C8}" srcOrd="1" destOrd="0" presId="urn:microsoft.com/office/officeart/2005/8/layout/radial3"/>
    <dgm:cxn modelId="{57C11146-9016-4D7D-BBD4-1AEA5DA89513}" type="presParOf" srcId="{12CE29E0-8CCF-4946-9623-BAD5F449E7DA}" destId="{53AA2E06-184D-4DF7-B380-F1CAED49233E}" srcOrd="2" destOrd="0" presId="urn:microsoft.com/office/officeart/2005/8/layout/radial3"/>
    <dgm:cxn modelId="{A2679C6F-ADFA-4E69-9227-AB1ED8FF922F}" type="presParOf" srcId="{12CE29E0-8CCF-4946-9623-BAD5F449E7DA}" destId="{0C202F59-52E9-4CD9-9443-B078D3ECF1F8}" srcOrd="3" destOrd="0" presId="urn:microsoft.com/office/officeart/2005/8/layout/radial3"/>
    <dgm:cxn modelId="{4271CD52-7830-4341-904F-E2385E436EE1}" type="presParOf" srcId="{12CE29E0-8CCF-4946-9623-BAD5F449E7DA}" destId="{C0B8297F-CE3D-4DAC-B537-6DC4A776848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32558-7AE2-4ED7-8CC1-375ABCD7D4A6}">
      <dsp:nvSpPr>
        <dsp:cNvPr id="0" name=""/>
        <dsp:cNvSpPr/>
      </dsp:nvSpPr>
      <dsp:spPr>
        <a:xfrm>
          <a:off x="2859552" y="1007733"/>
          <a:ext cx="2510495" cy="251049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9690" tIns="59690" rIns="59690" bIns="5969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4700" kern="1200"/>
        </a:p>
      </dsp:txBody>
      <dsp:txXfrm>
        <a:off x="2859552" y="1007733"/>
        <a:ext cx="2510495" cy="2510495"/>
      </dsp:txXfrm>
    </dsp:sp>
    <dsp:sp modelId="{D1518A59-601E-45E6-9A69-62B0EEEB79C8}">
      <dsp:nvSpPr>
        <dsp:cNvPr id="0" name=""/>
        <dsp:cNvSpPr/>
      </dsp:nvSpPr>
      <dsp:spPr>
        <a:xfrm>
          <a:off x="3487176" y="448"/>
          <a:ext cx="1255247" cy="125524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2300" kern="1200"/>
        </a:p>
      </dsp:txBody>
      <dsp:txXfrm>
        <a:off x="3487176" y="448"/>
        <a:ext cx="1255247" cy="1255247"/>
      </dsp:txXfrm>
    </dsp:sp>
    <dsp:sp modelId="{53AA2E06-184D-4DF7-B380-F1CAED49233E}">
      <dsp:nvSpPr>
        <dsp:cNvPr id="0" name=""/>
        <dsp:cNvSpPr/>
      </dsp:nvSpPr>
      <dsp:spPr>
        <a:xfrm>
          <a:off x="5122085" y="1635357"/>
          <a:ext cx="1255247" cy="125524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2300" kern="1200"/>
        </a:p>
      </dsp:txBody>
      <dsp:txXfrm>
        <a:off x="5122085" y="1635357"/>
        <a:ext cx="1255247" cy="1255247"/>
      </dsp:txXfrm>
    </dsp:sp>
    <dsp:sp modelId="{0C202F59-52E9-4CD9-9443-B078D3ECF1F8}">
      <dsp:nvSpPr>
        <dsp:cNvPr id="0" name=""/>
        <dsp:cNvSpPr/>
      </dsp:nvSpPr>
      <dsp:spPr>
        <a:xfrm>
          <a:off x="3487176" y="3270267"/>
          <a:ext cx="1255247" cy="125524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2300" kern="1200"/>
        </a:p>
      </dsp:txBody>
      <dsp:txXfrm>
        <a:off x="3487176" y="3270267"/>
        <a:ext cx="1255247" cy="1255247"/>
      </dsp:txXfrm>
    </dsp:sp>
    <dsp:sp modelId="{C0B8297F-CE3D-4DAC-B537-6DC4A776848A}">
      <dsp:nvSpPr>
        <dsp:cNvPr id="0" name=""/>
        <dsp:cNvSpPr/>
      </dsp:nvSpPr>
      <dsp:spPr>
        <a:xfrm>
          <a:off x="1852266" y="1635357"/>
          <a:ext cx="1255247" cy="125524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2300" kern="1200"/>
        </a:p>
      </dsp:txBody>
      <dsp:txXfrm>
        <a:off x="1852266" y="1635357"/>
        <a:ext cx="1255247" cy="12552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0.22772</cdr:x>
      <cdr:y>0.14471</cdr:y>
    </cdr:from>
    <cdr:to>
      <cdr:x>0.29474</cdr:x>
      <cdr:y>0.19606</cdr:y>
    </cdr:to>
    <cdr:sp macro="" textlink="">
      <cdr:nvSpPr>
        <cdr:cNvPr id="3" name="Прямая со стрелкой 2"/>
        <cdr:cNvSpPr/>
      </cdr:nvSpPr>
      <cdr:spPr>
        <a:xfrm xmlns:a="http://schemas.openxmlformats.org/drawingml/2006/main">
          <a:off x="2104718" y="914400"/>
          <a:ext cx="619432" cy="32446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uk-UA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05799-00CA-4CA3-9C29-BC13BA7A2D78}" type="datetimeFigureOut">
              <a:rPr lang="uk-UA" smtClean="0"/>
              <a:pPr/>
              <a:t>15.02.2023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2BBC5-E2FB-4D3B-BAB5-5D02C05D291A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BBC5-E2FB-4D3B-BAB5-5D02C05D291A}" type="slidenum">
              <a:rPr lang="uk-UA" smtClean="0"/>
              <a:pPr/>
              <a:t>1</a:t>
            </a:fld>
            <a:endParaRPr lang="uk-UA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BBC5-E2FB-4D3B-BAB5-5D02C05D291A}" type="slidenum">
              <a:rPr lang="uk-UA" smtClean="0"/>
              <a:pPr/>
              <a:t>51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BBC5-E2FB-4D3B-BAB5-5D02C05D291A}" type="slidenum">
              <a:rPr lang="uk-UA" smtClean="0"/>
              <a:pPr/>
              <a:t>6</a:t>
            </a:fld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BBC5-E2FB-4D3B-BAB5-5D02C05D291A}" type="slidenum">
              <a:rPr lang="uk-UA" smtClean="0"/>
              <a:pPr/>
              <a:t>9</a:t>
            </a:fld>
            <a:endParaRPr lang="uk-U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BBC5-E2FB-4D3B-BAB5-5D02C05D291A}" type="slidenum">
              <a:rPr lang="uk-UA" smtClean="0"/>
              <a:pPr/>
              <a:t>11</a:t>
            </a:fld>
            <a:endParaRPr lang="uk-U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BBC5-E2FB-4D3B-BAB5-5D02C05D291A}" type="slidenum">
              <a:rPr lang="uk-UA" smtClean="0"/>
              <a:pPr/>
              <a:t>19</a:t>
            </a:fld>
            <a:endParaRPr lang="uk-U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BBC5-E2FB-4D3B-BAB5-5D02C05D291A}" type="slidenum">
              <a:rPr lang="uk-UA" smtClean="0"/>
              <a:pPr/>
              <a:t>20</a:t>
            </a:fld>
            <a:endParaRPr lang="uk-U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BBC5-E2FB-4D3B-BAB5-5D02C05D291A}" type="slidenum">
              <a:rPr lang="uk-UA" smtClean="0"/>
              <a:pPr/>
              <a:t>32</a:t>
            </a:fld>
            <a:endParaRPr lang="uk-U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BBC5-E2FB-4D3B-BAB5-5D02C05D291A}" type="slidenum">
              <a:rPr lang="uk-UA" smtClean="0"/>
              <a:pPr/>
              <a:t>49</a:t>
            </a:fld>
            <a:endParaRPr lang="uk-U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BBC5-E2FB-4D3B-BAB5-5D02C05D291A}" type="slidenum">
              <a:rPr lang="uk-UA" smtClean="0"/>
              <a:pPr/>
              <a:t>50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00EA3-8B0B-4962-9BAE-091E53855B54}" type="datetimeFigureOut">
              <a:rPr lang="ru-RU"/>
              <a:pPr>
                <a:defRPr/>
              </a:pPr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558A2-DB28-4F6D-B4EC-792DB8AF7C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13708-622A-4EC3-9B91-1F971240D13A}" type="datetimeFigureOut">
              <a:rPr lang="ru-RU"/>
              <a:pPr>
                <a:defRPr/>
              </a:pPr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9C2CA-E48A-483D-93B2-03599A46EE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825C5-F7E8-4820-B65C-3D85CEFE0FB6}" type="datetimeFigureOut">
              <a:rPr lang="ru-RU"/>
              <a:pPr>
                <a:defRPr/>
              </a:pPr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32F72-2736-4629-8F57-B8EF8FFFDA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ED62B-CD6E-479A-B971-0B3D2206DB3E}" type="datetimeFigureOut">
              <a:rPr lang="ru-RU"/>
              <a:pPr>
                <a:defRPr/>
              </a:pPr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7EEFA-2237-4C15-90AC-D25ABB7BC4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91E9B-108E-4D00-9BD4-0AC01FF39EB9}" type="datetimeFigureOut">
              <a:rPr lang="ru-RU"/>
              <a:pPr>
                <a:defRPr/>
              </a:pPr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B9A2-4C43-457F-9A5A-626D6F6A20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A1C0A-428B-4045-B589-7951C7C81ECD}" type="datetimeFigureOut">
              <a:rPr lang="ru-RU"/>
              <a:pPr>
                <a:defRPr/>
              </a:pPr>
              <a:t>15.02.2023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08A9D-E5EF-4A32-8CDF-5E9EB9AE71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70DF9-951B-4877-9194-5AF42A2C60E1}" type="datetimeFigureOut">
              <a:rPr lang="ru-RU"/>
              <a:pPr>
                <a:defRPr/>
              </a:pPr>
              <a:t>15.02.2023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BDFF4-3E41-40F6-B983-2D169DED5C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0033A-5239-4A9A-8F1C-7901EF8765C1}" type="datetimeFigureOut">
              <a:rPr lang="ru-RU"/>
              <a:pPr>
                <a:defRPr/>
              </a:pPr>
              <a:t>15.02.2023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E62B8-D9B8-4948-B105-B1AE2E601F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1069F-51E4-46F3-8BE8-7A8C71D2BE18}" type="datetimeFigureOut">
              <a:rPr lang="ru-RU"/>
              <a:pPr>
                <a:defRPr/>
              </a:pPr>
              <a:t>15.02.2023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08699-CA51-4EF3-B39F-19E8CC06C6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2422D-12A7-4B88-B26C-00B0A44AB532}" type="datetimeFigureOut">
              <a:rPr lang="ru-RU"/>
              <a:pPr>
                <a:defRPr/>
              </a:pPr>
              <a:t>15.02.2023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A8E95-58CA-4ECB-9531-6627CBC429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8A243-B2BB-43CB-8B7F-E0284BC0F692}" type="datetimeFigureOut">
              <a:rPr lang="ru-RU"/>
              <a:pPr>
                <a:defRPr/>
              </a:pPr>
              <a:t>15.02.2023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07FB5-DAD7-4062-A367-8851A23B29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7003AC-ABC2-4918-AFDA-63060B82CB95}" type="datetimeFigureOut">
              <a:rPr lang="ru-RU"/>
              <a:pPr>
                <a:defRPr/>
              </a:pPr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C13BD9-2C9F-4F9A-ACD2-529193DF59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heel spokes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jpeg"/><Relationship Id="rId4" Type="http://schemas.openxmlformats.org/officeDocument/2006/relationships/image" Target="../media/image1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57.png"/><Relationship Id="rId4" Type="http://schemas.openxmlformats.org/officeDocument/2006/relationships/image" Target="../media/image1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jpeg"/><Relationship Id="rId4" Type="http://schemas.openxmlformats.org/officeDocument/2006/relationships/image" Target="../media/image1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eg"/><Relationship Id="rId4" Type="http://schemas.openxmlformats.org/officeDocument/2006/relationships/image" Target="../media/image14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jpeg"/><Relationship Id="rId4" Type="http://schemas.openxmlformats.org/officeDocument/2006/relationships/image" Target="../media/image1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jpe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7" Type="http://schemas.openxmlformats.org/officeDocument/2006/relationships/image" Target="../media/image179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77.jpeg"/><Relationship Id="rId4" Type="http://schemas.openxmlformats.org/officeDocument/2006/relationships/image" Target="../media/image1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://pro-interesnoe.ru/wp-content/uploads/2011/09/diving_ocean-7923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14362"/>
            <a:ext cx="9144000" cy="70723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642918"/>
            <a:ext cx="8286808" cy="164307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tabLst>
                <a:tab pos="5029200" algn="l"/>
              </a:tabLst>
            </a:pPr>
            <a:r>
              <a:rPr lang="uk-UA" sz="4800" b="1" i="1" dirty="0">
                <a:solidFill>
                  <a:srgbClr val="FFFF00"/>
                </a:solidFill>
                <a:latin typeface="Segoe Print" pitchFamily="2" charset="0"/>
                <a:ea typeface="Kozuka Gothic Pro EL" pitchFamily="34" charset="-128"/>
                <a:cs typeface="Arabic Typesetting" pitchFamily="66" charset="-78"/>
              </a:rPr>
              <a:t>Світовий</a:t>
            </a:r>
            <a:r>
              <a:rPr lang="uk-UA" sz="4800" b="1" i="1" dirty="0">
                <a:solidFill>
                  <a:srgbClr val="FFFF66"/>
                </a:solidFill>
                <a:latin typeface="Segoe Print" pitchFamily="2" charset="0"/>
                <a:ea typeface="Kozuka Gothic Pro EL" pitchFamily="34" charset="-128"/>
                <a:cs typeface="Arabic Typesetting" pitchFamily="66" charset="-78"/>
              </a:rPr>
              <a:t> </a:t>
            </a:r>
            <a:r>
              <a:rPr lang="uk-UA" sz="4800" b="1" i="1" dirty="0">
                <a:solidFill>
                  <a:srgbClr val="FFFF00"/>
                </a:solidFill>
                <a:latin typeface="Segoe Print" pitchFamily="2" charset="0"/>
                <a:ea typeface="Kozuka Gothic Pro EL" pitchFamily="34" charset="-128"/>
                <a:cs typeface="Arabic Typesetting" pitchFamily="66" charset="-78"/>
              </a:rPr>
              <a:t>океан</a:t>
            </a:r>
            <a:r>
              <a:rPr lang="uk-UA" sz="4800" b="1" i="1" dirty="0">
                <a:solidFill>
                  <a:srgbClr val="FFFF66"/>
                </a:solidFill>
                <a:latin typeface="Segoe Print" pitchFamily="2" charset="0"/>
                <a:ea typeface="Kozuka Gothic Pro EL" pitchFamily="34" charset="-128"/>
                <a:cs typeface="Arabic Typesetting" pitchFamily="66" charset="-78"/>
              </a:rPr>
              <a:t> </a:t>
            </a:r>
            <a:r>
              <a:rPr lang="uk-UA" sz="4800" b="1" i="1" dirty="0">
                <a:solidFill>
                  <a:srgbClr val="FFFF00"/>
                </a:solidFill>
                <a:latin typeface="Segoe Print" pitchFamily="2" charset="0"/>
                <a:ea typeface="Kozuka Gothic Pro EL" pitchFamily="34" charset="-128"/>
                <a:cs typeface="Arabic Typesetting" pitchFamily="66" charset="-78"/>
              </a:rPr>
              <a:t>та</a:t>
            </a:r>
            <a:r>
              <a:rPr lang="uk-UA" sz="4800" b="1" i="1" dirty="0">
                <a:solidFill>
                  <a:srgbClr val="FFFF66"/>
                </a:solidFill>
                <a:latin typeface="Segoe Print" pitchFamily="2" charset="0"/>
                <a:ea typeface="Kozuka Gothic Pro EL" pitchFamily="34" charset="-128"/>
                <a:cs typeface="Arabic Typesetting" pitchFamily="66" charset="-78"/>
              </a:rPr>
              <a:t> </a:t>
            </a:r>
            <a:r>
              <a:rPr lang="uk-UA" sz="4800" b="1" i="1" dirty="0">
                <a:solidFill>
                  <a:srgbClr val="FFFF00"/>
                </a:solidFill>
                <a:latin typeface="Segoe Print" pitchFamily="2" charset="0"/>
                <a:ea typeface="Kozuka Gothic Pro EL" pitchFamily="34" charset="-128"/>
                <a:cs typeface="Arabic Typesetting" pitchFamily="66" charset="-78"/>
              </a:rPr>
              <a:t>його</a:t>
            </a:r>
            <a:r>
              <a:rPr lang="uk-UA" sz="4800" b="1" i="1" dirty="0">
                <a:solidFill>
                  <a:srgbClr val="FFFF66"/>
                </a:solidFill>
                <a:latin typeface="Segoe Print" pitchFamily="2" charset="0"/>
                <a:ea typeface="Kozuka Gothic Pro EL" pitchFamily="34" charset="-128"/>
                <a:cs typeface="Arabic Typesetting" pitchFamily="66" charset="-78"/>
              </a:rPr>
              <a:t> </a:t>
            </a:r>
            <a:r>
              <a:rPr lang="uk-UA" sz="4800" b="1" i="1" dirty="0">
                <a:solidFill>
                  <a:srgbClr val="FFFF00"/>
                </a:solidFill>
                <a:latin typeface="Segoe Print" pitchFamily="2" charset="0"/>
                <a:ea typeface="Kozuka Gothic Pro EL" pitchFamily="34" charset="-128"/>
                <a:cs typeface="Arabic Typesetting" pitchFamily="66" charset="-78"/>
              </a:rPr>
              <a:t>частини</a:t>
            </a:r>
          </a:p>
        </p:txBody>
      </p:sp>
      <p:pic>
        <p:nvPicPr>
          <p:cNvPr id="14338" name="Picture 2" descr="&amp;Ocy;&amp;kcy;&amp;iecy;&amp;acy;&amp;n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071810"/>
            <a:ext cx="3929090" cy="2946817"/>
          </a:xfrm>
          <a:prstGeom prst="rect">
            <a:avLst/>
          </a:prstGeom>
          <a:noFill/>
        </p:spPr>
      </p:pic>
      <p:pic>
        <p:nvPicPr>
          <p:cNvPr id="14340" name="Picture 4" descr="http://prirodniresursi.kiev.ua/otdushki/okea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429000"/>
            <a:ext cx="3810000" cy="28575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 l="24158" t="13672" r="8858" b="16992"/>
          <a:stretch>
            <a:fillRect/>
          </a:stretch>
        </p:blipFill>
        <p:spPr bwMode="auto">
          <a:xfrm>
            <a:off x="0" y="-2"/>
            <a:ext cx="9144000" cy="5572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6" descr="&amp;Mcy;&amp;rcy;&amp;acy;&amp;mcy;&amp;ocy;&amp;rcy;&amp;ncy;&amp;ocy;&amp;iecy; &amp;mcy;&amp;ocy;&amp;rcy;&amp;iecy;"/>
          <p:cNvPicPr>
            <a:picLocks noChangeAspect="1" noChangeArrowheads="1"/>
          </p:cNvPicPr>
          <p:nvPr/>
        </p:nvPicPr>
        <p:blipFill>
          <a:blip r:embed="rId3" cstate="print"/>
          <a:srcRect t="8046"/>
          <a:stretch>
            <a:fillRect/>
          </a:stretch>
        </p:blipFill>
        <p:spPr bwMode="auto">
          <a:xfrm>
            <a:off x="6000760" y="4690256"/>
            <a:ext cx="3143239" cy="216774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5165229"/>
            <a:ext cx="9144000" cy="169277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600" b="1" u="sng" dirty="0">
                <a:solidFill>
                  <a:srgbClr val="1902A6"/>
                </a:solidFill>
              </a:rPr>
              <a:t>Невелике </a:t>
            </a:r>
            <a:r>
              <a:rPr lang="uk-UA" sz="2600" b="1" u="sng" dirty="0" err="1">
                <a:solidFill>
                  <a:srgbClr val="1902A6"/>
                </a:solidFill>
              </a:rPr>
              <a:t>“кишенькове”</a:t>
            </a:r>
            <a:r>
              <a:rPr lang="uk-UA" sz="2600" b="1" u="sng" dirty="0">
                <a:solidFill>
                  <a:srgbClr val="1902A6"/>
                </a:solidFill>
              </a:rPr>
              <a:t> море. Його площа 11,5 тис км</a:t>
            </a:r>
            <a:r>
              <a:rPr lang="uk-UA" sz="2600" b="1" u="sng" baseline="30000" dirty="0">
                <a:solidFill>
                  <a:srgbClr val="1902A6"/>
                </a:solidFill>
              </a:rPr>
              <a:t>2</a:t>
            </a:r>
            <a:r>
              <a:rPr lang="uk-UA" sz="2600" b="1" u="sng" dirty="0">
                <a:solidFill>
                  <a:srgbClr val="1902A6"/>
                </a:solidFill>
              </a:rPr>
              <a:t>. Воно може 55 разів вкластись у територію України. Проте досить глибоке – до 1, 5 км. У ньому є </a:t>
            </a:r>
            <a:r>
              <a:rPr lang="uk-UA" sz="2600" b="1" u="sng" dirty="0" err="1">
                <a:solidFill>
                  <a:srgbClr val="1902A6"/>
                </a:solidFill>
              </a:rPr>
              <a:t>о.Мармара</a:t>
            </a:r>
            <a:r>
              <a:rPr lang="uk-UA" sz="2600" b="1" u="sng" dirty="0">
                <a:solidFill>
                  <a:srgbClr val="1902A6"/>
                </a:solidFill>
              </a:rPr>
              <a:t>, північна частина якого сліпуче блистить на сонці скелями білого мармуру.</a:t>
            </a:r>
            <a:endParaRPr lang="uk-UA" sz="2600" b="1" dirty="0">
              <a:solidFill>
                <a:srgbClr val="1902A6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14744" y="1928802"/>
            <a:ext cx="15716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9600" b="1" dirty="0">
                <a:ln w="50800"/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 l="35654" t="14720" r="12152" b="16601"/>
          <a:stretch>
            <a:fillRect/>
          </a:stretch>
        </p:blipFill>
        <p:spPr bwMode="auto">
          <a:xfrm>
            <a:off x="0" y="1150336"/>
            <a:ext cx="7715273" cy="570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4" descr="http://www.newsmarket.com.ua/wp-content/uploads/2011/09/Tayfun.jpg"/>
          <p:cNvPicPr>
            <a:picLocks noChangeAspect="1" noChangeArrowheads="1"/>
          </p:cNvPicPr>
          <p:nvPr/>
        </p:nvPicPr>
        <p:blipFill>
          <a:blip r:embed="rId4" cstate="print"/>
          <a:srcRect l="17001" t="13333" r="4999"/>
          <a:stretch>
            <a:fillRect/>
          </a:stretch>
        </p:blipFill>
        <p:spPr bwMode="auto">
          <a:xfrm>
            <a:off x="7000895" y="5072074"/>
            <a:ext cx="2143105" cy="1785926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6929454" y="1285860"/>
            <a:ext cx="2214546" cy="45243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1902A6"/>
                </a:solidFill>
              </a:rPr>
              <a:t>Найбільше і найглибше море, знаходиться у західній частині Тихого океану на узбережжях Євразії.</a:t>
            </a:r>
            <a:r>
              <a:rPr lang="en-US" sz="2400" b="1" dirty="0">
                <a:solidFill>
                  <a:srgbClr val="1902A6"/>
                </a:solidFill>
              </a:rPr>
              <a:t> </a:t>
            </a:r>
            <a:endParaRPr lang="uk-UA" sz="2400" b="1" dirty="0">
              <a:solidFill>
                <a:srgbClr val="1902A6"/>
              </a:solidFill>
            </a:endParaRPr>
          </a:p>
          <a:p>
            <a:r>
              <a:rPr lang="uk-UA" sz="2400" b="1" dirty="0">
                <a:solidFill>
                  <a:srgbClr val="1902A6"/>
                </a:solidFill>
              </a:rPr>
              <a:t>S=5,7 млн. км</a:t>
            </a:r>
            <a:r>
              <a:rPr lang="uk-UA" sz="2400" b="1" baseline="30000" dirty="0">
                <a:solidFill>
                  <a:srgbClr val="1902A6"/>
                </a:solidFill>
              </a:rPr>
              <a:t>2</a:t>
            </a:r>
            <a:r>
              <a:rPr lang="uk-UA" sz="2400" b="1" dirty="0">
                <a:solidFill>
                  <a:srgbClr val="1902A6"/>
                </a:solidFill>
              </a:rPr>
              <a:t>, Глибина </a:t>
            </a:r>
            <a:r>
              <a:rPr lang="en-US" sz="2400" b="1" dirty="0">
                <a:solidFill>
                  <a:srgbClr val="1902A6"/>
                </a:solidFill>
              </a:rPr>
              <a:t>=</a:t>
            </a:r>
            <a:r>
              <a:rPr lang="uk-UA" sz="2400" b="1" dirty="0">
                <a:solidFill>
                  <a:srgbClr val="1902A6"/>
                </a:solidFill>
              </a:rPr>
              <a:t>10 265 м.</a:t>
            </a:r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0" y="71414"/>
            <a:ext cx="9144000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b="1" dirty="0">
                <a:solidFill>
                  <a:srgbClr val="1902A6"/>
                </a:solidFill>
                <a:latin typeface="+mn-lt"/>
                <a:cs typeface="+mn-cs"/>
              </a:rPr>
              <a:t>Окраїнні – розміщені на окраїнах морів, трохи вдаються у суходіл і відокремлені від океану островами, півостровами, нерівностями дна.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71934" y="3214686"/>
            <a:ext cx="15716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9600" b="1" dirty="0">
                <a:ln w="50800"/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2" cstate="print"/>
          <a:srcRect l="28550" t="28320" r="26976" b="20898"/>
          <a:stretch>
            <a:fillRect/>
          </a:stretch>
        </p:blipFill>
        <p:spPr bwMode="auto">
          <a:xfrm>
            <a:off x="0" y="0"/>
            <a:ext cx="8568403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stat20.privet.ru/lr/0c065223f677837d75b3d11bbc3760e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76626"/>
            <a:ext cx="3071802" cy="1681374"/>
          </a:xfrm>
          <a:prstGeom prst="rect">
            <a:avLst/>
          </a:prstGeom>
          <a:noFill/>
        </p:spPr>
      </p:pic>
      <p:pic>
        <p:nvPicPr>
          <p:cNvPr id="8" name="Picture 4" descr="http://img0.liveinternet.ru/images/attach/c/2/70/51/70051797_1.jpg"/>
          <p:cNvPicPr>
            <a:picLocks noChangeAspect="1" noChangeArrowheads="1"/>
          </p:cNvPicPr>
          <p:nvPr/>
        </p:nvPicPr>
        <p:blipFill>
          <a:blip r:embed="rId4" cstate="print"/>
          <a:srcRect l="16344" t="10817" r="7384" b="23476"/>
          <a:stretch>
            <a:fillRect/>
          </a:stretch>
        </p:blipFill>
        <p:spPr bwMode="auto">
          <a:xfrm>
            <a:off x="3143240" y="5143512"/>
            <a:ext cx="2786082" cy="1714488"/>
          </a:xfrm>
          <a:prstGeom prst="rect">
            <a:avLst/>
          </a:prstGeom>
          <a:noFill/>
        </p:spPr>
      </p:pic>
      <p:pic>
        <p:nvPicPr>
          <p:cNvPr id="7" name="Picture 8" descr="http://gorod.tomsk.ru/i/u/6673/sargassum-sea-%2811%29.jpg"/>
          <p:cNvPicPr>
            <a:picLocks noChangeAspect="1" noChangeArrowheads="1"/>
          </p:cNvPicPr>
          <p:nvPr/>
        </p:nvPicPr>
        <p:blipFill>
          <a:blip r:embed="rId5" cstate="print"/>
          <a:srcRect t="22263"/>
          <a:stretch>
            <a:fillRect/>
          </a:stretch>
        </p:blipFill>
        <p:spPr bwMode="auto">
          <a:xfrm>
            <a:off x="6072198" y="4786322"/>
            <a:ext cx="3071802" cy="207167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643702" y="0"/>
            <a:ext cx="2500298" cy="68941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600" b="1" dirty="0">
                <a:solidFill>
                  <a:srgbClr val="1902A6"/>
                </a:solidFill>
              </a:rPr>
              <a:t>Єдине у світі море, що не має берегів. Його площа змінюється від </a:t>
            </a:r>
            <a:r>
              <a:rPr lang="uk-UA" sz="2600" b="1" u="sng" dirty="0">
                <a:solidFill>
                  <a:srgbClr val="1902A6"/>
                </a:solidFill>
              </a:rPr>
              <a:t>6- 7 млн. км </a:t>
            </a:r>
            <a:r>
              <a:rPr lang="uk-UA" sz="2600" b="1" u="sng" baseline="30000" dirty="0">
                <a:solidFill>
                  <a:srgbClr val="1902A6"/>
                </a:solidFill>
              </a:rPr>
              <a:t>2</a:t>
            </a:r>
            <a:r>
              <a:rPr lang="uk-UA" sz="2600" b="1" dirty="0">
                <a:solidFill>
                  <a:srgbClr val="1902A6"/>
                </a:solidFill>
              </a:rPr>
              <a:t>.</a:t>
            </a:r>
          </a:p>
          <a:p>
            <a:pPr algn="ctr"/>
            <a:endParaRPr lang="uk-UA" sz="2600" b="1" dirty="0">
              <a:solidFill>
                <a:srgbClr val="1902A6"/>
              </a:solidFill>
            </a:endParaRPr>
          </a:p>
          <a:p>
            <a:pPr algn="ctr"/>
            <a:r>
              <a:rPr lang="uk-UA" sz="2600" b="1" dirty="0">
                <a:solidFill>
                  <a:srgbClr val="1902A6"/>
                </a:solidFill>
              </a:rPr>
              <a:t>Води моря мають підвищену температуру і солоність. Експедиція Колумба здалеку його прийняла за землю.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00496" y="2285992"/>
            <a:ext cx="15716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9600" b="1" dirty="0">
                <a:ln w="50800"/>
                <a:solidFill>
                  <a:schemeClr val="bg1">
                    <a:shade val="50000"/>
                  </a:schemeClr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pull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2" cstate="print"/>
          <a:srcRect l="35139" t="17578" r="19839" b="22593"/>
          <a:stretch>
            <a:fillRect/>
          </a:stretch>
        </p:blipFill>
        <p:spPr bwMode="auto">
          <a:xfrm>
            <a:off x="142876" y="1000108"/>
            <a:ext cx="8858280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 r="12500"/>
          <a:stretch>
            <a:fillRect/>
          </a:stretch>
        </p:blipFill>
        <p:spPr bwMode="auto">
          <a:xfrm>
            <a:off x="0" y="0"/>
            <a:ext cx="2857488" cy="244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14282" y="500042"/>
            <a:ext cx="2047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0000FF"/>
                </a:solidFill>
              </a:rPr>
              <a:t>Берингове море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71802" y="0"/>
            <a:ext cx="6072198" cy="129266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600" b="1" u="sng" dirty="0">
                <a:solidFill>
                  <a:srgbClr val="1902A6"/>
                </a:solidFill>
              </a:rPr>
              <a:t>Море,яке називають </a:t>
            </a:r>
            <a:r>
              <a:rPr lang="uk-UA" sz="2600" b="1" u="sng" dirty="0" err="1">
                <a:solidFill>
                  <a:srgbClr val="1902A6"/>
                </a:solidFill>
              </a:rPr>
              <a:t>“країною</a:t>
            </a:r>
            <a:r>
              <a:rPr lang="uk-UA" sz="2600" b="1" u="sng" dirty="0">
                <a:solidFill>
                  <a:srgbClr val="1902A6"/>
                </a:solidFill>
              </a:rPr>
              <a:t> </a:t>
            </a:r>
            <a:r>
              <a:rPr lang="uk-UA" sz="2600" b="1" u="sng" dirty="0" err="1">
                <a:solidFill>
                  <a:srgbClr val="1902A6"/>
                </a:solidFill>
              </a:rPr>
              <a:t>туманів”</a:t>
            </a:r>
            <a:r>
              <a:rPr lang="uk-UA" sz="2600" b="1" u="sng" dirty="0">
                <a:solidFill>
                  <a:srgbClr val="1902A6"/>
                </a:solidFill>
              </a:rPr>
              <a:t>. Єдине море у північній частині Тихого океану, що вкривається льодом.</a:t>
            </a:r>
            <a:endParaRPr lang="uk-UA" sz="2600" b="1" dirty="0">
              <a:solidFill>
                <a:srgbClr val="1902A6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14876" y="4071942"/>
            <a:ext cx="15716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9600" b="1" dirty="0">
                <a:ln w="50800"/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pull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 l="47218" t="31458" r="15446" b="16992"/>
          <a:stretch>
            <a:fillRect/>
          </a:stretch>
        </p:blipFill>
        <p:spPr bwMode="auto">
          <a:xfrm>
            <a:off x="0" y="91442"/>
            <a:ext cx="9144000" cy="676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 descr="http://stfond.ru/images/load/Image/015.jpg"/>
          <p:cNvPicPr>
            <a:picLocks noChangeAspect="1" noChangeArrowheads="1"/>
          </p:cNvPicPr>
          <p:nvPr/>
        </p:nvPicPr>
        <p:blipFill>
          <a:blip r:embed="rId3" cstate="print"/>
          <a:srcRect t="14754"/>
          <a:stretch>
            <a:fillRect/>
          </a:stretch>
        </p:blipFill>
        <p:spPr bwMode="auto">
          <a:xfrm>
            <a:off x="0" y="1071546"/>
            <a:ext cx="3716784" cy="2132576"/>
          </a:xfrm>
          <a:prstGeom prst="rect">
            <a:avLst/>
          </a:prstGeom>
          <a:noFill/>
        </p:spPr>
      </p:pic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0" y="71414"/>
            <a:ext cx="9144000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uk-UA" sz="2400" dirty="0">
                <a:solidFill>
                  <a:srgbClr val="1902A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Море Північно-Льодовитого океану, що незважаючи на своє розміщення з</a:t>
            </a:r>
            <a:r>
              <a:rPr kumimoji="0" lang="uk-UA" sz="2400" i="0" u="none" strike="noStrike" cap="none" normalizeH="0" baseline="0" dirty="0">
                <a:ln>
                  <a:noFill/>
                </a:ln>
                <a:solidFill>
                  <a:srgbClr val="1902A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авдяки теплій Північноатлантичній течії майже повністю залишається </a:t>
            </a:r>
            <a:r>
              <a:rPr lang="uk-UA" sz="2400" dirty="0">
                <a:solidFill>
                  <a:srgbClr val="1902A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вільними від криги впродовж року.</a:t>
            </a:r>
            <a:endParaRPr kumimoji="0" lang="uk-UA" sz="2400" i="0" u="none" strike="noStrike" cap="none" normalizeH="0" baseline="0" dirty="0">
              <a:ln>
                <a:noFill/>
              </a:ln>
              <a:solidFill>
                <a:srgbClr val="1902A6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28992" y="3571876"/>
            <a:ext cx="15716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9600" b="1" dirty="0">
                <a:ln w="50800"/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http://mancompany.ru/upload/iblock/5cb/5cb4c285516f44937c23ed93a9d300d5.jpg"/>
          <p:cNvPicPr>
            <a:picLocks noChangeAspect="1" noChangeArrowheads="1"/>
          </p:cNvPicPr>
          <p:nvPr/>
        </p:nvPicPr>
        <p:blipFill>
          <a:blip r:embed="rId2" cstate="print"/>
          <a:srcRect l="12000" t="9146" b="11528"/>
          <a:stretch>
            <a:fillRect/>
          </a:stretch>
        </p:blipFill>
        <p:spPr bwMode="auto">
          <a:xfrm>
            <a:off x="0" y="1450783"/>
            <a:ext cx="9144000" cy="540721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50810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uk-UA" sz="1400" b="1" u="sng" dirty="0">
              <a:solidFill>
                <a:srgbClr val="FFFF00"/>
              </a:solidFill>
              <a:latin typeface="+mn-lt"/>
              <a:cs typeface="+mn-cs"/>
            </a:endParaRPr>
          </a:p>
          <a:p>
            <a:pPr algn="ctr"/>
            <a:r>
              <a:rPr lang="uk-UA" sz="3200" b="1" u="sng" dirty="0" err="1">
                <a:solidFill>
                  <a:srgbClr val="FFFF00"/>
                </a:solidFill>
                <a:latin typeface="+mn-lt"/>
                <a:cs typeface="+mn-cs"/>
              </a:rPr>
              <a:t>Міжострівні</a:t>
            </a:r>
            <a:r>
              <a:rPr lang="uk-UA" sz="3200" b="1" u="sng" dirty="0">
                <a:solidFill>
                  <a:srgbClr val="FFFF00"/>
                </a:solidFill>
              </a:rPr>
              <a:t> моря, що розміщені у районі Великих </a:t>
            </a:r>
            <a:r>
              <a:rPr lang="uk-UA" sz="3200" b="1" u="sng" dirty="0" err="1">
                <a:solidFill>
                  <a:srgbClr val="FFFF00"/>
                </a:solidFill>
              </a:rPr>
              <a:t>Зондських</a:t>
            </a:r>
            <a:r>
              <a:rPr lang="uk-UA" sz="3200" b="1" u="sng" dirty="0">
                <a:solidFill>
                  <a:srgbClr val="FFFF00"/>
                </a:solidFill>
              </a:rPr>
              <a:t> островів.</a:t>
            </a:r>
          </a:p>
          <a:p>
            <a:pPr algn="ctr"/>
            <a:endParaRPr lang="uk-UA" sz="14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9" name="Picture 19" descr="E:\Галюсик\МОЇ ДОКУМЕНТИ\Школа\малюки для відкр уроку острови\фото море\01rajaampat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29" y="357166"/>
            <a:ext cx="3143272" cy="2643206"/>
          </a:xfrm>
          <a:prstGeom prst="rect">
            <a:avLst/>
          </a:prstGeom>
          <a:noFill/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3" cstate="print"/>
          <a:srcRect l="30658" t="12890" r="17057" b="23633"/>
          <a:stretch>
            <a:fillRect/>
          </a:stretch>
        </p:blipFill>
        <p:spPr bwMode="auto">
          <a:xfrm>
            <a:off x="3929058" y="3298421"/>
            <a:ext cx="5214942" cy="3559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25457" t="11048" b="13188"/>
          <a:stretch>
            <a:fillRect/>
          </a:stretch>
        </p:blipFill>
        <p:spPr bwMode="auto">
          <a:xfrm>
            <a:off x="0" y="0"/>
            <a:ext cx="600071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 descr="http://www.wdcb.ru/sep/lithosphere/South_China_Sea/images/fig01.gif"/>
          <p:cNvPicPr>
            <a:picLocks noChangeAspect="1" noChangeArrowheads="1"/>
          </p:cNvPicPr>
          <p:nvPr/>
        </p:nvPicPr>
        <p:blipFill>
          <a:blip r:embed="rId5" cstate="print"/>
          <a:srcRect l="9146" t="14489" r="12195" b="12470"/>
          <a:stretch>
            <a:fillRect/>
          </a:stretch>
        </p:blipFill>
        <p:spPr bwMode="auto">
          <a:xfrm>
            <a:off x="285720" y="3500438"/>
            <a:ext cx="3428992" cy="3269504"/>
          </a:xfrm>
          <a:prstGeom prst="rect">
            <a:avLst/>
          </a:prstGeom>
          <a:noFill/>
        </p:spPr>
      </p:pic>
      <p:sp>
        <p:nvSpPr>
          <p:cNvPr id="15370" name="AutoShape 10" descr="http://www.rajaampatcruises.com/images/rajaampat1.jpg"/>
          <p:cNvSpPr>
            <a:spLocks noChangeAspect="1" noChangeArrowheads="1"/>
          </p:cNvSpPr>
          <p:nvPr/>
        </p:nvSpPr>
        <p:spPr bwMode="auto">
          <a:xfrm>
            <a:off x="155575" y="-1706563"/>
            <a:ext cx="4762500" cy="35623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372" name="AutoShape 12" descr="http://www.rajaampatcruises.com/images/rajaampat1.jpg"/>
          <p:cNvSpPr>
            <a:spLocks noChangeAspect="1" noChangeArrowheads="1"/>
          </p:cNvSpPr>
          <p:nvPr/>
        </p:nvSpPr>
        <p:spPr bwMode="auto">
          <a:xfrm>
            <a:off x="155575" y="-1706563"/>
            <a:ext cx="4762500" cy="35623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374" name="AutoShape 14" descr="http://www.rajaampatcruises.com/images/rajaampat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376" name="AutoShape 16" descr="http://www.rajaampatcruises.com/images/rajaampat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" name="Стрелка вниз 22"/>
          <p:cNvSpPr/>
          <p:nvPr/>
        </p:nvSpPr>
        <p:spPr>
          <a:xfrm rot="985057">
            <a:off x="1631154" y="1572627"/>
            <a:ext cx="160927" cy="457000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Стрелка вниз 25"/>
          <p:cNvSpPr/>
          <p:nvPr/>
        </p:nvSpPr>
        <p:spPr>
          <a:xfrm rot="4674501" flipH="1">
            <a:off x="4787218" y="3392127"/>
            <a:ext cx="153880" cy="480202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378" name="AutoShape 18" descr="http://www.rajaampatcruises.com/images/rajaampat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" name="Прямоугольник 27"/>
          <p:cNvSpPr/>
          <p:nvPr/>
        </p:nvSpPr>
        <p:spPr>
          <a:xfrm>
            <a:off x="2285984" y="4143380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FFFF00"/>
                </a:solidFill>
              </a:rPr>
              <a:t>Яванське море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00298" y="1214422"/>
            <a:ext cx="114300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7200" b="1" dirty="0">
                <a:ln w="50800"/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072198" y="4286256"/>
            <a:ext cx="15716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6600" b="1" dirty="0">
                <a:ln w="50800"/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br>
              <a:rPr lang="uk-UA" sz="2800" b="1" dirty="0"/>
            </a:br>
            <a:r>
              <a:rPr lang="uk-UA" sz="2800" b="1" u="sng" dirty="0">
                <a:solidFill>
                  <a:srgbClr val="1902A6"/>
                </a:solidFill>
              </a:rPr>
              <a:t>З</a:t>
            </a:r>
            <a:r>
              <a:rPr lang="uk-UA" sz="2400" b="1" u="sng" dirty="0">
                <a:solidFill>
                  <a:srgbClr val="1902A6"/>
                </a:solidFill>
                <a:latin typeface="+mn-lt"/>
                <a:ea typeface="+mn-ea"/>
                <a:cs typeface="+mn-cs"/>
              </a:rPr>
              <a:t>атока</a:t>
            </a:r>
            <a:r>
              <a:rPr lang="uk-UA" sz="2400" b="1" dirty="0">
                <a:solidFill>
                  <a:srgbClr val="1902A6"/>
                </a:solidFill>
                <a:latin typeface="+mn-lt"/>
                <a:ea typeface="+mn-ea"/>
                <a:cs typeface="+mn-cs"/>
              </a:rPr>
              <a:t> – частина океану, що глибоко вдається у суходіл, але має широкий зв'язок з океаном</a:t>
            </a:r>
            <a:br>
              <a:rPr lang="uk-UA" sz="2800" b="1" dirty="0"/>
            </a:br>
            <a:endParaRPr lang="uk-UA" sz="2800" b="1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 l="35605" t="26782" r="21984" b="17968"/>
          <a:stretch>
            <a:fillRect/>
          </a:stretch>
        </p:blipFill>
        <p:spPr bwMode="auto">
          <a:xfrm>
            <a:off x="0" y="1071546"/>
            <a:ext cx="6827547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14901"/>
          <a:stretch>
            <a:fillRect/>
          </a:stretch>
        </p:blipFill>
        <p:spPr bwMode="auto">
          <a:xfrm>
            <a:off x="6143636" y="3357563"/>
            <a:ext cx="3000364" cy="23481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print"/>
          <a:srcRect l="15764"/>
          <a:stretch>
            <a:fillRect/>
          </a:stretch>
        </p:blipFill>
        <p:spPr bwMode="auto">
          <a:xfrm>
            <a:off x="6629160" y="1000108"/>
            <a:ext cx="251484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6072207"/>
            <a:ext cx="9144000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1902A6"/>
                </a:solidFill>
              </a:rPr>
              <a:t>Затока у західній Європі, найнебезпечніша для плавання через сильні бурі та круті береги незручні для причалювання. Назва походить від народу </a:t>
            </a:r>
            <a:r>
              <a:rPr lang="uk-UA" sz="2400" b="1" dirty="0" err="1">
                <a:solidFill>
                  <a:srgbClr val="1902A6"/>
                </a:solidFill>
              </a:rPr>
              <a:t>“баски”</a:t>
            </a:r>
            <a:r>
              <a:rPr lang="uk-UA" sz="2400" b="1" dirty="0">
                <a:solidFill>
                  <a:srgbClr val="1902A6"/>
                </a:solidFill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57224" y="2786058"/>
            <a:ext cx="15716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9600" b="1" dirty="0">
                <a:ln w="50800"/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11206"/>
            <a:ext cx="3929058" cy="294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2984"/>
            <a:ext cx="3809678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 l="49222" t="20703" r="19928" b="18750"/>
          <a:stretch>
            <a:fillRect/>
          </a:stretch>
        </p:blipFill>
        <p:spPr bwMode="auto">
          <a:xfrm>
            <a:off x="2928926" y="0"/>
            <a:ext cx="62150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4500562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1902A6"/>
                </a:solidFill>
              </a:rPr>
              <a:t>Єдина велика затока материка Африка,  одна з найбільших у світі.</a:t>
            </a:r>
            <a:endParaRPr lang="uk-UA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86248" y="3643314"/>
            <a:ext cx="15716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9600" b="1" dirty="0">
                <a:ln w="50800"/>
                <a:solidFill>
                  <a:schemeClr val="bg1">
                    <a:shade val="50000"/>
                  </a:schemeClr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strips dir="r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 l="44509" t="32422" r="20900" b="32422"/>
          <a:stretch>
            <a:fillRect/>
          </a:stretch>
        </p:blipFill>
        <p:spPr bwMode="auto">
          <a:xfrm>
            <a:off x="-1" y="0"/>
            <a:ext cx="9144001" cy="507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14686"/>
            <a:ext cx="2643173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5214950"/>
            <a:ext cx="9144000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1902A6"/>
                </a:solidFill>
              </a:rPr>
              <a:t>Найбільша затока світу. Площа – 2,2 км</a:t>
            </a:r>
            <a:r>
              <a:rPr lang="uk-UA" sz="2400" b="1" baseline="30000" dirty="0">
                <a:solidFill>
                  <a:srgbClr val="1902A6"/>
                </a:solidFill>
              </a:rPr>
              <a:t>2</a:t>
            </a:r>
            <a:r>
              <a:rPr lang="uk-UA" sz="2400" b="1" dirty="0">
                <a:solidFill>
                  <a:srgbClr val="1902A6"/>
                </a:solidFill>
              </a:rPr>
              <a:t>, тут цілий рік температура становить +25 - + 29 </a:t>
            </a:r>
            <a:r>
              <a:rPr lang="en-US" sz="2400" b="1" dirty="0">
                <a:solidFill>
                  <a:srgbClr val="1902A6"/>
                </a:solidFill>
              </a:rPr>
              <a:t>º</a:t>
            </a:r>
            <a:r>
              <a:rPr lang="uk-UA" sz="2400" b="1" dirty="0">
                <a:solidFill>
                  <a:srgbClr val="1902A6"/>
                </a:solidFill>
              </a:rPr>
              <a:t> С. Тут найкрутіший материковий схил.</a:t>
            </a:r>
          </a:p>
          <a:p>
            <a:r>
              <a:rPr lang="uk-UA" sz="2400" b="1" dirty="0">
                <a:solidFill>
                  <a:srgbClr val="1902A6"/>
                </a:solidFill>
              </a:rPr>
              <a:t>У ній може розміститися чотири таких країн, як Україна.</a:t>
            </a:r>
          </a:p>
          <a:p>
            <a:r>
              <a:rPr lang="uk-UA" sz="2400" b="1" dirty="0">
                <a:solidFill>
                  <a:srgbClr val="1902A6"/>
                </a:solidFill>
              </a:rPr>
              <a:t>Тут жили племена </a:t>
            </a:r>
            <a:r>
              <a:rPr lang="uk-UA" sz="2400" b="1" dirty="0" err="1">
                <a:solidFill>
                  <a:srgbClr val="1902A6"/>
                </a:solidFill>
              </a:rPr>
              <a:t>“бенгала”</a:t>
            </a:r>
            <a:r>
              <a:rPr lang="uk-UA" sz="2400" b="1" dirty="0">
                <a:solidFill>
                  <a:srgbClr val="1902A6"/>
                </a:solidFill>
              </a:rPr>
              <a:t> від чого й походить назва</a:t>
            </a:r>
            <a:r>
              <a:rPr lang="uk-UA" sz="2200" b="1" dirty="0">
                <a:solidFill>
                  <a:srgbClr val="1902A6"/>
                </a:solidFill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86182" y="2571744"/>
            <a:ext cx="15716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9600" b="1" dirty="0">
                <a:ln w="50800"/>
                <a:solidFill>
                  <a:schemeClr val="bg1">
                    <a:shade val="50000"/>
                  </a:schemeClr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lib.znate.ru/pars_docs/refs/171/170498/170498_html_m154c5b82.jpg"/>
          <p:cNvPicPr>
            <a:picLocks noChangeAspect="1" noChangeArrowheads="1"/>
          </p:cNvPicPr>
          <p:nvPr/>
        </p:nvPicPr>
        <p:blipFill>
          <a:blip r:embed="rId2" cstate="print"/>
          <a:srcRect l="10254" r="10644"/>
          <a:stretch>
            <a:fillRect/>
          </a:stretch>
        </p:blipFill>
        <p:spPr bwMode="auto">
          <a:xfrm>
            <a:off x="785786" y="428604"/>
            <a:ext cx="7500990" cy="598286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>
    <p:newsfla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6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5165" y="5000636"/>
            <a:ext cx="2788835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2" name="Picture 12" descr="http://florida-state.info/wp-content/uploads/miami-view-florida-1024x819.jpg"/>
          <p:cNvPicPr>
            <a:picLocks noChangeAspect="1" noChangeArrowheads="1"/>
          </p:cNvPicPr>
          <p:nvPr/>
        </p:nvPicPr>
        <p:blipFill>
          <a:blip r:embed="rId4" cstate="print"/>
          <a:srcRect t="15219" b="19564"/>
          <a:stretch>
            <a:fillRect/>
          </a:stretch>
        </p:blipFill>
        <p:spPr bwMode="auto">
          <a:xfrm>
            <a:off x="2285984" y="4714860"/>
            <a:ext cx="4108687" cy="2143140"/>
          </a:xfrm>
          <a:prstGeom prst="rect">
            <a:avLst/>
          </a:prstGeom>
          <a:noFill/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5" cstate="print"/>
          <a:srcRect l="41732" t="28320" r="13250" b="25781"/>
          <a:stretch>
            <a:fillRect/>
          </a:stretch>
        </p:blipFill>
        <p:spPr bwMode="auto">
          <a:xfrm>
            <a:off x="0" y="1000108"/>
            <a:ext cx="7786742" cy="435009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929322" y="1000108"/>
            <a:ext cx="3214678" cy="45243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1902A6"/>
                </a:solidFill>
              </a:rPr>
              <a:t>Найбільша затока північної Америки.</a:t>
            </a:r>
          </a:p>
          <a:p>
            <a:r>
              <a:rPr lang="uk-UA" sz="2400" b="1" dirty="0">
                <a:solidFill>
                  <a:srgbClr val="1902A6"/>
                </a:solidFill>
              </a:rPr>
              <a:t>Народжує найбільшу теплу течію – Гольфстрім.</a:t>
            </a:r>
          </a:p>
          <a:p>
            <a:r>
              <a:rPr lang="uk-UA" sz="2400" b="1" dirty="0">
                <a:solidFill>
                  <a:srgbClr val="1902A6"/>
                </a:solidFill>
              </a:rPr>
              <a:t>Пов'язана з державою Мексика, що пов'язана з ім'ям бога війни ацтеків – </a:t>
            </a:r>
            <a:r>
              <a:rPr lang="uk-UA" sz="2400" b="1" dirty="0" err="1">
                <a:solidFill>
                  <a:srgbClr val="1902A6"/>
                </a:solidFill>
              </a:rPr>
              <a:t>Мехітлі</a:t>
            </a:r>
            <a:r>
              <a:rPr lang="uk-UA" sz="2400" b="1" dirty="0">
                <a:solidFill>
                  <a:srgbClr val="1902A6"/>
                </a:solidFill>
              </a:rPr>
              <a:t>. У затоці знаходиться</a:t>
            </a:r>
          </a:p>
          <a:p>
            <a:r>
              <a:rPr lang="uk-UA" sz="2400" b="1" dirty="0">
                <a:solidFill>
                  <a:srgbClr val="1902A6"/>
                </a:solidFill>
              </a:rPr>
              <a:t> 200 млн. літрів нафти</a:t>
            </a:r>
            <a:r>
              <a:rPr lang="uk-UA" sz="2400" dirty="0">
                <a:solidFill>
                  <a:srgbClr val="1902A6"/>
                </a:solidFill>
              </a:rPr>
              <a:t>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8929718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u="sng" dirty="0">
                <a:solidFill>
                  <a:srgbClr val="1902A6"/>
                </a:solidFill>
              </a:rPr>
              <a:t>Найбільші за площею затоки світу нагадують окраїнні моря</a:t>
            </a:r>
            <a:endParaRPr lang="uk-UA" sz="2800" dirty="0">
              <a:solidFill>
                <a:srgbClr val="1902A6"/>
              </a:solidFill>
            </a:endParaRPr>
          </a:p>
        </p:txBody>
      </p:sp>
      <p:pic>
        <p:nvPicPr>
          <p:cNvPr id="30724" name="Picture 4" descr="&amp;Mcy;&amp;iecy;&amp;kcy;&amp;scy;&amp;icy;&amp;kcy;&amp;acy;&amp;ncy;&amp;scy;&amp;softcy;&amp;kcy;&amp;acy; &amp;zcy;&amp;acy;&amp;tcy;&amp;ocy;&amp;kcy;&amp;acy;: &amp;ncy;&amp;ocy;&amp;vcy;&amp;acy; &amp;zcy;&amp;acy;&amp;gcy;&amp;rcy;&amp;ocy;&amp;zcy;&amp;acy;, &amp;Mcy;&amp;iecy;&amp;kcy;&amp;scy;&amp;icy;&amp;kcy;&amp;acy;&amp;ncy;&amp;scy;&amp;softcy;&amp;kcy;&amp;acy; &amp;zcy;&amp;acy;&amp;tcy;&amp;ocy;&amp;kcy;&amp;acy;, &amp;khcy;&amp;iukcy;&amp;mcy;&amp;iukcy;&amp;kcy;&amp;acy;&amp;tcy;&amp;icy;, &amp;ncy;&amp;acy;&amp;fcy;&amp;tcy;&amp;acy;, &amp;kcy;&amp;acy;&amp;tcy;&amp;acy;&amp;scy;&amp;tcy;&amp;rcy;&amp;ocy;&amp;fcy;&amp;acy;, &amp;bcy;&amp;ucy;&amp;rcy;&amp;ocy;&amp;vcy;&amp;acy; &amp;pcy;&amp;lcy;&amp;acy;&amp;tcy;&amp;fcy;&amp;ocy;&amp;rcy;&amp;mcy;&amp;acy;, &amp;Vcy;&amp;Rcy;, &amp;dcy;&amp;icy;&amp;scy;&amp;pcy;&amp;iecy;&amp;rcy;&amp;gcy;&amp;acy;&amp;tcy;&amp;ocy;&amp;rcy;&amp;icy;"/>
          <p:cNvPicPr>
            <a:picLocks noChangeAspect="1" noChangeArrowheads="1"/>
          </p:cNvPicPr>
          <p:nvPr/>
        </p:nvPicPr>
        <p:blipFill>
          <a:blip r:embed="rId6" cstate="print"/>
          <a:srcRect l="10448" t="13433" r="11193"/>
          <a:stretch>
            <a:fillRect/>
          </a:stretch>
        </p:blipFill>
        <p:spPr bwMode="auto">
          <a:xfrm>
            <a:off x="0" y="5286388"/>
            <a:ext cx="2276155" cy="157161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357422" y="1785926"/>
            <a:ext cx="15716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9600" b="1" dirty="0">
                <a:ln w="50800"/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check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04799"/>
            <a:ext cx="5137173" cy="385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Galyna\Desktop\Безымянн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5487" y="571480"/>
            <a:ext cx="5878513" cy="3381375"/>
          </a:xfrm>
          <a:prstGeom prst="rect">
            <a:avLst/>
          </a:prstGeom>
          <a:noFill/>
        </p:spPr>
      </p:pic>
      <p:pic>
        <p:nvPicPr>
          <p:cNvPr id="62466" name="Picture 2" descr="http://zhmerynka-info.com.ua/images/Enterprise/web/a6373bba-c510-42b8-8d98-8acaebcdf14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8230" y="3929066"/>
            <a:ext cx="3765770" cy="292893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43042" y="328612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latin typeface="Monotype Corsiva" pitchFamily="66" charset="0"/>
              </a:rPr>
              <a:t>Одеса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14356"/>
            <a:ext cx="3198691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8925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600" b="1" dirty="0">
                <a:solidFill>
                  <a:srgbClr val="1902A6"/>
                </a:solidFill>
              </a:rPr>
              <a:t>Затока України у Чорному морі. Назва походить від міста, біля якого знаходиться.</a:t>
            </a:r>
          </a:p>
        </p:txBody>
      </p:sp>
    </p:spTree>
  </p:cSld>
  <p:clrMapOvr>
    <a:masterClrMapping/>
  </p:clrMapOvr>
  <p:transition spd="med"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nizovtsev.net/rus/dnevnik_kapitana/images/cat-bg/bg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00430" cy="3566063"/>
          </a:xfrm>
          <a:prstGeom prst="rect">
            <a:avLst/>
          </a:prstGeom>
          <a:noFill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 l="47218" t="14649" r="19839" b="16992"/>
          <a:stretch>
            <a:fillRect/>
          </a:stretch>
        </p:blipFill>
        <p:spPr bwMode="auto">
          <a:xfrm>
            <a:off x="3510597" y="285728"/>
            <a:ext cx="5633403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 descr="http://jazztour.ru/images/sizes/y450/8418.jpg"/>
          <p:cNvPicPr>
            <a:picLocks noChangeAspect="1" noChangeArrowheads="1"/>
          </p:cNvPicPr>
          <p:nvPr/>
        </p:nvPicPr>
        <p:blipFill>
          <a:blip r:embed="rId4" cstate="print"/>
          <a:srcRect t="13953" r="22778"/>
          <a:stretch>
            <a:fillRect/>
          </a:stretch>
        </p:blipFill>
        <p:spPr bwMode="auto">
          <a:xfrm>
            <a:off x="0" y="4533970"/>
            <a:ext cx="3286116" cy="232403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86116" y="0"/>
            <a:ext cx="5857884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1902A6"/>
                </a:solidFill>
              </a:rPr>
              <a:t>Протока – порівняно вузька смуга води, що розділяє ділянки суходолу і сполучає суміжні водні басейни або їх частини.</a:t>
            </a:r>
            <a:endParaRPr lang="uk-UA" sz="2400" dirty="0">
              <a:solidFill>
                <a:srgbClr val="1902A6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071810"/>
            <a:ext cx="5214942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1902A6"/>
                </a:solidFill>
              </a:rPr>
              <a:t>Найширша  і найглибша  протока  у Світі </a:t>
            </a:r>
          </a:p>
          <a:p>
            <a:r>
              <a:rPr lang="uk-UA" sz="2400" b="1" dirty="0">
                <a:solidFill>
                  <a:srgbClr val="1902A6"/>
                </a:solidFill>
              </a:rPr>
              <a:t>(ширина – 1 120 км, глибина  - 5000м, довжина – 460 км.)</a:t>
            </a:r>
          </a:p>
          <a:p>
            <a:r>
              <a:rPr lang="uk-UA" sz="2400" b="1" dirty="0">
                <a:solidFill>
                  <a:srgbClr val="1902A6"/>
                </a:solidFill>
              </a:rPr>
              <a:t>Названа у честь відкривача у 1578 р.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00760" y="4000504"/>
            <a:ext cx="157163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8800" b="1" dirty="0">
                <a:ln w="50800"/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blinds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 cstate="print"/>
          <a:srcRect l="36618" t="18160" r="11451" b="29879"/>
          <a:stretch>
            <a:fillRect/>
          </a:stretch>
        </p:blipFill>
        <p:spPr bwMode="auto">
          <a:xfrm>
            <a:off x="0" y="500042"/>
            <a:ext cx="9190998" cy="51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http://www.calipso-adv.ru/images/gibraltar1.jpg"/>
          <p:cNvPicPr>
            <a:picLocks noChangeAspect="1" noChangeArrowheads="1"/>
          </p:cNvPicPr>
          <p:nvPr/>
        </p:nvPicPr>
        <p:blipFill>
          <a:blip r:embed="rId3" cstate="print"/>
          <a:srcRect t="11094" b="10869"/>
          <a:stretch>
            <a:fillRect/>
          </a:stretch>
        </p:blipFill>
        <p:spPr bwMode="auto">
          <a:xfrm>
            <a:off x="5357818" y="5011624"/>
            <a:ext cx="3786182" cy="18463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5042118"/>
            <a:ext cx="5429256" cy="18158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1902A6"/>
                </a:solidFill>
              </a:rPr>
              <a:t>Біля входу в протоку підносяться дві великі скелі, які, за міфологією Геракл поставив на згадку про свою подорож.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1902A6"/>
                </a:solidFill>
              </a:rPr>
              <a:t>Протока, що розділяє Європу і Африку.  Її ширина – 14 км, глибина – 366 м. колись називалась Геркулесові стовпи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71802" y="3500438"/>
            <a:ext cx="157163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7200" b="1" dirty="0">
                <a:ln w="50800"/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  <p:pic>
        <p:nvPicPr>
          <p:cNvPr id="26626" name="Picture 2" descr="http://upload.wikimedia.org/wikipedia/commons/thumb/9/97/Gibraltar-nasa-pd.jpg/200px-Gibraltar-nasa-p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57298"/>
            <a:ext cx="2571735" cy="1811441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5" name="Picture 9"/>
          <p:cNvPicPr>
            <a:picLocks noChangeAspect="1" noChangeArrowheads="1"/>
          </p:cNvPicPr>
          <p:nvPr/>
        </p:nvPicPr>
        <p:blipFill>
          <a:blip r:embed="rId2" cstate="print"/>
          <a:srcRect l="46757" t="29075" r="28323" b="26758"/>
          <a:stretch>
            <a:fillRect/>
          </a:stretch>
        </p:blipFill>
        <p:spPr bwMode="auto">
          <a:xfrm>
            <a:off x="2571736" y="443332"/>
            <a:ext cx="6572264" cy="6414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7" name="Picture 11"/>
          <p:cNvPicPr>
            <a:picLocks noChangeAspect="1" noChangeArrowheads="1"/>
          </p:cNvPicPr>
          <p:nvPr/>
        </p:nvPicPr>
        <p:blipFill>
          <a:blip r:embed="rId3" cstate="print"/>
          <a:srcRect l="14285" r="14293"/>
          <a:stretch>
            <a:fillRect/>
          </a:stretch>
        </p:blipFill>
        <p:spPr bwMode="auto">
          <a:xfrm>
            <a:off x="0" y="2000240"/>
            <a:ext cx="2786050" cy="3559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1902A6"/>
                </a:solidFill>
              </a:rPr>
              <a:t>Протока між Африкою і о. Мадагаскар, найдовша у світі . Її довжина – 1760 км.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9289" t="13113" r="14207" b="21318"/>
          <a:stretch>
            <a:fillRect/>
          </a:stretch>
        </p:blipFill>
        <p:spPr bwMode="auto">
          <a:xfrm>
            <a:off x="-1" y="1000108"/>
            <a:ext cx="3060471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4478279"/>
            <a:ext cx="3428992" cy="2379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786446" y="3429000"/>
            <a:ext cx="157163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8800" b="1" dirty="0">
                <a:ln w="50800"/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2" cstate="print"/>
          <a:srcRect l="25293" t="11914" r="11018" b="31445"/>
          <a:stretch>
            <a:fillRect/>
          </a:stretch>
        </p:blipFill>
        <p:spPr bwMode="auto">
          <a:xfrm>
            <a:off x="0" y="428604"/>
            <a:ext cx="914400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854170"/>
            <a:ext cx="3929090" cy="200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1902A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Протока, що дає вихід Україні у Середземне море. З‘єднує Чорне  і  Мармурове море</a:t>
            </a:r>
            <a:endParaRPr lang="uk-UA" sz="2400" dirty="0">
              <a:solidFill>
                <a:srgbClr val="1902A6"/>
              </a:solidFill>
            </a:endParaRPr>
          </a:p>
        </p:txBody>
      </p:sp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4726168"/>
            <a:ext cx="3071802" cy="213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000496" y="2214554"/>
            <a:ext cx="15716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9600" b="1" dirty="0">
                <a:ln w="50800"/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strips dir="r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2" cstate="print"/>
          <a:srcRect l="40080" t="20508" r="20457" b="30664"/>
          <a:stretch>
            <a:fillRect/>
          </a:stretch>
        </p:blipFill>
        <p:spPr bwMode="auto">
          <a:xfrm>
            <a:off x="1442090" y="0"/>
            <a:ext cx="7701910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4919008"/>
            <a:ext cx="6357982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1902A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Протока, що з'єднує  Північно-Льодовитий і Тихий океан. </a:t>
            </a:r>
          </a:p>
          <a:p>
            <a:pPr algn="ctr"/>
            <a:r>
              <a:rPr lang="uk-UA" sz="2400" b="1" dirty="0">
                <a:solidFill>
                  <a:srgbClr val="1902A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Колись на її місці був так званий </a:t>
            </a:r>
            <a:r>
              <a:rPr lang="uk-UA" sz="2400" b="1" dirty="0" err="1">
                <a:solidFill>
                  <a:srgbClr val="1902A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“Беринговий</a:t>
            </a:r>
            <a:r>
              <a:rPr lang="uk-UA" sz="2400" b="1" dirty="0">
                <a:solidFill>
                  <a:srgbClr val="1902A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uk-UA" sz="2400" b="1" dirty="0" err="1">
                <a:solidFill>
                  <a:srgbClr val="1902A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міст”</a:t>
            </a:r>
            <a:r>
              <a:rPr lang="uk-UA" sz="2400" b="1" dirty="0">
                <a:solidFill>
                  <a:srgbClr val="1902A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який з'єднував  Америку і Азії.</a:t>
            </a:r>
            <a:endParaRPr lang="uk-UA" sz="2400" dirty="0">
              <a:solidFill>
                <a:srgbClr val="1902A6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 l="10285" b="18345"/>
          <a:stretch>
            <a:fillRect/>
          </a:stretch>
        </p:blipFill>
        <p:spPr bwMode="auto">
          <a:xfrm>
            <a:off x="6000760" y="4986744"/>
            <a:ext cx="3143240" cy="187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 r="23803"/>
          <a:stretch>
            <a:fillRect/>
          </a:stretch>
        </p:blipFill>
        <p:spPr bwMode="auto">
          <a:xfrm>
            <a:off x="0" y="0"/>
            <a:ext cx="2500298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214942" y="1285860"/>
            <a:ext cx="157163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7200" b="1" dirty="0">
                <a:ln w="50800"/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  <p:pic>
        <p:nvPicPr>
          <p:cNvPr id="65540" name="Picture 4" descr="http://img0.liveinternet.ru/images/attach/c/1/54/62/54062577_1264001744_bridgeBering.jpg"/>
          <p:cNvPicPr>
            <a:picLocks noChangeAspect="1" noChangeArrowheads="1"/>
          </p:cNvPicPr>
          <p:nvPr/>
        </p:nvPicPr>
        <p:blipFill>
          <a:blip r:embed="rId5" cstate="print"/>
          <a:srcRect r="10526"/>
          <a:stretch>
            <a:fillRect/>
          </a:stretch>
        </p:blipFill>
        <p:spPr bwMode="auto">
          <a:xfrm>
            <a:off x="0" y="2643182"/>
            <a:ext cx="2571736" cy="195861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 l="35837" t="20508" r="21486" b="17968"/>
          <a:stretch>
            <a:fillRect/>
          </a:stretch>
        </p:blipFill>
        <p:spPr bwMode="auto">
          <a:xfrm>
            <a:off x="0" y="0"/>
            <a:ext cx="6786777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4" descr="&amp;Ucy;&amp;kcy;&amp;rcy;&amp;acy;&amp;icy;&amp;ncy;&amp;acy; &amp;gcy;&amp;ocy;&amp;tcy;&amp;ocy;&amp;vcy;&amp;acy; &amp;scy;&amp;dcy;&amp;acy;&amp;tcy;&amp;softcy; &amp;Rcy;&amp;ocy;&amp;scy;&amp;scy;&amp;icy;&amp;icy; &amp;Kcy;&amp;iecy;&amp;rcy;&amp;chcy;&amp;iecy;&amp;ncy;&amp;scy;&amp;kcy;&amp;icy;&amp;jcy; &amp;pcy;&amp;rcy;&amp;ocy;&amp;lcy;&amp;icy;&amp;vcy; — &amp;Bcy;&amp;ocy;&amp;rcy;&amp;icy;&amp;scy; &amp;Tcy;&amp;acy;&amp;rcy;&amp;acy;&amp;scy;&amp;yucy;&amp;kcy; &amp;YAcy;&amp;ncy;&amp;ucy;&amp;kcy;&amp;ocy;&amp;vcy;&amp;icy;&amp;chcy; "/>
          <p:cNvPicPr>
            <a:picLocks noChangeAspect="1" noChangeArrowheads="1"/>
          </p:cNvPicPr>
          <p:nvPr/>
        </p:nvPicPr>
        <p:blipFill>
          <a:blip r:embed="rId3" cstate="print"/>
          <a:srcRect l="4130"/>
          <a:stretch>
            <a:fillRect/>
          </a:stretch>
        </p:blipFill>
        <p:spPr bwMode="auto">
          <a:xfrm>
            <a:off x="6429388" y="1142984"/>
            <a:ext cx="2714612" cy="3643314"/>
          </a:xfrm>
          <a:prstGeom prst="rect">
            <a:avLst/>
          </a:prstGeom>
          <a:noFill/>
        </p:spPr>
      </p:pic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4" cstate="print"/>
          <a:srcRect t="5185" r="6667"/>
          <a:stretch>
            <a:fillRect/>
          </a:stretch>
        </p:blipFill>
        <p:spPr bwMode="auto">
          <a:xfrm>
            <a:off x="0" y="4572008"/>
            <a:ext cx="3000364" cy="228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 r="7999"/>
          <a:stretch>
            <a:fillRect/>
          </a:stretch>
        </p:blipFill>
        <p:spPr bwMode="auto">
          <a:xfrm>
            <a:off x="5857820" y="4479115"/>
            <a:ext cx="3286180" cy="2378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6" descr="http://tatar-duslyk.ru/wp-content/uploads/2012/07/4ffd2792-935f-fadc-935f-fad32241b1bd.photo_.0.jpg"/>
          <p:cNvPicPr>
            <a:picLocks noChangeAspect="1" noChangeArrowheads="1"/>
          </p:cNvPicPr>
          <p:nvPr/>
        </p:nvPicPr>
        <p:blipFill>
          <a:blip r:embed="rId6" cstate="print"/>
          <a:srcRect t="8944"/>
          <a:stretch>
            <a:fillRect/>
          </a:stretch>
        </p:blipFill>
        <p:spPr bwMode="auto">
          <a:xfrm>
            <a:off x="3000364" y="4857760"/>
            <a:ext cx="2928958" cy="200024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994868" y="0"/>
            <a:ext cx="3149132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1902A6"/>
                </a:solidFill>
              </a:rPr>
              <a:t>Протока, що з'єднує Чорне і Азовське море,   розділяє </a:t>
            </a:r>
          </a:p>
          <a:p>
            <a:r>
              <a:rPr lang="uk-UA" sz="2400" b="1" dirty="0">
                <a:solidFill>
                  <a:srgbClr val="1902A6"/>
                </a:solidFill>
              </a:rPr>
              <a:t>територію </a:t>
            </a:r>
          </a:p>
          <a:p>
            <a:r>
              <a:rPr lang="uk-UA" sz="2400" b="1" dirty="0">
                <a:solidFill>
                  <a:srgbClr val="1902A6"/>
                </a:solidFill>
              </a:rPr>
              <a:t>України і Росії</a:t>
            </a:r>
            <a:endParaRPr lang="uk-UA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143240" y="1928802"/>
            <a:ext cx="157163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8000" b="1" dirty="0">
                <a:ln w="50800"/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randomBa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4290"/>
            <a:ext cx="9144000" cy="171451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lvl="0" indent="0" algn="ctr" eaLnBrk="0" hangingPunct="0">
              <a:lnSpc>
                <a:spcPts val="3360"/>
              </a:lnSpc>
              <a:spcBef>
                <a:spcPct val="0"/>
              </a:spcBef>
              <a:buNone/>
            </a:pPr>
            <a:endParaRPr lang="uk-UA" sz="2800" b="1" dirty="0">
              <a:solidFill>
                <a:srgbClr val="1902A6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lvl="0" indent="0" algn="ctr" eaLnBrk="0" hangingPunct="0">
              <a:lnSpc>
                <a:spcPts val="3360"/>
              </a:lnSpc>
              <a:spcBef>
                <a:spcPct val="0"/>
              </a:spcBef>
              <a:buNone/>
            </a:pPr>
            <a:r>
              <a:rPr lang="uk-UA" sz="2800" b="1" dirty="0">
                <a:solidFill>
                  <a:srgbClr val="1902A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Півострів – ділянка суходолу, сполучена з материком і оточена з трьох боків водою.</a:t>
            </a:r>
            <a:endParaRPr lang="uk-UA" sz="2800" dirty="0">
              <a:solidFill>
                <a:srgbClr val="1902A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http://geografica.net.ua/_ph/17/2/7665936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28583"/>
            <a:ext cx="3357554" cy="222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&amp;Ocy;&amp;scy;&amp;tcy;&amp;rcy;&amp;ocy;&amp;vcy; &amp;Mcy;&amp;acy;&amp;dcy;&amp;acy;&amp;gcy;&amp;acy;&amp;scy;&amp;kcy;&amp;acy;&amp;r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28802"/>
            <a:ext cx="3357554" cy="2663661"/>
          </a:xfrm>
          <a:prstGeom prst="rect">
            <a:avLst/>
          </a:prstGeom>
          <a:noFill/>
        </p:spPr>
      </p:pic>
      <p:pic>
        <p:nvPicPr>
          <p:cNvPr id="7" name="Picture 6" descr="&amp;Ocy;&amp;scy;&amp;tcy;&amp;rcy;&amp;ocy;&amp;vcy; &amp;Vcy;&amp;iecy;&amp;lcy;&amp;icy;&amp;kcy;&amp;ocy;&amp;bcy;&amp;rcy;&amp;icy;&amp;tcy;&amp;acy;&amp;ncy;&amp;icy;&amp;yacy;"/>
          <p:cNvPicPr>
            <a:picLocks noChangeAspect="1" noChangeArrowheads="1"/>
          </p:cNvPicPr>
          <p:nvPr/>
        </p:nvPicPr>
        <p:blipFill>
          <a:blip r:embed="rId4" cstate="print"/>
          <a:srcRect r="45238"/>
          <a:stretch>
            <a:fillRect/>
          </a:stretch>
        </p:blipFill>
        <p:spPr bwMode="auto">
          <a:xfrm>
            <a:off x="6929454" y="4162030"/>
            <a:ext cx="2214546" cy="2695969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 l="53832" t="51731" r="32448" b="17773"/>
          <a:stretch>
            <a:fillRect/>
          </a:stretch>
        </p:blipFill>
        <p:spPr bwMode="auto">
          <a:xfrm>
            <a:off x="3143240" y="2000240"/>
            <a:ext cx="3857652" cy="4820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stranumira.com/images/sigirua2.jpg"/>
          <p:cNvPicPr>
            <a:picLocks noChangeAspect="1" noChangeArrowheads="1"/>
          </p:cNvPicPr>
          <p:nvPr/>
        </p:nvPicPr>
        <p:blipFill>
          <a:blip r:embed="rId6" cstate="print"/>
          <a:srcRect l="13209" r="7546"/>
          <a:stretch>
            <a:fillRect/>
          </a:stretch>
        </p:blipFill>
        <p:spPr bwMode="auto">
          <a:xfrm>
            <a:off x="6822956" y="2000240"/>
            <a:ext cx="2321044" cy="292895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&amp;Acy;&amp;rcy;&amp;acy;&amp;vcy;&amp;iukcy;&amp;jcy;&amp;scy;&amp;softcy;&amp;kcy;&amp;icy;&amp;jcy; &amp;pcy;&amp;iukcy;&amp;vcy;&amp;ocy;&amp;scy;&amp;tcy;&amp;rcy;&amp;iukcy;&amp;vcy;, &amp;vcy;&amp;icy;&amp;gcy;&amp;lcy;&amp;yacy;&amp;dcy; &amp;zcy; &amp;kcy;&amp;ocy;&amp;scy;&amp;mcy;&amp;ocy;&amp;scy;&amp;ucy;"/>
          <p:cNvPicPr>
            <a:picLocks noChangeAspect="1" noChangeArrowheads="1"/>
          </p:cNvPicPr>
          <p:nvPr/>
        </p:nvPicPr>
        <p:blipFill>
          <a:blip r:embed="rId2" cstate="print"/>
          <a:srcRect t="6851"/>
          <a:stretch>
            <a:fillRect/>
          </a:stretch>
        </p:blipFill>
        <p:spPr bwMode="auto">
          <a:xfrm>
            <a:off x="0" y="0"/>
            <a:ext cx="5715040" cy="4855879"/>
          </a:xfrm>
          <a:prstGeom prst="rect">
            <a:avLst/>
          </a:prstGeom>
          <a:noFill/>
        </p:spPr>
      </p:pic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3" cstate="print"/>
          <a:srcRect t="12933" b="13603"/>
          <a:stretch>
            <a:fillRect/>
          </a:stretch>
        </p:blipFill>
        <p:spPr bwMode="auto">
          <a:xfrm>
            <a:off x="0" y="4929198"/>
            <a:ext cx="3143272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4" cstate="print"/>
          <a:srcRect t="18919"/>
          <a:stretch>
            <a:fillRect/>
          </a:stretch>
        </p:blipFill>
        <p:spPr bwMode="auto">
          <a:xfrm>
            <a:off x="5786446" y="2643182"/>
            <a:ext cx="335755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7" name="Picture 7"/>
          <p:cNvPicPr>
            <a:picLocks noChangeAspect="1" noChangeArrowheads="1"/>
          </p:cNvPicPr>
          <p:nvPr/>
        </p:nvPicPr>
        <p:blipFill>
          <a:blip r:embed="rId5" cstate="print"/>
          <a:srcRect t="13513"/>
          <a:stretch>
            <a:fillRect/>
          </a:stretch>
        </p:blipFill>
        <p:spPr bwMode="auto">
          <a:xfrm>
            <a:off x="5619757" y="214290"/>
            <a:ext cx="3524243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857488" y="4795897"/>
            <a:ext cx="6286512" cy="206210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eaLnBrk="0" hangingPunct="0"/>
            <a:r>
              <a:rPr lang="uk-UA" sz="3200" b="1" dirty="0">
                <a:solidFill>
                  <a:srgbClr val="1902A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Півострів Азії, найбільший за площею у Світі.</a:t>
            </a:r>
          </a:p>
          <a:p>
            <a:pPr lvl="0" eaLnBrk="0" hangingPunct="0"/>
            <a:r>
              <a:rPr lang="uk-UA" sz="3200" b="1" dirty="0">
                <a:solidFill>
                  <a:srgbClr val="1902A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Площа = 2,8 млн. км </a:t>
            </a:r>
            <a:r>
              <a:rPr lang="uk-UA" sz="3200" b="1" baseline="30000" dirty="0">
                <a:solidFill>
                  <a:srgbClr val="1902A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uk-UA" sz="3200" b="1" dirty="0">
                <a:solidFill>
                  <a:srgbClr val="1902A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</a:p>
          <a:p>
            <a:pPr lvl="0" eaLnBrk="0" hangingPunct="0"/>
            <a:r>
              <a:rPr lang="uk-UA" sz="3200" b="1" dirty="0">
                <a:solidFill>
                  <a:srgbClr val="1902A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Від України більший у 5 разів.</a:t>
            </a:r>
          </a:p>
        </p:txBody>
      </p:sp>
      <p:pic>
        <p:nvPicPr>
          <p:cNvPr id="11" name="Picture 4" descr="http://www.geo-asset.com/new/very_very_old_house.jpg"/>
          <p:cNvPicPr>
            <a:picLocks noChangeAspect="1" noChangeArrowheads="1"/>
          </p:cNvPicPr>
          <p:nvPr/>
        </p:nvPicPr>
        <p:blipFill>
          <a:blip r:embed="rId6" cstate="print"/>
          <a:srcRect l="2976" t="11369" r="3274" b="7853"/>
          <a:stretch>
            <a:fillRect/>
          </a:stretch>
        </p:blipFill>
        <p:spPr bwMode="auto">
          <a:xfrm>
            <a:off x="5643570" y="2357430"/>
            <a:ext cx="3500430" cy="228599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428860" y="2000240"/>
            <a:ext cx="15716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9600" b="1" dirty="0">
                <a:ln w="50800"/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strips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0" y="857232"/>
          <a:ext cx="9144000" cy="5143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i="1" u="sng" dirty="0">
                <a:solidFill>
                  <a:srgbClr val="002060"/>
                </a:solidFill>
              </a:rPr>
              <a:t>У  світовому  океані   зосереджено  понад  1 370  </a:t>
            </a:r>
            <a:r>
              <a:rPr lang="uk-UA" sz="2800" b="1" i="1" u="sng" dirty="0" err="1">
                <a:solidFill>
                  <a:srgbClr val="002060"/>
                </a:solidFill>
              </a:rPr>
              <a:t>млн</a:t>
            </a:r>
            <a:r>
              <a:rPr lang="uk-UA" sz="2800" b="1" i="1" u="sng" dirty="0">
                <a:solidFill>
                  <a:srgbClr val="002060"/>
                </a:solidFill>
              </a:rPr>
              <a:t>  км</a:t>
            </a:r>
            <a:r>
              <a:rPr lang="uk-UA" sz="2800" b="1" i="1" u="sng" baseline="30000" dirty="0">
                <a:solidFill>
                  <a:srgbClr val="002060"/>
                </a:solidFill>
              </a:rPr>
              <a:t>3</a:t>
            </a:r>
            <a:r>
              <a:rPr lang="uk-UA" sz="2800" b="1" i="1" u="sng" dirty="0">
                <a:solidFill>
                  <a:srgbClr val="002060"/>
                </a:solidFill>
              </a:rPr>
              <a:t> води,  тобто  96,5%   об'єму  всієї   гідросфери. </a:t>
            </a:r>
            <a:endParaRPr lang="uk-UA" sz="2800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602700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u="sng" dirty="0">
                <a:solidFill>
                  <a:srgbClr val="090141"/>
                </a:solidFill>
              </a:rPr>
              <a:t>Океани</a:t>
            </a:r>
            <a:r>
              <a:rPr lang="uk-UA" sz="2400" b="1" dirty="0">
                <a:solidFill>
                  <a:srgbClr val="090141"/>
                </a:solidFill>
              </a:rPr>
              <a:t> – великі ділянки Світового океану,  що відділяються один від одного суходолом.</a:t>
            </a:r>
          </a:p>
        </p:txBody>
      </p:sp>
    </p:spTree>
  </p:cSld>
  <p:clrMapOvr>
    <a:masterClrMapping/>
  </p:clrMapOvr>
  <p:transition spd="med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 l="38982" t="14648" r="14348" b="27734"/>
          <a:stretch>
            <a:fillRect/>
          </a:stretch>
        </p:blipFill>
        <p:spPr bwMode="auto">
          <a:xfrm>
            <a:off x="0" y="1056414"/>
            <a:ext cx="8358214" cy="580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0"/>
            <a:ext cx="3428992" cy="218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9702" y="4929198"/>
            <a:ext cx="2724297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/>
          <a:srcRect t="17778" r="27321"/>
          <a:stretch>
            <a:fillRect/>
          </a:stretch>
        </p:blipFill>
        <p:spPr bwMode="auto">
          <a:xfrm>
            <a:off x="7433742" y="2357430"/>
            <a:ext cx="171025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5572132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1902A6"/>
                </a:solidFill>
              </a:rPr>
              <a:t>Найбільший півострів на території України.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00364" y="3286124"/>
            <a:ext cx="15716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9600" b="1" dirty="0">
                <a:ln w="50800"/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http://www.firelion92.narod.ru/space_crimea4.jpg"/>
          <p:cNvPicPr>
            <a:picLocks noChangeAspect="1" noChangeArrowheads="1"/>
          </p:cNvPicPr>
          <p:nvPr/>
        </p:nvPicPr>
        <p:blipFill>
          <a:blip r:embed="rId2" cstate="print"/>
          <a:srcRect t="8113" b="18664"/>
          <a:stretch>
            <a:fillRect/>
          </a:stretch>
        </p:blipFill>
        <p:spPr bwMode="auto">
          <a:xfrm>
            <a:off x="0" y="0"/>
            <a:ext cx="8929718" cy="555387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 cstate="print"/>
          <a:srcRect l="32943" t="24414" r="15446" b="19922"/>
          <a:stretch>
            <a:fillRect/>
          </a:stretch>
        </p:blipFill>
        <p:spPr bwMode="auto">
          <a:xfrm>
            <a:off x="0" y="0"/>
            <a:ext cx="9144000" cy="554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00625"/>
            <a:ext cx="47625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7" y="4661282"/>
            <a:ext cx="2928958" cy="2196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4708024"/>
            <a:ext cx="3143240" cy="2149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://www.cepolina.com/photo/Asia/air_views_Asia/2/Asia_peninsula_gulf.jpg"/>
          <p:cNvPicPr>
            <a:picLocks noChangeAspect="1" noChangeArrowheads="1"/>
          </p:cNvPicPr>
          <p:nvPr/>
        </p:nvPicPr>
        <p:blipFill>
          <a:blip r:embed="rId7" cstate="print"/>
          <a:srcRect r="12109" b="18749"/>
          <a:stretch>
            <a:fillRect/>
          </a:stretch>
        </p:blipFill>
        <p:spPr bwMode="auto">
          <a:xfrm>
            <a:off x="2928926" y="4777726"/>
            <a:ext cx="3000396" cy="2080274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1902A6"/>
                </a:solidFill>
              </a:rPr>
              <a:t>Півострів України,  є складовою східної частини Кримського півострова.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429124" y="1571612"/>
            <a:ext cx="15716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9600" b="1" dirty="0">
                <a:ln w="50800"/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randomBa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 cstate="print"/>
          <a:srcRect l="8545" t="4819" r="26509"/>
          <a:stretch>
            <a:fillRect/>
          </a:stretch>
        </p:blipFill>
        <p:spPr bwMode="auto">
          <a:xfrm>
            <a:off x="6429356" y="500042"/>
            <a:ext cx="2714644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3" name="Picture 7"/>
          <p:cNvPicPr>
            <a:picLocks noChangeAspect="1" noChangeArrowheads="1"/>
          </p:cNvPicPr>
          <p:nvPr/>
        </p:nvPicPr>
        <p:blipFill>
          <a:blip r:embed="rId4" cstate="print"/>
          <a:srcRect l="41215" t="19145" r="19802" b="28958"/>
          <a:stretch>
            <a:fillRect/>
          </a:stretch>
        </p:blipFill>
        <p:spPr bwMode="auto">
          <a:xfrm>
            <a:off x="0" y="1357298"/>
            <a:ext cx="6568755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60" y="5269616"/>
            <a:ext cx="5715040" cy="158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2" name="Picture 6"/>
          <p:cNvPicPr>
            <a:picLocks noChangeAspect="1" noChangeArrowheads="1"/>
          </p:cNvPicPr>
          <p:nvPr/>
        </p:nvPicPr>
        <p:blipFill>
          <a:blip r:embed="rId6" cstate="print"/>
          <a:srcRect l="8571" r="10000" b="11428"/>
          <a:stretch>
            <a:fillRect/>
          </a:stretch>
        </p:blipFill>
        <p:spPr bwMode="auto">
          <a:xfrm>
            <a:off x="0" y="4701726"/>
            <a:ext cx="2643174" cy="215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/>
          <a:srcRect l="23549" t="31217" r="10509" b="31746"/>
          <a:stretch>
            <a:fillRect/>
          </a:stretch>
        </p:blipFill>
        <p:spPr bwMode="auto">
          <a:xfrm>
            <a:off x="2714612" y="5072074"/>
            <a:ext cx="2143140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1902A6"/>
                </a:solidFill>
              </a:rPr>
              <a:t>Найбільший півострів Північної Америки. Тут холодний клімат. Так  називають породу собак. В перекладі на українську означає – землероб.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86116" y="2643182"/>
            <a:ext cx="15716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9600" b="1" dirty="0">
                <a:ln w="50800"/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AutoShape 2" descr="data:image/jpeg;base64,/9j/4AAQSkZJRgABAQAAAQABAAD/2wCEAAkGBhMSEBUUExQWFRQVFhQUFRUXFRQXFRQUFBQVFRQVFxQXHCYeFxkjGRQUHy8gIycpLCwsFR4xNTAqNSYrLCkBCQoKDgwOFA8PGCkYFBgpKSkpKSkpKSkpKSkpKSkpKSkpKSkpKSkpKSkpKSkpLikpKSkpKSwpKSkpKSkpKSkpKf/AABEIALgBEQMBIgACEQEDEQH/xAAbAAACAwEBAQAAAAAAAAAAAAACAwABBAUGB//EADsQAAECAwUFBQYFBQEBAQAAAAEAAgMRIQQxQVFhEnGBkfAFE6Gx0QYVIjJSwRRCcuHxU2KCkqLSshb/xAAaAQADAQEBAQAAAAAAAAAAAAAAAQIDBAUG/8QAIREBAAICAQUBAQEAAAAAAAAAAAERAhJRExQhMUEDBGH/2gAMAwEAAhEDEQA/APWgiSraCyviyCAR5r5qnu22hwUiELFtq2xc0tTsbo2SgtJyVCtyIWYnoIoyYsirbaZUNyz2iEResz0UVvQWTtACh8l0GvnUGi8Yy0uatti7Sc26s8FM4HGUPTkVnKY8eSzWpgmH1IyF+kkizdrhw+ISwvmjtU5AAt2TrXRZ0qG+E0Fs1G3rFZ7RsSBIOi1tfUpTAN2lTVQciqppJoCMOS2PzTJjBNnKw8KFxwVbMr0YSR4BtKw5WGIzCSoXAWqRQrDZJMdpQI8yW+BkkdytUIkXojVTTWM5hkDFC0LV3KWbKUqVGcESU2JpwsyNkFKjnOChDCF8MBanQUhzJomCjK2N70vazWp8JILFFOjGYK2grRbIURS7hxxCRtACfaYGyZcjmM1l2DNer7cDUIYIQOhqNdIKn2uWCkw97JIi2koLRHyWQxE6KzHPneluZqmXhCISYA1pCOE0TrVMYxRz5ZJGuZVku1QGPoigxXTo2amjiWmxtG18U5Z6r0lnhktFZ6hciFanAVAGd3jJaBbDSVBjJZSv47DYfJOkAuPD7RddOfNQGI41opROEz7l13NCEgLJDgnEpgm2tCknWvrdCaFfdBYoVuE6rZ+JBuKbLLHKJMDEUglPjDNLNqkUI1mT3OChZRZmxQStkN9EhlE4kFgUENDaGlSGSkr5dj7qiU5pKY4uxUaUUImibkQWju1A1TQ3JkhMJPcxU2GUUNmYwELrGFrcySFKlRnLJ+ECi2KJUfUl5e3RBtnHDkLlgfGCWLTmFrgQWPF69KqVbOLVohfHmul7labnEHAmUuSxWvsp7MiMwl4Hll2ZpToSvvCoIhTIAaU+C3MI2vTjIihkpk4LLUmIUcUuWd5cijtYatNncRp90mFqnhiUnDWyJM1Wx+yZSG+VFy27S2QXkrKYaRLQ1jZiU1pbE181mJkgfHCmlW2OtCQbQZpLTVE6iVBpaZo4cxckQYgWkOUm1Mi0qUEWKEnZJVGGUJ1hthLTCdgVhgRJGq1ttIOCbnzxmzw8I2DJZHRADNaoEUEUTYZYzEWN1UDbOLwhcUTXJJqYjwIBFsIA9EHSQnysskiAVtdNEAikzJTis8R2i3bIUMMJUcZxDm7Si6HcDIK0tV9WOHyf8RNMgRZGYJCxOgyE5oO91Xra2vanegdpuGM1vs/bNZFeWERObaVnP5rjN69/aDZC6uFJFWLLAiCrGg5ih5heThxplbIb8iVnOFL2tvt/ZPd1adpuM7xxCZZuz9ts5fus0O2PGM962we2iLxyUzEqii4nZ0WUgwHKo+6xRYGyQIoc0m66R3HFdj/9A3Fp/dEI4i/MJgGYkQpuYHtwY1maDQz3iSghgYrsW2DDnWXDDisDrG04os6Aw5FM/ESvCJtkanQ4LSlKoK2iRQo4YAxmUb4YFyQIZSoWuLHGCOzOJNUMOzjFa4LQEpo4QJjHJjLOSnOggKFWjHKF4WeI2dB5qoUBwRQbGgIgkNBTmlSmYNDZpsMSSmJ7U6Y5Kc4laGOCUFEUynyftI2lIbNMDpJ0zmDgja5Zw5HtpM5xPmoXJbYiIRE0TC+8URTCiC8PjDnzQbKcJHJWWL1fTo9k7Oqly0iGFBBalZ0SHLbZ45S2wQmlsrpKJVB/4hX3xSoa0MZks5iGkB7xNhWgi4qjASwpOGkunmp3aDaIWhtQpVaoMLetkKCktZK5OMQ5KJVAnNCBsGt6gfmms2TcpUGJDncgaHArUIITWNCDSz2yXzSWttpYclkeWi9L2mac1JTjEtggsmjEAG4rniHkUTXSxQKnlt7uSuiziKmBwSKpPATWtokMemCIhnMSYiaga9FNDOYNVSQh6vbQihtCKSEAoglSJTZVtYc1BERtiBFJmZVXRRMmFEUm3xwWaJ9J5g+RR7Dxe13IpbLUR19k5ltIXZ154d/bxyWXkXgjeCrEULTD7QOZT22wG8DiB90dx/g7fiWAPVh66Y7s3sbwBFeCv8FCOBG53rNPr4l2+TntiLXAiJ47JYbnniB5go29lEXEHcfVE/phP0ulnHxYM1eyFDZyLwd+HMJzYbSKXpeBUghgYp4hS3K2wJohZ3KZMraqnMY4q+6CIxAFJlvsxmjgwjgUs2qVxTG2gnJKpPw196ZVSItokJpZtmazWiOiMTmWpsUFA5kjcFzi8hOhWgk1uT1LZ1rO8BVFZOqBkpI2hZ0tbG8E5js1TaplBklSoNYUYcktciBUpmDQ9X3hQB6IFCZgxrkxqUJJjU2cntKJKa5GHIYzAwrS5qwUFRiiGaiKKnx5lnJ9OExIelTmmiynTO+hzmReP7sPqXRFmpW6UjWvD0xzRfhsswRTxBJ8DNVb0qYGWc53AO1DcTTzEwcKpogSxFJVuAB+UzFADgfl1aVuhQD41uEicZ4HXFMh2aop8oLZ6HCU7jIUpvwUzKqYu7Iprs5V+kz+UnAGh1+ZMhuPnnUi+hrMYtNcw69PFmlTIbMiJnY+kgy2m6EUwRiBUTyAJqbqsJN8wbjeM8VMqgEONdjO6VZzyz51uBWmHH116OWE+BkapJhXz3y/umNsbnfNhItojMH4qE3mZ0N0Qayo5uMqhTR22MtB68U7vAcuX3WGE00pW6Wra00lIjQEA0CNrrpZAiWWW8GcuMskvJzUtYI1HirkcCD4JAifY6SNx3a85XprevvPr7K4zyhnOGMs0eK5t7TvvHMLL7w6muu15CCJZob/AJmA63HmKrXH9o+wyy/GfkuQ61u0kqiWs7luidhj8jyNHVHMVWKPYYjL20zFR4XcVvjljl6YTjlj7INrKY0zvSdjFG2JJaUi2oGioFZYkeSQbUloJydZtqlimM7RK4gtWaay2JdM4zd2HbSni0zXDh2o5pv4g5qJwXGbuiPRW21k4Ljst0grd2mo6cq3dtsQTT2xKXrysTtIqmdouN5T6Ul1Ies78Zom2jVeSh9oVqUR7SlijpSW8PXi0IhaF48dsHOnFQdqmfzeaXSkrxe0bGCLaXlbN2tqtI7brRKcJLXF6LaUXn/e5z65qKdJGsOTFsxbU86+Z+8kLev3outM7pX4S0Iw33eSW6ACbtl0p0x1GBG6XBS7LYNjqf7Iu705T9VodZjv3X8Qa8iUDR1L0ClUBkdeZVsBldd1y0uRhED1T+UlKacxLrr9lNkT/nyR7OdEzZp/KQLa0VuzGhVBg++4m+eh6rVNLeuiiA6qgEiGM+eE+uPmTYcuuXX8I+7mi7reJdVSAAOuuvsalUUkgENTGPVBWAgFxrBDiXtkcxQ+hXJtns9EFYbg8ZXO9Cu5JWCQtcP2yxYZ/ljk8TFa5p2Xgg5EEFKXvIsNsQSe0OGR+xw4Lj2z2WBrCdL+113B144zXZh/RjPvw5M/xyj15edATGw06N2e+GZPaW+R3HFAWSxXR4n0y9LDUwRUqaAvS1Gx74u9B36S6LkqmnGJbGueq2kACuadFY5KpodpSaVHYpqwUCsFFCzGvRCIlK0qOz++OapJURqNnp2/DTACd85DNp/ND8Qj2xKRlIVngBg6mH9zbsZJLaTEjJpmW/mhn6mHEIhhKs6jZpM4lmTs2GhXnvQNJzwqScMiSMP7hTNE5k/mkfPnglwzdKVZlsqB2ZZ9Ls2miJpuOBuw4SPyn+00yISoWhgZHgUPdEX/AGPimB2foCctDoUYPRpLhgpXElDl1ngr2OppkgpspKssb+aIN6qrI6/ZQIUgCsKEKnRmi9wHEIohbKvZWZ3aUMfmHCfolntpmp5JULbdlXsLlnt5uDUB7dOQRRW64BVrie+nZjgEPvVxx5V8kqDvBW0rz/vE5nn97vFWLccT1xv4TRQp6IyIk6RGINRyK4/aHs6x1Ybtg/Sat9QkC1nPz8BeibajXTw3nDiAqw/TLD0jL8ccvbjROx4wMtgnUEEc5qDsmN/TPh6ruC0Gmt1b/XhNG2P111uXR3eXDLtMeXC91Rfo8W+qv3VG+g82+q73fdehuPCasO3+PleeCXd5cDtMeXB90xvoPNvqq90RvoPNvqvQB2vWuSIHXrreju8uB2mPMvO+6I30HmPVT3VG/pu5L0gcUQeUd3lwXaY8vMHs6L/Tf/o70QGyvF7XD/F3ovV97JE20HPr0Tj+yeC7WPkvHmisL2PeE31QugQzexp3tHoqj+uPsJn+WfkvIqL1n4GD/TZ/qFEd1jwntsme+hJbEZ8rpVlShzGeikqkSk69zJ/C6Vz4ZwKxxO0mAfE8bbD8LgdralSRlP8Ae4rPE7ehylIkXgChY7Nhvlosql0zLqmRbP5gbwPmmPzAYPGIxvCIRaiom652EQanA/wdfPRfaczmGgE0ca/FK4ywcKVCyRPaJ5nUCZmRJt8pTlnJPWU3D1wN8912Awkb/wBJqMCgda2iU3N0mcDhO8t3iYxGK8VG7We75nE/qPqlfizh6+IRqLh7SL2zCb+YnhPgfXzWZ3tOwfK0neZDwXke/J6d6Ku918W+RCNT2eli+05wAA4lZXe0T/q5SC4Yd18P2IViKDjP/IepRqezqRe1XHE8T6pDrYc/FYy/WXIT3TAB5ommsp1ynI8qFFC2oWvD7/aSo2jWXh5kKmWF7rmOOmy8+ZotkLsOLWTHgjIEX7tlp5lKhbL3x/nH14Iw4zljyPK/xW6F2BE+iWY+AB29pBH/AEtEHsWJKWzIYfEAW7qu5TASOHMbPHxlPg10vun92dqRvNwN/AP+zVvb2NElgDj8uy7Lah/JXQI/dLhQBuyb2T2ofBrvl/xUytz2QyTL81aSO3xYSH8WuI0TITCZy4ymZfqaAHN3lrlvPZTpbMwW4AkPA3bcy3gjNidMGh3mdMq/ed1ykMLYZmBcb9kSO0MCz8rx/bS5MawmRmK0Ey6UxgHH44Z0MxqthsNJTEpzAnPZObSRIcJJn4Q1qDtVIMpE/punqlKmMA1pUfM0gCJvp8MQf4gpzJmVRI/KbuEzORwkeBC0NslwpIZ1luBuRthX4g618TVKgzNnkZ/mbXaBzGPH4kQHjcaV3tudvMitHd5y0lKn+N3JW1pkbvUa1QZDQf2rKekzNp0BKa0HroT5DeiE9OQ5IpGX8nxSAej/AD6goxNXXIT4q5E3pBasBSSuXUuilRKkiAUCkiigqWpUV7JURRvPP9noRu2h+l8/AzWZ/sq3CK4bw0/svWM7PZiXO0cQfGU/FG2ysH5eZJ8Cu23NTwsT2YiYRIfEPB/5JCS/2ZtGDQ79Lgf/ALkvoYAFwHJEYiNi1fN4fsxap0guHFoHi+S2Q/Yu0m8MboXf+QV7rvFRclserycL2Gd+aMB+lpPiSFrZ7Ewh80V7t2yPOa79ShIS2lWsOUz2VszfyuO97vtJaGdkWcXQmneC7zmthCrZU3JxEFQ7NDb8sNgGjWhNEWVwlu/ZUSFW0l5VSOiFAXFEQqASMubuslDvREKnddSRQAhI66+yMgH9/RCQLr+E+CVCynOEsOdOZpzVbQnd4Gf+t/IFMIE7/UccELYW/Wkgd+nNFHYO9ylIchxFyp0U9ZZ7tURh0nldO4bgZHq5V3AvnjMk3k6GVBw4pCyjG66u4iWqUbVS+nDznI8HcEb7NpumJtaNGXA6maHuZGcjMakudveZFo0aECy3WnCu6vlKY5ITa+iac8OKP8PKV+ZIAnM3hraBv6iCUD4MqUBymTTVwIJO8y0QLAbWdd2PAY8EP44ypdp9xgrdBlTDcK8Bst5hyW6DdMbr58YhDQNwaUC5Ge0zmeBRDtl2azRLLU851DRn8Uvi/wBAlGzUpOWRHxcgaDWXBFFboDt52nEBNHtEchyXDdAdOV/EU51PIJZY7LzaeAqnqNnpYftGMW8inM9oYZwcOS8gXHofcKjFOnWhS1Fvbe/oWZ5Kl4vvXZeB9FEtRb6TIaKBqii3ZWrY0V90VFE6LYXdKjBUURQuQ7CowwooilhkFCBl1wVKJBRVHcookLVLrooSzTwUUQpC1CWqKJBWyoWqKJAJAKHY6/gqKJGEtHV6rZVKIoK7vJUTgookYK9T8ihcNBnfOu4zCpRFEDY554+akpXCucyPKngookCjCFcjeJiu/PklxIE7yT9uVPBRRBlGzmVa5TE/uPugNmpeTm28aSbQeKiiZM77LoZ5Vpx/lJdYxlduH/NxVqIsUT+BOX/A/wDKiiiLF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5236" name="AutoShape 4" descr="data:image/jpeg;base64,/9j/4AAQSkZJRgABAQAAAQABAAD/2wCEAAkGBhMSEBUUExQWFRQVFhQUFRUXFRQXFRQUFBQVFRQVFxQXHCYeFxkjGRQUHy8gIycpLCwsFR4xNTAqNSYrLCkBCQoKDgwOFA8PGCkYFBgpKSkpKSkpKSkpKSkpKSkpKSkpKSkpKSkpKSkpKSkpLikpKSkpKSwpKSkpKSkpKSkpKf/AABEIALgBEQMBIgACEQEDEQH/xAAbAAACAwEBAQAAAAAAAAAAAAACAwABBAUGB//EADsQAAECAwUFBQYFBQEBAQAAAAEAAgMRIQQxQVFhEnGBkfAFE6Gx0QYVIjJSwRRCcuHxU2KCkqLSshb/xAAaAQADAQEBAQAAAAAAAAAAAAAAAQIDBAUG/8QAIREBAAICAQUBAQEAAAAAAAAAAAERAhJRExQhMUEDBGH/2gAMAwEAAhEDEQA/APWgiSraCyviyCAR5r5qnu22hwUiELFtq2xc0tTsbo2SgtJyVCtyIWYnoIoyYsirbaZUNyz2iEResz0UVvQWTtACh8l0GvnUGi8Yy0uatti7Sc26s8FM4HGUPTkVnKY8eSzWpgmH1IyF+kkizdrhw+ISwvmjtU5AAt2TrXRZ0qG+E0Fs1G3rFZ7RsSBIOi1tfUpTAN2lTVQciqppJoCMOS2PzTJjBNnKw8KFxwVbMr0YSR4BtKw5WGIzCSoXAWqRQrDZJMdpQI8yW+BkkdytUIkXojVTTWM5hkDFC0LV3KWbKUqVGcESU2JpwsyNkFKjnOChDCF8MBanQUhzJomCjK2N70vazWp8JILFFOjGYK2grRbIURS7hxxCRtACfaYGyZcjmM1l2DNer7cDUIYIQOhqNdIKn2uWCkw97JIi2koLRHyWQxE6KzHPneluZqmXhCISYA1pCOE0TrVMYxRz5ZJGuZVku1QGPoigxXTo2amjiWmxtG18U5Z6r0lnhktFZ6hciFanAVAGd3jJaBbDSVBjJZSv47DYfJOkAuPD7RddOfNQGI41opROEz7l13NCEgLJDgnEpgm2tCknWvrdCaFfdBYoVuE6rZ+JBuKbLLHKJMDEUglPjDNLNqkUI1mT3OChZRZmxQStkN9EhlE4kFgUENDaGlSGSkr5dj7qiU5pKY4uxUaUUImibkQWju1A1TQ3JkhMJPcxU2GUUNmYwELrGFrcySFKlRnLJ+ECi2KJUfUl5e3RBtnHDkLlgfGCWLTmFrgQWPF69KqVbOLVohfHmul7labnEHAmUuSxWvsp7MiMwl4Hll2ZpToSvvCoIhTIAaU+C3MI2vTjIihkpk4LLUmIUcUuWd5cijtYatNncRp90mFqnhiUnDWyJM1Wx+yZSG+VFy27S2QXkrKYaRLQ1jZiU1pbE181mJkgfHCmlW2OtCQbQZpLTVE6iVBpaZo4cxckQYgWkOUm1Mi0qUEWKEnZJVGGUJ1hthLTCdgVhgRJGq1ttIOCbnzxmzw8I2DJZHRADNaoEUEUTYZYzEWN1UDbOLwhcUTXJJqYjwIBFsIA9EHSQnysskiAVtdNEAikzJTis8R2i3bIUMMJUcZxDm7Si6HcDIK0tV9WOHyf8RNMgRZGYJCxOgyE5oO91Xra2vanegdpuGM1vs/bNZFeWERObaVnP5rjN69/aDZC6uFJFWLLAiCrGg5ih5heThxplbIb8iVnOFL2tvt/ZPd1adpuM7xxCZZuz9ts5fus0O2PGM962we2iLxyUzEqii4nZ0WUgwHKo+6xRYGyQIoc0m66R3HFdj/9A3Fp/dEI4i/MJgGYkQpuYHtwY1maDQz3iSghgYrsW2DDnWXDDisDrG04os6Aw5FM/ESvCJtkanQ4LSlKoK2iRQo4YAxmUb4YFyQIZSoWuLHGCOzOJNUMOzjFa4LQEpo4QJjHJjLOSnOggKFWjHKF4WeI2dB5qoUBwRQbGgIgkNBTmlSmYNDZpsMSSmJ7U6Y5Kc4laGOCUFEUynyftI2lIbNMDpJ0zmDgja5Zw5HtpM5xPmoXJbYiIRE0TC+8URTCiC8PjDnzQbKcJHJWWL1fTo9k7Oqly0iGFBBalZ0SHLbZ45S2wQmlsrpKJVB/4hX3xSoa0MZks5iGkB7xNhWgi4qjASwpOGkunmp3aDaIWhtQpVaoMLetkKCktZK5OMQ5KJVAnNCBsGt6gfmms2TcpUGJDncgaHArUIITWNCDSz2yXzSWttpYclkeWi9L2mac1JTjEtggsmjEAG4rniHkUTXSxQKnlt7uSuiziKmBwSKpPATWtokMemCIhnMSYiaga9FNDOYNVSQh6vbQihtCKSEAoglSJTZVtYc1BERtiBFJmZVXRRMmFEUm3xwWaJ9J5g+RR7Dxe13IpbLUR19k5ltIXZ154d/bxyWXkXgjeCrEULTD7QOZT22wG8DiB90dx/g7fiWAPVh66Y7s3sbwBFeCv8FCOBG53rNPr4l2+TntiLXAiJ47JYbnniB5go29lEXEHcfVE/phP0ulnHxYM1eyFDZyLwd+HMJzYbSKXpeBUghgYp4hS3K2wJohZ3KZMraqnMY4q+6CIxAFJlvsxmjgwjgUs2qVxTG2gnJKpPw196ZVSItokJpZtmazWiOiMTmWpsUFA5kjcFzi8hOhWgk1uT1LZ1rO8BVFZOqBkpI2hZ0tbG8E5js1TaplBklSoNYUYcktciBUpmDQ9X3hQB6IFCZgxrkxqUJJjU2cntKJKa5GHIYzAwrS5qwUFRiiGaiKKnx5lnJ9OExIelTmmiynTO+hzmReP7sPqXRFmpW6UjWvD0xzRfhsswRTxBJ8DNVb0qYGWc53AO1DcTTzEwcKpogSxFJVuAB+UzFADgfl1aVuhQD41uEicZ4HXFMh2aop8oLZ6HCU7jIUpvwUzKqYu7Iprs5V+kz+UnAGh1+ZMhuPnnUi+hrMYtNcw69PFmlTIbMiJnY+kgy2m6EUwRiBUTyAJqbqsJN8wbjeM8VMqgEONdjO6VZzyz51uBWmHH116OWE+BkapJhXz3y/umNsbnfNhItojMH4qE3mZ0N0Qayo5uMqhTR22MtB68U7vAcuX3WGE00pW6Wra00lIjQEA0CNrrpZAiWWW8GcuMskvJzUtYI1HirkcCD4JAifY6SNx3a85XprevvPr7K4zyhnOGMs0eK5t7TvvHMLL7w6muu15CCJZob/AJmA63HmKrXH9o+wyy/GfkuQ61u0kqiWs7luidhj8jyNHVHMVWKPYYjL20zFR4XcVvjljl6YTjlj7INrKY0zvSdjFG2JJaUi2oGioFZYkeSQbUloJydZtqlimM7RK4gtWaay2JdM4zd2HbSni0zXDh2o5pv4g5qJwXGbuiPRW21k4Ljst0grd2mo6cq3dtsQTT2xKXrysTtIqmdouN5T6Ul1Ies78Zom2jVeSh9oVqUR7SlijpSW8PXi0IhaF48dsHOnFQdqmfzeaXSkrxe0bGCLaXlbN2tqtI7brRKcJLXF6LaUXn/e5z65qKdJGsOTFsxbU86+Z+8kLev3outM7pX4S0Iw33eSW6ACbtl0p0x1GBG6XBS7LYNjqf7Iu705T9VodZjv3X8Qa8iUDR1L0ClUBkdeZVsBldd1y0uRhED1T+UlKacxLrr9lNkT/nyR7OdEzZp/KQLa0VuzGhVBg++4m+eh6rVNLeuiiA6qgEiGM+eE+uPmTYcuuXX8I+7mi7reJdVSAAOuuvsalUUkgENTGPVBWAgFxrBDiXtkcxQ+hXJtns9EFYbg8ZXO9Cu5JWCQtcP2yxYZ/ljk8TFa5p2Xgg5EEFKXvIsNsQSe0OGR+xw4Lj2z2WBrCdL+113B144zXZh/RjPvw5M/xyj15edATGw06N2e+GZPaW+R3HFAWSxXR4n0y9LDUwRUqaAvS1Gx74u9B36S6LkqmnGJbGueq2kACuadFY5KpodpSaVHYpqwUCsFFCzGvRCIlK0qOz++OapJURqNnp2/DTACd85DNp/ND8Qj2xKRlIVngBg6mH9zbsZJLaTEjJpmW/mhn6mHEIhhKs6jZpM4lmTs2GhXnvQNJzwqScMiSMP7hTNE5k/mkfPnglwzdKVZlsqB2ZZ9Ls2miJpuOBuw4SPyn+00yISoWhgZHgUPdEX/AGPimB2foCctDoUYPRpLhgpXElDl1ngr2OppkgpspKssb+aIN6qrI6/ZQIUgCsKEKnRmi9wHEIohbKvZWZ3aUMfmHCfolntpmp5JULbdlXsLlnt5uDUB7dOQRRW64BVrie+nZjgEPvVxx5V8kqDvBW0rz/vE5nn97vFWLccT1xv4TRQp6IyIk6RGINRyK4/aHs6x1Ybtg/Sat9QkC1nPz8BeibajXTw3nDiAqw/TLD0jL8ccvbjROx4wMtgnUEEc5qDsmN/TPh6ruC0Gmt1b/XhNG2P111uXR3eXDLtMeXC91Rfo8W+qv3VG+g82+q73fdehuPCasO3+PleeCXd5cDtMeXB90xvoPNvqq90RvoPNvqvQB2vWuSIHXrreju8uB2mPMvO+6I30HmPVT3VG/pu5L0gcUQeUd3lwXaY8vMHs6L/Tf/o70QGyvF7XD/F3ovV97JE20HPr0Tj+yeC7WPkvHmisL2PeE31QugQzexp3tHoqj+uPsJn+WfkvIqL1n4GD/TZ/qFEd1jwntsme+hJbEZ8rpVlShzGeikqkSk69zJ/C6Vz4ZwKxxO0mAfE8bbD8LgdralSRlP8Ae4rPE7ehylIkXgChY7Nhvlosql0zLqmRbP5gbwPmmPzAYPGIxvCIRaiom652EQanA/wdfPRfaczmGgE0ca/FK4ywcKVCyRPaJ5nUCZmRJt8pTlnJPWU3D1wN8912Awkb/wBJqMCgda2iU3N0mcDhO8t3iYxGK8VG7We75nE/qPqlfizh6+IRqLh7SL2zCb+YnhPgfXzWZ3tOwfK0neZDwXke/J6d6Ku918W+RCNT2eli+05wAA4lZXe0T/q5SC4Yd18P2IViKDjP/IepRqezqRe1XHE8T6pDrYc/FYy/WXIT3TAB5ommsp1ynI8qFFC2oWvD7/aSo2jWXh5kKmWF7rmOOmy8+ZotkLsOLWTHgjIEX7tlp5lKhbL3x/nH14Iw4zljyPK/xW6F2BE+iWY+AB29pBH/AEtEHsWJKWzIYfEAW7qu5TASOHMbPHxlPg10vun92dqRvNwN/AP+zVvb2NElgDj8uy7Lah/JXQI/dLhQBuyb2T2ofBrvl/xUytz2QyTL81aSO3xYSH8WuI0TITCZy4ymZfqaAHN3lrlvPZTpbMwW4AkPA3bcy3gjNidMGh3mdMq/ed1ykMLYZmBcb9kSO0MCz8rx/bS5MawmRmK0Ey6UxgHH44Z0MxqthsNJTEpzAnPZObSRIcJJn4Q1qDtVIMpE/punqlKmMA1pUfM0gCJvp8MQf4gpzJmVRI/KbuEzORwkeBC0NslwpIZ1luBuRthX4g618TVKgzNnkZ/mbXaBzGPH4kQHjcaV3tudvMitHd5y0lKn+N3JW1pkbvUa1QZDQf2rKekzNp0BKa0HroT5DeiE9OQ5IpGX8nxSAej/AD6goxNXXIT4q5E3pBasBSSuXUuilRKkiAUCkiigqWpUV7JURRvPP9noRu2h+l8/AzWZ/sq3CK4bw0/svWM7PZiXO0cQfGU/FG2ysH5eZJ8Cu23NTwsT2YiYRIfEPB/5JCS/2ZtGDQ79Lgf/ALkvoYAFwHJEYiNi1fN4fsxap0guHFoHi+S2Q/Yu0m8MboXf+QV7rvFRclserycL2Gd+aMB+lpPiSFrZ7Ewh80V7t2yPOa79ShIS2lWsOUz2VszfyuO97vtJaGdkWcXQmneC7zmthCrZU3JxEFQ7NDb8sNgGjWhNEWVwlu/ZUSFW0l5VSOiFAXFEQqASMubuslDvREKnddSRQAhI66+yMgH9/RCQLr+E+CVCynOEsOdOZpzVbQnd4Gf+t/IFMIE7/UccELYW/Wkgd+nNFHYO9ylIchxFyp0U9ZZ7tURh0nldO4bgZHq5V3AvnjMk3k6GVBw4pCyjG66u4iWqUbVS+nDznI8HcEb7NpumJtaNGXA6maHuZGcjMakudveZFo0aECy3WnCu6vlKY5ITa+iac8OKP8PKV+ZIAnM3hraBv6iCUD4MqUBymTTVwIJO8y0QLAbWdd2PAY8EP44ypdp9xgrdBlTDcK8Bst5hyW6DdMbr58YhDQNwaUC5Ge0zmeBRDtl2azRLLU851DRn8Uvi/wBAlGzUpOWRHxcgaDWXBFFboDt52nEBNHtEchyXDdAdOV/EU51PIJZY7LzaeAqnqNnpYftGMW8inM9oYZwcOS8gXHofcKjFOnWhS1Fvbe/oWZ5Kl4vvXZeB9FEtRb6TIaKBqii3ZWrY0V90VFE6LYXdKjBUURQuQ7CowwooilhkFCBl1wVKJBRVHcookLVLrooSzTwUUQpC1CWqKJBWyoWqKJAJAKHY6/gqKJGEtHV6rZVKIoK7vJUTgookYK9T8ihcNBnfOu4zCpRFEDY554+akpXCucyPKngookCjCFcjeJiu/PklxIE7yT9uVPBRRBlGzmVa5TE/uPugNmpeTm28aSbQeKiiZM77LoZ5Vpx/lJdYxlduH/NxVqIsUT+BOX/A/wDKiiiLF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5238" name="AutoShape 6" descr="data:image/jpeg;base64,/9j/4AAQSkZJRgABAQAAAQABAAD/2wCEAAkGBhMSEBUUExQWFRQVFhQUFRUXFRQXFRQUFBQVFRQVFxQXHCYeFxkjGRQUHy8gIycpLCwsFR4xNTAqNSYrLCkBCQoKDgwOFA8PGCkYFBgpKSkpKSkpKSkpKSkpKSkpKSkpKSkpKSkpKSkpKSkpLikpKSkpKSwpKSkpKSkpKSkpKf/AABEIALgBEQMBIgACEQEDEQH/xAAbAAACAwEBAQAAAAAAAAAAAAACAwABBAUGB//EADsQAAECAwUFBQYFBQEBAQAAAAEAAgMRIQQxQVFhEnGBkfAFE6Gx0QYVIjJSwRRCcuHxU2KCkqLSshb/xAAaAQADAQEBAQAAAAAAAAAAAAAAAQIDBAUG/8QAIREBAAICAQUBAQEAAAAAAAAAAAERAhJRExQhMUEDBGH/2gAMAwEAAhEDEQA/APWgiSraCyviyCAR5r5qnu22hwUiELFtq2xc0tTsbo2SgtJyVCtyIWYnoIoyYsirbaZUNyz2iEResz0UVvQWTtACh8l0GvnUGi8Yy0uatti7Sc26s8FM4HGUPTkVnKY8eSzWpgmH1IyF+kkizdrhw+ISwvmjtU5AAt2TrXRZ0qG+E0Fs1G3rFZ7RsSBIOi1tfUpTAN2lTVQciqppJoCMOS2PzTJjBNnKw8KFxwVbMr0YSR4BtKw5WGIzCSoXAWqRQrDZJMdpQI8yW+BkkdytUIkXojVTTWM5hkDFC0LV3KWbKUqVGcESU2JpwsyNkFKjnOChDCF8MBanQUhzJomCjK2N70vazWp8JILFFOjGYK2grRbIURS7hxxCRtACfaYGyZcjmM1l2DNer7cDUIYIQOhqNdIKn2uWCkw97JIi2koLRHyWQxE6KzHPneluZqmXhCISYA1pCOE0TrVMYxRz5ZJGuZVku1QGPoigxXTo2amjiWmxtG18U5Z6r0lnhktFZ6hciFanAVAGd3jJaBbDSVBjJZSv47DYfJOkAuPD7RddOfNQGI41opROEz7l13NCEgLJDgnEpgm2tCknWvrdCaFfdBYoVuE6rZ+JBuKbLLHKJMDEUglPjDNLNqkUI1mT3OChZRZmxQStkN9EhlE4kFgUENDaGlSGSkr5dj7qiU5pKY4uxUaUUImibkQWju1A1TQ3JkhMJPcxU2GUUNmYwELrGFrcySFKlRnLJ+ECi2KJUfUl5e3RBtnHDkLlgfGCWLTmFrgQWPF69KqVbOLVohfHmul7labnEHAmUuSxWvsp7MiMwl4Hll2ZpToSvvCoIhTIAaU+C3MI2vTjIihkpk4LLUmIUcUuWd5cijtYatNncRp90mFqnhiUnDWyJM1Wx+yZSG+VFy27S2QXkrKYaRLQ1jZiU1pbE181mJkgfHCmlW2OtCQbQZpLTVE6iVBpaZo4cxckQYgWkOUm1Mi0qUEWKEnZJVGGUJ1hthLTCdgVhgRJGq1ttIOCbnzxmzw8I2DJZHRADNaoEUEUTYZYzEWN1UDbOLwhcUTXJJqYjwIBFsIA9EHSQnysskiAVtdNEAikzJTis8R2i3bIUMMJUcZxDm7Si6HcDIK0tV9WOHyf8RNMgRZGYJCxOgyE5oO91Xra2vanegdpuGM1vs/bNZFeWERObaVnP5rjN69/aDZC6uFJFWLLAiCrGg5ih5heThxplbIb8iVnOFL2tvt/ZPd1adpuM7xxCZZuz9ts5fus0O2PGM962we2iLxyUzEqii4nZ0WUgwHKo+6xRYGyQIoc0m66R3HFdj/9A3Fp/dEI4i/MJgGYkQpuYHtwY1maDQz3iSghgYrsW2DDnWXDDisDrG04os6Aw5FM/ESvCJtkanQ4LSlKoK2iRQo4YAxmUb4YFyQIZSoWuLHGCOzOJNUMOzjFa4LQEpo4QJjHJjLOSnOggKFWjHKF4WeI2dB5qoUBwRQbGgIgkNBTmlSmYNDZpsMSSmJ7U6Y5Kc4laGOCUFEUynyftI2lIbNMDpJ0zmDgja5Zw5HtpM5xPmoXJbYiIRE0TC+8URTCiC8PjDnzQbKcJHJWWL1fTo9k7Oqly0iGFBBalZ0SHLbZ45S2wQmlsrpKJVB/4hX3xSoa0MZks5iGkB7xNhWgi4qjASwpOGkunmp3aDaIWhtQpVaoMLetkKCktZK5OMQ5KJVAnNCBsGt6gfmms2TcpUGJDncgaHArUIITWNCDSz2yXzSWttpYclkeWi9L2mac1JTjEtggsmjEAG4rniHkUTXSxQKnlt7uSuiziKmBwSKpPATWtokMemCIhnMSYiaga9FNDOYNVSQh6vbQihtCKSEAoglSJTZVtYc1BERtiBFJmZVXRRMmFEUm3xwWaJ9J5g+RR7Dxe13IpbLUR19k5ltIXZ154d/bxyWXkXgjeCrEULTD7QOZT22wG8DiB90dx/g7fiWAPVh66Y7s3sbwBFeCv8FCOBG53rNPr4l2+TntiLXAiJ47JYbnniB5go29lEXEHcfVE/phP0ulnHxYM1eyFDZyLwd+HMJzYbSKXpeBUghgYp4hS3K2wJohZ3KZMraqnMY4q+6CIxAFJlvsxmjgwjgUs2qVxTG2gnJKpPw196ZVSItokJpZtmazWiOiMTmWpsUFA5kjcFzi8hOhWgk1uT1LZ1rO8BVFZOqBkpI2hZ0tbG8E5js1TaplBklSoNYUYcktciBUpmDQ9X3hQB6IFCZgxrkxqUJJjU2cntKJKa5GHIYzAwrS5qwUFRiiGaiKKnx5lnJ9OExIelTmmiynTO+hzmReP7sPqXRFmpW6UjWvD0xzRfhsswRTxBJ8DNVb0qYGWc53AO1DcTTzEwcKpogSxFJVuAB+UzFADgfl1aVuhQD41uEicZ4HXFMh2aop8oLZ6HCU7jIUpvwUzKqYu7Iprs5V+kz+UnAGh1+ZMhuPnnUi+hrMYtNcw69PFmlTIbMiJnY+kgy2m6EUwRiBUTyAJqbqsJN8wbjeM8VMqgEONdjO6VZzyz51uBWmHH116OWE+BkapJhXz3y/umNsbnfNhItojMH4qE3mZ0N0Qayo5uMqhTR22MtB68U7vAcuX3WGE00pW6Wra00lIjQEA0CNrrpZAiWWW8GcuMskvJzUtYI1HirkcCD4JAifY6SNx3a85XprevvPr7K4zyhnOGMs0eK5t7TvvHMLL7w6muu15CCJZob/AJmA63HmKrXH9o+wyy/GfkuQ61u0kqiWs7luidhj8jyNHVHMVWKPYYjL20zFR4XcVvjljl6YTjlj7INrKY0zvSdjFG2JJaUi2oGioFZYkeSQbUloJydZtqlimM7RK4gtWaay2JdM4zd2HbSni0zXDh2o5pv4g5qJwXGbuiPRW21k4Ljst0grd2mo6cq3dtsQTT2xKXrysTtIqmdouN5T6Ul1Ies78Zom2jVeSh9oVqUR7SlijpSW8PXi0IhaF48dsHOnFQdqmfzeaXSkrxe0bGCLaXlbN2tqtI7brRKcJLXF6LaUXn/e5z65qKdJGsOTFsxbU86+Z+8kLev3outM7pX4S0Iw33eSW6ACbtl0p0x1GBG6XBS7LYNjqf7Iu705T9VodZjv3X8Qa8iUDR1L0ClUBkdeZVsBldd1y0uRhED1T+UlKacxLrr9lNkT/nyR7OdEzZp/KQLa0VuzGhVBg++4m+eh6rVNLeuiiA6qgEiGM+eE+uPmTYcuuXX8I+7mi7reJdVSAAOuuvsalUUkgENTGPVBWAgFxrBDiXtkcxQ+hXJtns9EFYbg8ZXO9Cu5JWCQtcP2yxYZ/ljk8TFa5p2Xgg5EEFKXvIsNsQSe0OGR+xw4Lj2z2WBrCdL+113B144zXZh/RjPvw5M/xyj15edATGw06N2e+GZPaW+R3HFAWSxXR4n0y9LDUwRUqaAvS1Gx74u9B36S6LkqmnGJbGueq2kACuadFY5KpodpSaVHYpqwUCsFFCzGvRCIlK0qOz++OapJURqNnp2/DTACd85DNp/ND8Qj2xKRlIVngBg6mH9zbsZJLaTEjJpmW/mhn6mHEIhhKs6jZpM4lmTs2GhXnvQNJzwqScMiSMP7hTNE5k/mkfPnglwzdKVZlsqB2ZZ9Ls2miJpuOBuw4SPyn+00yISoWhgZHgUPdEX/AGPimB2foCctDoUYPRpLhgpXElDl1ngr2OppkgpspKssb+aIN6qrI6/ZQIUgCsKEKnRmi9wHEIohbKvZWZ3aUMfmHCfolntpmp5JULbdlXsLlnt5uDUB7dOQRRW64BVrie+nZjgEPvVxx5V8kqDvBW0rz/vE5nn97vFWLccT1xv4TRQp6IyIk6RGINRyK4/aHs6x1Ybtg/Sat9QkC1nPz8BeibajXTw3nDiAqw/TLD0jL8ccvbjROx4wMtgnUEEc5qDsmN/TPh6ruC0Gmt1b/XhNG2P111uXR3eXDLtMeXC91Rfo8W+qv3VG+g82+q73fdehuPCasO3+PleeCXd5cDtMeXB90xvoPNvqq90RvoPNvqvQB2vWuSIHXrreju8uB2mPMvO+6I30HmPVT3VG/pu5L0gcUQeUd3lwXaY8vMHs6L/Tf/o70QGyvF7XD/F3ovV97JE20HPr0Tj+yeC7WPkvHmisL2PeE31QugQzexp3tHoqj+uPsJn+WfkvIqL1n4GD/TZ/qFEd1jwntsme+hJbEZ8rpVlShzGeikqkSk69zJ/C6Vz4ZwKxxO0mAfE8bbD8LgdralSRlP8Ae4rPE7ehylIkXgChY7Nhvlosql0zLqmRbP5gbwPmmPzAYPGIxvCIRaiom652EQanA/wdfPRfaczmGgE0ca/FK4ywcKVCyRPaJ5nUCZmRJt8pTlnJPWU3D1wN8912Awkb/wBJqMCgda2iU3N0mcDhO8t3iYxGK8VG7We75nE/qPqlfizh6+IRqLh7SL2zCb+YnhPgfXzWZ3tOwfK0neZDwXke/J6d6Ku918W+RCNT2eli+05wAA4lZXe0T/q5SC4Yd18P2IViKDjP/IepRqezqRe1XHE8T6pDrYc/FYy/WXIT3TAB5ommsp1ynI8qFFC2oWvD7/aSo2jWXh5kKmWF7rmOOmy8+ZotkLsOLWTHgjIEX7tlp5lKhbL3x/nH14Iw4zljyPK/xW6F2BE+iWY+AB29pBH/AEtEHsWJKWzIYfEAW7qu5TASOHMbPHxlPg10vun92dqRvNwN/AP+zVvb2NElgDj8uy7Lah/JXQI/dLhQBuyb2T2ofBrvl/xUytz2QyTL81aSO3xYSH8WuI0TITCZy4ymZfqaAHN3lrlvPZTpbMwW4AkPA3bcy3gjNidMGh3mdMq/ed1ykMLYZmBcb9kSO0MCz8rx/bS5MawmRmK0Ey6UxgHH44Z0MxqthsNJTEpzAnPZObSRIcJJn4Q1qDtVIMpE/punqlKmMA1pUfM0gCJvp8MQf4gpzJmVRI/KbuEzORwkeBC0NslwpIZ1luBuRthX4g618TVKgzNnkZ/mbXaBzGPH4kQHjcaV3tudvMitHd5y0lKn+N3JW1pkbvUa1QZDQf2rKekzNp0BKa0HroT5DeiE9OQ5IpGX8nxSAej/AD6goxNXXIT4q5E3pBasBSSuXUuilRKkiAUCkiigqWpUV7JURRvPP9noRu2h+l8/AzWZ/sq3CK4bw0/svWM7PZiXO0cQfGU/FG2ysH5eZJ8Cu23NTwsT2YiYRIfEPB/5JCS/2ZtGDQ79Lgf/ALkvoYAFwHJEYiNi1fN4fsxap0guHFoHi+S2Q/Yu0m8MboXf+QV7rvFRclserycL2Gd+aMB+lpPiSFrZ7Ewh80V7t2yPOa79ShIS2lWsOUz2VszfyuO97vtJaGdkWcXQmneC7zmthCrZU3JxEFQ7NDb8sNgGjWhNEWVwlu/ZUSFW0l5VSOiFAXFEQqASMubuslDvREKnddSRQAhI66+yMgH9/RCQLr+E+CVCynOEsOdOZpzVbQnd4Gf+t/IFMIE7/UccELYW/Wkgd+nNFHYO9ylIchxFyp0U9ZZ7tURh0nldO4bgZHq5V3AvnjMk3k6GVBw4pCyjG66u4iWqUbVS+nDznI8HcEb7NpumJtaNGXA6maHuZGcjMakudveZFo0aECy3WnCu6vlKY5ITa+iac8OKP8PKV+ZIAnM3hraBv6iCUD4MqUBymTTVwIJO8y0QLAbWdd2PAY8EP44ypdp9xgrdBlTDcK8Bst5hyW6DdMbr58YhDQNwaUC5Ge0zmeBRDtl2azRLLU851DRn8Uvi/wBAlGzUpOWRHxcgaDWXBFFboDt52nEBNHtEchyXDdAdOV/EU51PIJZY7LzaeAqnqNnpYftGMW8inM9oYZwcOS8gXHofcKjFOnWhS1Fvbe/oWZ5Kl4vvXZeB9FEtRb6TIaKBqii3ZWrY0V90VFE6LYXdKjBUURQuQ7CowwooilhkFCBl1wVKJBRVHcookLVLrooSzTwUUQpC1CWqKJBWyoWqKJAJAKHY6/gqKJGEtHV6rZVKIoK7vJUTgookYK9T8ihcNBnfOu4zCpRFEDY554+akpXCucyPKngookCjCFcjeJiu/PklxIE7yT9uVPBRRBlGzmVa5TE/uPugNmpeTm28aSbQeKiiZM77LoZ5Vpx/lJdYxlduH/NxVqIsUT+BOX/A/wDKiiiLF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95240" name="Picture 8" descr="http://guide.in.ua/wp-content/uploads/2012/08/47.jpg"/>
          <p:cNvPicPr>
            <a:picLocks noChangeAspect="1" noChangeArrowheads="1"/>
          </p:cNvPicPr>
          <p:nvPr/>
        </p:nvPicPr>
        <p:blipFill>
          <a:blip r:embed="rId2" cstate="print"/>
          <a:srcRect l="36000" r="24999"/>
          <a:stretch>
            <a:fillRect/>
          </a:stretch>
        </p:blipFill>
        <p:spPr bwMode="auto">
          <a:xfrm>
            <a:off x="0" y="1428736"/>
            <a:ext cx="1857388" cy="4291021"/>
          </a:xfrm>
          <a:prstGeom prst="rect">
            <a:avLst/>
          </a:prstGeom>
          <a:noFill/>
        </p:spPr>
      </p:pic>
      <p:pic>
        <p:nvPicPr>
          <p:cNvPr id="95246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2428868"/>
            <a:ext cx="1619260" cy="113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8" name="Picture 16"/>
          <p:cNvPicPr>
            <a:picLocks noChangeAspect="1" noChangeArrowheads="1"/>
          </p:cNvPicPr>
          <p:nvPr/>
        </p:nvPicPr>
        <p:blipFill>
          <a:blip r:embed="rId4" cstate="print"/>
          <a:srcRect l="36823" t="19952" r="21998" b="28468"/>
          <a:stretch>
            <a:fillRect/>
          </a:stretch>
        </p:blipFill>
        <p:spPr bwMode="auto">
          <a:xfrm>
            <a:off x="1643042" y="428604"/>
            <a:ext cx="7500958" cy="5282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7" name="Picture 15"/>
          <p:cNvPicPr>
            <a:picLocks noChangeAspect="1" noChangeArrowheads="1"/>
          </p:cNvPicPr>
          <p:nvPr/>
        </p:nvPicPr>
        <p:blipFill>
          <a:blip r:embed="rId5" cstate="print"/>
          <a:srcRect b="53515"/>
          <a:stretch>
            <a:fillRect/>
          </a:stretch>
        </p:blipFill>
        <p:spPr bwMode="auto">
          <a:xfrm>
            <a:off x="0" y="4915170"/>
            <a:ext cx="5572132" cy="194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4" name="Picture 12" descr="http://image.zn.ua/media/images/300x200/Jul2011/355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4953000"/>
            <a:ext cx="3500430" cy="190500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1902A6"/>
                </a:solidFill>
              </a:rPr>
              <a:t>Найбільший півострів Африки, його називають </a:t>
            </a:r>
          </a:p>
          <a:p>
            <a:r>
              <a:rPr lang="uk-UA" sz="2800" b="1" dirty="0">
                <a:solidFill>
                  <a:srgbClr val="1902A6"/>
                </a:solidFill>
              </a:rPr>
              <a:t>Африканським рогом, бо за формою він нагадує ріг носорога </a:t>
            </a:r>
            <a:endParaRPr lang="uk-UA" sz="2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286380" y="2428868"/>
            <a:ext cx="15716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9600" b="1" dirty="0">
                <a:ln w="50800"/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strips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93186" name="Picture 2" descr="http://upload.wikimedia.org/wikipedia/commons/thumb/7/77/India_78.40398E_20.74980N.jpg/300px-India_78.40398E_20.74980N.jpg"/>
          <p:cNvPicPr>
            <a:picLocks noChangeAspect="1" noChangeArrowheads="1"/>
          </p:cNvPicPr>
          <p:nvPr/>
        </p:nvPicPr>
        <p:blipFill>
          <a:blip r:embed="rId2" cstate="print"/>
          <a:srcRect t="7246"/>
          <a:stretch>
            <a:fillRect/>
          </a:stretch>
        </p:blipFill>
        <p:spPr bwMode="auto">
          <a:xfrm>
            <a:off x="0" y="714356"/>
            <a:ext cx="6786546" cy="4721098"/>
          </a:xfrm>
          <a:prstGeom prst="rect">
            <a:avLst/>
          </a:prstGeom>
          <a:noFill/>
        </p:spPr>
      </p:pic>
      <p:pic>
        <p:nvPicPr>
          <p:cNvPr id="93188" name="Picture 4" descr="http://www.iciso.org/uploads/icons/25-ind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4393413"/>
            <a:ext cx="3286116" cy="2464587"/>
          </a:xfrm>
          <a:prstGeom prst="rect">
            <a:avLst/>
          </a:prstGeom>
          <a:noFill/>
        </p:spPr>
      </p:pic>
      <p:pic>
        <p:nvPicPr>
          <p:cNvPr id="93192" name="Picture 8" descr="http://testur.com.ua/i/2008041220104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08" y="1142984"/>
            <a:ext cx="2428892" cy="3551012"/>
          </a:xfrm>
          <a:prstGeom prst="rect">
            <a:avLst/>
          </a:prstGeom>
          <a:noFill/>
        </p:spPr>
      </p:pic>
      <p:pic>
        <p:nvPicPr>
          <p:cNvPr id="93196" name="Picture 12"/>
          <p:cNvPicPr>
            <a:picLocks noChangeAspect="1" noChangeArrowheads="1"/>
          </p:cNvPicPr>
          <p:nvPr/>
        </p:nvPicPr>
        <p:blipFill>
          <a:blip r:embed="rId5" cstate="print"/>
          <a:srcRect t="6757" b="14414"/>
          <a:stretch>
            <a:fillRect/>
          </a:stretch>
        </p:blipFill>
        <p:spPr bwMode="auto">
          <a:xfrm>
            <a:off x="2500298" y="5095255"/>
            <a:ext cx="3357586" cy="176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http://ehow.in.ua/uploads/img/5/c/5c7707df5d4b26c04673e74b64d23a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143512"/>
            <a:ext cx="2517325" cy="171448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90141"/>
                </a:solidFill>
              </a:rPr>
              <a:t>Великий півострів південної Євразії, на ньому проживають народи, які вважають тварин священними, їх молитви вислуховують свійські корови.</a:t>
            </a:r>
            <a:endParaRPr lang="uk-UA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85984" y="2214554"/>
            <a:ext cx="178595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9600" b="1" dirty="0">
                <a:ln w="50800"/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wheel spokes="8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87042" name="Picture 2" descr="http://upload.wikimedia.org/wikipedia/commons/thumb/e/e0/Iberian_peninsula.jpg/400px-Iberian_peninsu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857884" cy="412981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500694" y="0"/>
            <a:ext cx="3643306" cy="526297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90141"/>
                </a:solidFill>
              </a:rPr>
              <a:t>Найбільший півострів у Південній Європі</a:t>
            </a:r>
          </a:p>
          <a:p>
            <a:pPr algn="ctr"/>
            <a:r>
              <a:rPr lang="uk-UA" sz="2800" b="1" dirty="0">
                <a:solidFill>
                  <a:srgbClr val="090141"/>
                </a:solidFill>
              </a:rPr>
              <a:t> (580 тис. </a:t>
            </a:r>
            <a:r>
              <a:rPr lang="uk-UA" sz="2800" b="1" dirty="0" err="1">
                <a:solidFill>
                  <a:srgbClr val="090141"/>
                </a:solidFill>
              </a:rPr>
              <a:t>км²</a:t>
            </a:r>
            <a:r>
              <a:rPr lang="uk-UA" sz="2800" b="1" dirty="0">
                <a:solidFill>
                  <a:srgbClr val="090141"/>
                </a:solidFill>
              </a:rPr>
              <a:t>).  За обрисами нагадує прямокутник, що з </a:t>
            </a:r>
            <a:r>
              <a:rPr lang="uk-UA" sz="2800" b="1" dirty="0" err="1">
                <a:solidFill>
                  <a:srgbClr val="090141"/>
                </a:solidFill>
              </a:rPr>
              <a:t>пн</a:t>
            </a:r>
            <a:r>
              <a:rPr lang="uk-UA" sz="2800" b="1" dirty="0">
                <a:solidFill>
                  <a:srgbClr val="090141"/>
                </a:solidFill>
              </a:rPr>
              <a:t> і </a:t>
            </a:r>
            <a:r>
              <a:rPr lang="uk-UA" sz="2800" b="1" dirty="0" err="1">
                <a:solidFill>
                  <a:srgbClr val="090141"/>
                </a:solidFill>
              </a:rPr>
              <a:t>пд</a:t>
            </a:r>
            <a:r>
              <a:rPr lang="uk-UA" sz="2800" b="1" dirty="0">
                <a:solidFill>
                  <a:srgbClr val="090141"/>
                </a:solidFill>
              </a:rPr>
              <a:t> оточений хребтами. Територія проживання народів, що зробили значний внесок у епоху Великих географічних відкриттів.</a:t>
            </a:r>
          </a:p>
        </p:txBody>
      </p:sp>
      <p:pic>
        <p:nvPicPr>
          <p:cNvPr id="87046" name="Picture 6"/>
          <p:cNvPicPr>
            <a:picLocks noChangeAspect="1" noChangeArrowheads="1"/>
          </p:cNvPicPr>
          <p:nvPr/>
        </p:nvPicPr>
        <p:blipFill>
          <a:blip r:embed="rId3" cstate="print"/>
          <a:srcRect l="24001" t="13393" r="5499" b="6250"/>
          <a:stretch>
            <a:fillRect/>
          </a:stretch>
        </p:blipFill>
        <p:spPr bwMode="auto">
          <a:xfrm>
            <a:off x="4929158" y="4286256"/>
            <a:ext cx="4214842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6092"/>
            <a:ext cx="4071934" cy="271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4214818"/>
            <a:ext cx="2428892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714480" y="1357298"/>
            <a:ext cx="15716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9600" b="1" dirty="0">
                <a:ln w="50800"/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pull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91138" name="Picture 2" descr="http://upload.wikimedia.org/wikipedia/commons/thumb/f/f6/Satellite_image_of_Italy_in_March_2003.jpg/296px-Satellite_image_of_Italy_in_March_2003.jpg"/>
          <p:cNvPicPr>
            <a:picLocks noChangeAspect="1" noChangeArrowheads="1"/>
          </p:cNvPicPr>
          <p:nvPr/>
        </p:nvPicPr>
        <p:blipFill>
          <a:blip r:embed="rId2" cstate="print"/>
          <a:srcRect l="6666" t="8533" r="9333"/>
          <a:stretch>
            <a:fillRect/>
          </a:stretch>
        </p:blipFill>
        <p:spPr bwMode="auto">
          <a:xfrm>
            <a:off x="0" y="357166"/>
            <a:ext cx="4714876" cy="6449228"/>
          </a:xfrm>
          <a:prstGeom prst="rect">
            <a:avLst/>
          </a:prstGeom>
          <a:noFill/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 cstate="print"/>
          <a:srcRect l="15482" t="10117" r="3045"/>
          <a:stretch>
            <a:fillRect/>
          </a:stretch>
        </p:blipFill>
        <p:spPr bwMode="auto">
          <a:xfrm>
            <a:off x="5000628" y="714356"/>
            <a:ext cx="3929090" cy="317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5" descr="http://3.bp.blogspot.com/_12JgzYFXAYg/TNHxt7A0RXI/AAAAAAAAAAU/aqWUxFL0mfE/s1600/%D1%96%D1%82%D0%B0%D0%BB%D1%96%D1%8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8713" y="3929066"/>
            <a:ext cx="4175287" cy="292893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4282" y="0"/>
            <a:ext cx="8643998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1902A6"/>
                </a:solidFill>
              </a:rPr>
              <a:t>Витягнутий з пн. на пд. На ньому розміщена Італія, має  вигляд жіночого чобітка.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14480" y="2214554"/>
            <a:ext cx="15716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9600" b="1" dirty="0">
                <a:ln w="50800"/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cover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929718" cy="1143000"/>
          </a:xfrm>
        </p:spPr>
        <p:txBody>
          <a:bodyPr/>
          <a:lstStyle/>
          <a:p>
            <a:r>
              <a:rPr lang="uk-UA" sz="3200" b="1" dirty="0"/>
              <a:t>Острови – порівняно невеликі ділянки суходолу, з усіх боків оточені водою.</a:t>
            </a:r>
            <a:endParaRPr lang="uk-UA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2143116"/>
            <a:ext cx="2571800" cy="78581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Материкові</a:t>
            </a:r>
            <a:endParaRPr lang="uk-UA" dirty="0"/>
          </a:p>
          <a:p>
            <a:pPr algn="ctr"/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57950" y="2214554"/>
            <a:ext cx="2571768" cy="78581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Коралові</a:t>
            </a:r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14678" y="1214422"/>
            <a:ext cx="2928958" cy="78581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ОСТРОВИ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86116" y="2214554"/>
            <a:ext cx="2570670" cy="78581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Вулканічні</a:t>
            </a:r>
            <a:r>
              <a:rPr lang="uk-UA" dirty="0"/>
              <a:t> </a:t>
            </a: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314324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Архіпелаг – група островів, що розміщені недалеко один від одного</a:t>
            </a:r>
            <a:endParaRPr kumimoji="0" 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12290" name="Picture 2" descr="http://lifeglobe.net/media/entry/2782/1.jpg"/>
          <p:cNvPicPr>
            <a:picLocks noChangeAspect="1" noChangeArrowheads="1"/>
          </p:cNvPicPr>
          <p:nvPr/>
        </p:nvPicPr>
        <p:blipFill>
          <a:blip r:embed="rId2" cstate="print"/>
          <a:srcRect l="10371" r="17980"/>
          <a:stretch>
            <a:fillRect/>
          </a:stretch>
        </p:blipFill>
        <p:spPr bwMode="auto">
          <a:xfrm>
            <a:off x="5929322" y="3429000"/>
            <a:ext cx="3214678" cy="3429000"/>
          </a:xfrm>
          <a:prstGeom prst="rect">
            <a:avLst/>
          </a:prstGeom>
          <a:noFill/>
        </p:spPr>
      </p:pic>
      <p:pic>
        <p:nvPicPr>
          <p:cNvPr id="12292" name="Picture 4" descr="http://www.gota.ru/media/1/20091219-k_091.jpg"/>
          <p:cNvPicPr>
            <a:picLocks noChangeAspect="1" noChangeArrowheads="1"/>
          </p:cNvPicPr>
          <p:nvPr/>
        </p:nvPicPr>
        <p:blipFill>
          <a:blip r:embed="rId3" cstate="print"/>
          <a:srcRect l="7500" r="31562"/>
          <a:stretch>
            <a:fillRect/>
          </a:stretch>
        </p:blipFill>
        <p:spPr bwMode="auto">
          <a:xfrm>
            <a:off x="3071802" y="3143248"/>
            <a:ext cx="3079854" cy="3714752"/>
          </a:xfrm>
          <a:prstGeom prst="rect">
            <a:avLst/>
          </a:prstGeom>
          <a:noFill/>
        </p:spPr>
      </p:pic>
      <p:pic>
        <p:nvPicPr>
          <p:cNvPr id="12296" name="Picture 8" descr="http://blog.berite.info/files/users/4/socotra/12471584_socotra_70.jpg"/>
          <p:cNvPicPr>
            <a:picLocks noChangeAspect="1" noChangeArrowheads="1"/>
          </p:cNvPicPr>
          <p:nvPr/>
        </p:nvPicPr>
        <p:blipFill>
          <a:blip r:embed="rId4" cstate="print"/>
          <a:srcRect l="32143"/>
          <a:stretch>
            <a:fillRect/>
          </a:stretch>
        </p:blipFill>
        <p:spPr bwMode="auto">
          <a:xfrm>
            <a:off x="0" y="3214687"/>
            <a:ext cx="3167065" cy="364331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www.remaco.lv/userfiles/image/%D0%95%D0%B3%D0%B8%D0%BF%D0%B5%D1%82/kora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768067"/>
            <a:ext cx="6786578" cy="508993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1902A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Коралові острови – складені вапняковими скелетами коралових поліпів – дрібних тварин, які живуть у тропічних водах. Вони прикріплюються до дна на невеликій глибині - 50 м вище +20°С.</a:t>
            </a:r>
            <a:endParaRPr lang="uk-UA" sz="2400" dirty="0">
              <a:solidFill>
                <a:srgbClr val="1902A6"/>
              </a:solidFill>
            </a:endParaRPr>
          </a:p>
        </p:txBody>
      </p:sp>
      <p:pic>
        <p:nvPicPr>
          <p:cNvPr id="81924" name="Picture 4" descr="http://www.naturalist.if.ua/wp-content/linckia.jpg"/>
          <p:cNvPicPr>
            <a:picLocks noChangeAspect="1" noChangeArrowheads="1"/>
          </p:cNvPicPr>
          <p:nvPr/>
        </p:nvPicPr>
        <p:blipFill>
          <a:blip r:embed="rId3" cstate="print"/>
          <a:srcRect l="44232" r="9615"/>
          <a:stretch>
            <a:fillRect/>
          </a:stretch>
        </p:blipFill>
        <p:spPr bwMode="auto">
          <a:xfrm>
            <a:off x="0" y="3571852"/>
            <a:ext cx="2214578" cy="3286148"/>
          </a:xfrm>
          <a:prstGeom prst="rect">
            <a:avLst/>
          </a:prstGeom>
          <a:noFill/>
        </p:spPr>
      </p:pic>
      <p:pic>
        <p:nvPicPr>
          <p:cNvPr id="6" name="Picture 4" descr="http://ukrmap.su/program2010/g6/rozdil3_files/image196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00174"/>
            <a:ext cx="3292797" cy="221457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l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 descr="http://upload.wikimedia.org/wikipedia/commons/thumb/1/1b/GreatBarrierReef-EO.JPG/300px-GreatBarrierReef-EO.JPG"/>
          <p:cNvPicPr>
            <a:picLocks noChangeAspect="1" noChangeArrowheads="1"/>
          </p:cNvPicPr>
          <p:nvPr/>
        </p:nvPicPr>
        <p:blipFill>
          <a:blip r:embed="rId2" cstate="print"/>
          <a:srcRect b="11764"/>
          <a:stretch>
            <a:fillRect/>
          </a:stretch>
        </p:blipFill>
        <p:spPr bwMode="auto">
          <a:xfrm>
            <a:off x="3500430" y="1"/>
            <a:ext cx="5643570" cy="423267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286116" cy="397031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1902A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Якщо корали утворюються на шельфі материка то мають вигляд довгих гірлянди уздовж берегів, їх називають бар’єрним рифом. </a:t>
            </a:r>
          </a:p>
        </p:txBody>
      </p:sp>
      <p:pic>
        <p:nvPicPr>
          <p:cNvPr id="5" name="Picture 6" descr="http://www.ebio.ru/images/05020207.jpg"/>
          <p:cNvPicPr>
            <a:picLocks noChangeAspect="1" noChangeArrowheads="1"/>
          </p:cNvPicPr>
          <p:nvPr/>
        </p:nvPicPr>
        <p:blipFill>
          <a:blip r:embed="rId3" cstate="print"/>
          <a:srcRect b="14998"/>
          <a:stretch>
            <a:fillRect/>
          </a:stretch>
        </p:blipFill>
        <p:spPr bwMode="auto">
          <a:xfrm>
            <a:off x="0" y="4214818"/>
            <a:ext cx="4000496" cy="242892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000496" y="4357694"/>
            <a:ext cx="5143504" cy="224676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1902A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Коралові острови, що  утворюються на згаслих вулканах, мають кільцеподібну форму називаються </a:t>
            </a:r>
            <a:r>
              <a:rPr lang="uk-UA" sz="2800" b="1" i="1" u="sng" dirty="0">
                <a:solidFill>
                  <a:srgbClr val="1902A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атолом</a:t>
            </a:r>
            <a:r>
              <a:rPr lang="uk-UA" sz="2800" b="1" dirty="0">
                <a:solidFill>
                  <a:srgbClr val="1902A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lang="uk-UA" sz="2800" dirty="0"/>
          </a:p>
        </p:txBody>
      </p:sp>
    </p:spTree>
  </p:cSld>
  <p:clrMapOvr>
    <a:masterClrMapping/>
  </p:clrMapOvr>
  <p:transition spd="med">
    <p:strips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uk-UA" sz="3600" b="1" dirty="0">
                <a:solidFill>
                  <a:srgbClr val="C00000"/>
                </a:solidFill>
              </a:rPr>
              <a:t>У всіх океанах виділяють його складові частини — моря, затоки, протоки </a:t>
            </a:r>
          </a:p>
        </p:txBody>
      </p:sp>
      <p:pic>
        <p:nvPicPr>
          <p:cNvPr id="27650" name="Picture 2" descr="http://geografica.net.ua/zagal/maps/geo_reljefSO_maps.jpg"/>
          <p:cNvPicPr>
            <a:picLocks noChangeAspect="1" noChangeArrowheads="1"/>
          </p:cNvPicPr>
          <p:nvPr/>
        </p:nvPicPr>
        <p:blipFill>
          <a:blip r:embed="rId2" cstate="print"/>
          <a:srcRect l="1841" t="4968" r="2300" b="27968"/>
          <a:stretch>
            <a:fillRect/>
          </a:stretch>
        </p:blipFill>
        <p:spPr bwMode="auto">
          <a:xfrm>
            <a:off x="248048" y="1643050"/>
            <a:ext cx="8610232" cy="49594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pull dir="r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857232"/>
            <a:ext cx="4643438" cy="308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/>
          <a:srcRect l="49963" t="10742" r="17642" b="16992"/>
          <a:stretch>
            <a:fillRect/>
          </a:stretch>
        </p:blipFill>
        <p:spPr bwMode="auto">
          <a:xfrm>
            <a:off x="0" y="-1"/>
            <a:ext cx="5429256" cy="68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214902"/>
            <a:ext cx="2459727" cy="1643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 descr="http://midas-tour.ru/uploads/pics/australia/bbr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65014" y="3857628"/>
            <a:ext cx="3978985" cy="300037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357422" y="0"/>
            <a:ext cx="6786578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1902A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Найдовший у світі риф, довжина 2 000 км, ширина – до 200 км. Знаходиться на східному узбережжя Австралії.</a:t>
            </a:r>
            <a:r>
              <a:rPr lang="uk-UA" sz="2400" b="1" dirty="0">
                <a:solidFill>
                  <a:srgbClr val="1902A6"/>
                </a:solidFill>
              </a:rPr>
              <a:t>  Саме тут водяться невеликі (до 15-20 мм) рибки, що дивують багатством кольорів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 t="9092"/>
          <a:stretch>
            <a:fillRect/>
          </a:stretch>
        </p:blipFill>
        <p:spPr bwMode="auto">
          <a:xfrm>
            <a:off x="3143240" y="5429264"/>
            <a:ext cx="2324905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143240" y="1928802"/>
            <a:ext cx="121444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9600" b="1" dirty="0">
                <a:ln w="50800"/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wheel spokes="2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9" name="Picture 7" descr="http://at-communication.com/upload/Image/Sainte-Marie-Island_Madagascar_5R8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548105"/>
            <a:ext cx="3714744" cy="2309895"/>
          </a:xfrm>
          <a:prstGeom prst="rect">
            <a:avLst/>
          </a:prstGeom>
          <a:noFill/>
        </p:spPr>
      </p:pic>
      <p:pic>
        <p:nvPicPr>
          <p:cNvPr id="79877" name="Picture 5" descr="http://murzim.ru/uploads/posts/2010-10/1288529061_madagaskar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0"/>
            <a:ext cx="1749484" cy="250030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14620"/>
            <a:ext cx="9144000" cy="192882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uk-UA" sz="3200" b="1" i="1" dirty="0">
                <a:solidFill>
                  <a:srgbClr val="1902A6"/>
                </a:solidFill>
              </a:rPr>
              <a:t>Материкові острови – часини материка, що відокремились внаслідок рухів земної кори. Внаслідок опускання суходолу.  Вони розташовані на шельфі .</a:t>
            </a:r>
            <a:endParaRPr lang="uk-UA" sz="3200" i="1" dirty="0">
              <a:solidFill>
                <a:srgbClr val="1902A6"/>
              </a:solidFill>
            </a:endParaRPr>
          </a:p>
        </p:txBody>
      </p:sp>
      <p:pic>
        <p:nvPicPr>
          <p:cNvPr id="7987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857620" cy="256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5" cstate="print"/>
          <a:srcRect b="13028"/>
          <a:stretch>
            <a:fillRect/>
          </a:stretch>
        </p:blipFill>
        <p:spPr bwMode="auto">
          <a:xfrm>
            <a:off x="5143504" y="0"/>
            <a:ext cx="4000496" cy="2609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1" name="Picture 9" descr="http://www.privateislandsmag.com/wp-content/gallery/round-island/round1.jpg"/>
          <p:cNvPicPr>
            <a:picLocks noChangeAspect="1" noChangeArrowheads="1"/>
          </p:cNvPicPr>
          <p:nvPr/>
        </p:nvPicPr>
        <p:blipFill>
          <a:blip r:embed="rId6" cstate="print"/>
          <a:srcRect b="22200"/>
          <a:stretch>
            <a:fillRect/>
          </a:stretch>
        </p:blipFill>
        <p:spPr bwMode="auto">
          <a:xfrm>
            <a:off x="4643438" y="4786322"/>
            <a:ext cx="4186855" cy="207167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2" cstate="print"/>
          <a:srcRect l="4687" t="10845" r="17188" b="9384"/>
          <a:stretch>
            <a:fillRect/>
          </a:stretch>
        </p:blipFill>
        <p:spPr bwMode="auto">
          <a:xfrm>
            <a:off x="5929322" y="3286124"/>
            <a:ext cx="3214678" cy="2541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 l="53916" t="23437" r="16544" b="22230"/>
          <a:stretch>
            <a:fillRect/>
          </a:stretch>
        </p:blipFill>
        <p:spPr bwMode="auto">
          <a:xfrm>
            <a:off x="0" y="0"/>
            <a:ext cx="6072262" cy="6279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eaLnBrk="0" hangingPunct="0"/>
            <a:r>
              <a:rPr lang="uk-UA" sz="2400" b="1" dirty="0">
                <a:solidFill>
                  <a:srgbClr val="1902A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Найбільший острів на Землі. Площа - 2,2 млн. км </a:t>
            </a:r>
            <a:r>
              <a:rPr lang="uk-UA" sz="2400" b="1" baseline="30000" dirty="0">
                <a:solidFill>
                  <a:srgbClr val="1902A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uk-UA" sz="2400" b="1" dirty="0">
                <a:solidFill>
                  <a:srgbClr val="1902A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Узбережжя зелені, товща льоду – 2500м.</a:t>
            </a:r>
          </a:p>
          <a:p>
            <a:pPr lvl="0" eaLnBrk="0" hangingPunct="0"/>
            <a:r>
              <a:rPr lang="uk-UA" sz="2400" b="1" dirty="0">
                <a:solidFill>
                  <a:srgbClr val="1902A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Він лише у 3,5 рази менший від Австралії і у 3,5  рази більший від України</a:t>
            </a:r>
            <a:endParaRPr lang="uk-UA" sz="2400" dirty="0">
              <a:solidFill>
                <a:srgbClr val="1902A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45000" y="3346450"/>
            <a:ext cx="2540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5000" y="3346450"/>
            <a:ext cx="2540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5000" y="3346450"/>
            <a:ext cx="2540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6" cstate="print"/>
          <a:srcRect l="7056" r="11794"/>
          <a:stretch>
            <a:fillRect/>
          </a:stretch>
        </p:blipFill>
        <p:spPr bwMode="auto">
          <a:xfrm>
            <a:off x="5183793" y="0"/>
            <a:ext cx="3960207" cy="33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71736" y="1285860"/>
            <a:ext cx="15716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9600" b="1" dirty="0">
                <a:ln w="50800"/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pull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 l="25256" t="10742" r="8858" b="17968"/>
          <a:stretch>
            <a:fillRect/>
          </a:stretch>
        </p:blipFill>
        <p:spPr bwMode="auto">
          <a:xfrm>
            <a:off x="0" y="500042"/>
            <a:ext cx="8715436" cy="5301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 l="11261" r="18251"/>
          <a:stretch>
            <a:fillRect/>
          </a:stretch>
        </p:blipFill>
        <p:spPr bwMode="auto">
          <a:xfrm>
            <a:off x="7333039" y="642918"/>
            <a:ext cx="1810961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 l="5999" t="23654" r="5500" b="11227"/>
          <a:stretch>
            <a:fillRect/>
          </a:stretch>
        </p:blipFill>
        <p:spPr bwMode="auto">
          <a:xfrm>
            <a:off x="0" y="4786322"/>
            <a:ext cx="4214842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/>
          <a:srcRect l="22727" r="29545"/>
          <a:stretch>
            <a:fillRect/>
          </a:stretch>
        </p:blipFill>
        <p:spPr bwMode="auto">
          <a:xfrm>
            <a:off x="3929058" y="4763816"/>
            <a:ext cx="1500198" cy="209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t="4452" b="8189"/>
          <a:stretch>
            <a:fillRect/>
          </a:stretch>
        </p:blipFill>
        <p:spPr bwMode="auto">
          <a:xfrm>
            <a:off x="5429256" y="4572008"/>
            <a:ext cx="3929090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71414"/>
            <a:ext cx="9358346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1902A6"/>
                </a:solidFill>
                <a:latin typeface="Arial" pitchFamily="34" charset="0"/>
                <a:cs typeface="Arial" pitchFamily="34" charset="0"/>
              </a:rPr>
              <a:t>Великі острови біля південно-східних  берегів Австралії</a:t>
            </a:r>
            <a:endParaRPr lang="uk-UA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14810" y="1714488"/>
            <a:ext cx="15716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9600" b="1" dirty="0">
                <a:ln w="50800"/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push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75778" name="Picture 2" descr="http://murzim.ru/uploads/posts/2010-10/1288529061_madagaskar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214290"/>
            <a:ext cx="3500430" cy="4071942"/>
          </a:xfrm>
          <a:prstGeom prst="rect">
            <a:avLst/>
          </a:prstGeom>
          <a:noFill/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 cstate="print"/>
          <a:srcRect l="41041" t="16632" r="29172" b="25685"/>
          <a:stretch>
            <a:fillRect/>
          </a:stretch>
        </p:blipFill>
        <p:spPr bwMode="auto">
          <a:xfrm>
            <a:off x="0" y="402362"/>
            <a:ext cx="5929322" cy="64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4478839"/>
            <a:ext cx="3571868" cy="237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 b="11999"/>
          <a:stretch>
            <a:fillRect/>
          </a:stretch>
        </p:blipFill>
        <p:spPr bwMode="auto">
          <a:xfrm>
            <a:off x="5572160" y="4500569"/>
            <a:ext cx="3571840" cy="2357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 t="25807"/>
          <a:stretch>
            <a:fillRect/>
          </a:stretch>
        </p:blipFill>
        <p:spPr bwMode="auto">
          <a:xfrm>
            <a:off x="0" y="928670"/>
            <a:ext cx="291172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1902A6"/>
                </a:solidFill>
              </a:rPr>
              <a:t>Найбільший острів у Індійському океані, що відколовся від Африки. Займає 4 місце за розмірами у світі – . Довжина – 1, 5 тис км.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71736" y="2786058"/>
            <a:ext cx="15716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9600" b="1" dirty="0">
                <a:ln w="50800"/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wheel spokes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2" cstate="print"/>
          <a:srcRect l="46285" t="22379" r="33537" b="32617"/>
          <a:stretch>
            <a:fillRect/>
          </a:stretch>
        </p:blipFill>
        <p:spPr bwMode="auto">
          <a:xfrm>
            <a:off x="3745509" y="0"/>
            <a:ext cx="5469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4" name="Picture 2" descr="http://equatorial.by/sites/equatorial.by/files/mo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8126"/>
            <a:ext cx="4214810" cy="2809874"/>
          </a:xfrm>
          <a:prstGeom prst="rect">
            <a:avLst/>
          </a:prstGeom>
          <a:noFill/>
        </p:spPr>
      </p:pic>
      <p:pic>
        <p:nvPicPr>
          <p:cNvPr id="74756" name="Picture 4" descr="http://tonkosti.ru/images/8/85/%D0%92%D0%B8%D0%B4_%D1%81_%D0%BF%D0%B0%D0%BB%D1%83%D0%B1%D1%8B_%D0%9C%D0%B5%D1%80%D1%81%D0%B8_%D0%A4%D0%B5%D1%80%D1%80%D0%B8,_%D0%9B%D0%B8%D0%B2%D0%B5%D1%80%D0%BF%D1%83%D0%BB%D1%8C,_%D0%92%D0%B5%D0%BB%D0%B8%D0%BA%D0%BE%D0%B1%D1%80%D0%B8%D1%82%D0%B0%D0%BD%D0%B8%D1%8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54743"/>
            <a:ext cx="3786182" cy="261719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4071934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1902A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Великий острів у західній Європі.</a:t>
            </a:r>
          </a:p>
          <a:p>
            <a:r>
              <a:rPr lang="uk-UA" sz="2400" b="1" dirty="0">
                <a:solidFill>
                  <a:srgbClr val="1902A6"/>
                </a:solidFill>
                <a:latin typeface="Arial" pitchFamily="34" charset="0"/>
                <a:cs typeface="Arial" pitchFamily="34" charset="0"/>
              </a:rPr>
              <a:t>Мову його жителів вивчають у всьому світі.</a:t>
            </a:r>
            <a:endParaRPr lang="uk-UA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286512" y="2928934"/>
            <a:ext cx="15716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9600" b="1" dirty="0">
                <a:ln w="50800"/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strips dir="r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2" cstate="print"/>
          <a:srcRect l="59978" t="45459" r="24094" b="23970"/>
          <a:stretch>
            <a:fillRect/>
          </a:stretch>
        </p:blipFill>
        <p:spPr bwMode="auto">
          <a:xfrm>
            <a:off x="0" y="1000084"/>
            <a:ext cx="5464977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4" descr="http://2.bp.blogspot.com/-f87pBnqgR6M/T4CbyWooREI/AAAAAAAACtg/e-EDuKkfJ7Y/s1600/%D1%88%D1%80%D0%B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42852"/>
            <a:ext cx="4214810" cy="3161108"/>
          </a:xfrm>
          <a:prstGeom prst="rect">
            <a:avLst/>
          </a:prstGeom>
          <a:noFill/>
        </p:spPr>
      </p:pic>
      <p:pic>
        <p:nvPicPr>
          <p:cNvPr id="76802" name="Picture 2" descr="http://misto-market.com.ua/turizm/images/32/598/P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571876"/>
            <a:ext cx="4143372" cy="3107530"/>
          </a:xfrm>
          <a:prstGeom prst="rect">
            <a:avLst/>
          </a:prstGeom>
          <a:noFill/>
        </p:spPr>
      </p:pic>
      <p:pic>
        <p:nvPicPr>
          <p:cNvPr id="7170" name="Picture 2" descr="http://www.privateislandsmag.com/wp-content/gallery/round-island/round1.jpg"/>
          <p:cNvPicPr>
            <a:picLocks noChangeAspect="1" noChangeArrowheads="1"/>
          </p:cNvPicPr>
          <p:nvPr/>
        </p:nvPicPr>
        <p:blipFill>
          <a:blip r:embed="rId5" cstate="print"/>
          <a:srcRect b="26127"/>
          <a:stretch>
            <a:fillRect/>
          </a:stretch>
        </p:blipFill>
        <p:spPr bwMode="auto">
          <a:xfrm>
            <a:off x="0" y="5347640"/>
            <a:ext cx="3214678" cy="151035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5072066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1902A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Острів на півдні Євразії. Тут вирощують найкращий у світі чай. Нагадує падаючу краплю. </a:t>
            </a:r>
            <a:endParaRPr lang="uk-UA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5984" y="3500438"/>
            <a:ext cx="15716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9600" b="1" dirty="0">
                <a:ln w="50800"/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pull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 l="32733" t="12695" r="13799" b="20898"/>
          <a:stretch>
            <a:fillRect/>
          </a:stretch>
        </p:blipFill>
        <p:spPr bwMode="auto">
          <a:xfrm>
            <a:off x="1982607" y="285728"/>
            <a:ext cx="7161393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/>
          <a:srcRect t="7273"/>
          <a:stretch>
            <a:fillRect/>
          </a:stretch>
        </p:blipFill>
        <p:spPr bwMode="auto">
          <a:xfrm>
            <a:off x="0" y="1000108"/>
            <a:ext cx="3000364" cy="2086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" y="4143380"/>
            <a:ext cx="3628866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8929718" cy="954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eaLnBrk="0" hangingPunct="0"/>
            <a:r>
              <a:rPr lang="uk-UA" sz="2800" b="1" dirty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Архіпелаг – група островів, що розміщені недалеко один від одного</a:t>
            </a:r>
            <a:endParaRPr lang="uk-UA" sz="2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3736" name="Picture 8" descr="http://upload.wikimedia.org/wikipedia/commons/thumb/9/91/Greater_sunda_islands.png/220px-Greater_sunda_islands.png"/>
          <p:cNvPicPr>
            <a:picLocks noChangeAspect="1" noChangeArrowheads="1"/>
          </p:cNvPicPr>
          <p:nvPr/>
        </p:nvPicPr>
        <p:blipFill>
          <a:blip r:embed="rId5" cstate="print"/>
          <a:srcRect l="10226"/>
          <a:stretch>
            <a:fillRect/>
          </a:stretch>
        </p:blipFill>
        <p:spPr bwMode="auto">
          <a:xfrm>
            <a:off x="0" y="3071810"/>
            <a:ext cx="1881218" cy="141922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714744" y="5288340"/>
            <a:ext cx="542925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1902A6"/>
                </a:solidFill>
              </a:rPr>
              <a:t>Найбільший у світі архіпелаг, що знаходиться на пд. сх. Євразії.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857752" y="3000372"/>
            <a:ext cx="15716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9600" b="1" dirty="0">
                <a:ln w="50800"/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zo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6860286" y="3429000"/>
            <a:ext cx="228371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32479"/>
            <a:ext cx="5500694" cy="41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500694" y="3429000"/>
            <a:ext cx="228371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l="44174" t="34326" r="21877" b="30038"/>
          <a:stretch>
            <a:fillRect/>
          </a:stretch>
        </p:blipFill>
        <p:spPr bwMode="auto">
          <a:xfrm>
            <a:off x="0" y="0"/>
            <a:ext cx="8110097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786578" y="-24"/>
            <a:ext cx="2357422" cy="48320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1902A6"/>
                </a:solidFill>
              </a:rPr>
              <a:t>Великий архіпелаг, що протягом більшої частини року покритий снігом, розміщений на півночі  Північної Америки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57422" y="1500174"/>
            <a:ext cx="15716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9600" b="1" dirty="0">
                <a:ln w="50800"/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wheel spokes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9" name="Picture 7"/>
          <p:cNvPicPr>
            <a:picLocks noChangeAspect="1" noChangeArrowheads="1"/>
          </p:cNvPicPr>
          <p:nvPr/>
        </p:nvPicPr>
        <p:blipFill>
          <a:blip r:embed="rId3" cstate="print"/>
          <a:srcRect l="36274" t="19726" r="12115" b="16797"/>
          <a:stretch>
            <a:fillRect/>
          </a:stretch>
        </p:blipFill>
        <p:spPr bwMode="auto">
          <a:xfrm>
            <a:off x="0" y="-1"/>
            <a:ext cx="6929454" cy="4791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1" name="Picture 9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r="19499" b="15671"/>
          <a:stretch>
            <a:fillRect/>
          </a:stretch>
        </p:blipFill>
        <p:spPr bwMode="auto">
          <a:xfrm>
            <a:off x="6395887" y="3143248"/>
            <a:ext cx="2748113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670" y="1285860"/>
            <a:ext cx="2500330" cy="187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2" name="Picture 10"/>
          <p:cNvPicPr>
            <a:picLocks noChangeAspect="1" noChangeArrowheads="1"/>
          </p:cNvPicPr>
          <p:nvPr/>
        </p:nvPicPr>
        <p:blipFill>
          <a:blip r:embed="rId6" cstate="print"/>
          <a:srcRect l="40500" t="8242" r="12999" b="7280"/>
          <a:stretch>
            <a:fillRect/>
          </a:stretch>
        </p:blipFill>
        <p:spPr bwMode="auto">
          <a:xfrm>
            <a:off x="5214942" y="0"/>
            <a:ext cx="1458375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7984" y="0"/>
            <a:ext cx="2286016" cy="15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0" name="Picture 8"/>
          <p:cNvPicPr>
            <a:picLocks noChangeAspect="1" noChangeArrowheads="1"/>
          </p:cNvPicPr>
          <p:nvPr/>
        </p:nvPicPr>
        <p:blipFill>
          <a:blip r:embed="rId8" cstate="print"/>
          <a:srcRect l="10000" b="10979"/>
          <a:stretch>
            <a:fillRect/>
          </a:stretch>
        </p:blipFill>
        <p:spPr bwMode="auto">
          <a:xfrm>
            <a:off x="5429256" y="4714883"/>
            <a:ext cx="3714744" cy="2143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0" y="4611231"/>
            <a:ext cx="5286380" cy="22467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1902A6"/>
                </a:solidFill>
              </a:rPr>
              <a:t>Архіпелаг, розміщений  між Північною і  Південною Америкою.  Він відділяє від атлантичного океану Карибське море.</a:t>
            </a:r>
            <a:endParaRPr lang="uk-UA" sz="2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000232" y="1357298"/>
            <a:ext cx="15716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9600" b="1" dirty="0">
                <a:ln w="50800"/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checke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3794" name="Picture 2" descr="http://1001fact.ru/wp-content/uploads/2012/03/more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-142900"/>
            <a:ext cx="9429816" cy="156966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Море – частина океану, яка більш-менш відокремлена від нього ділянками суходолу, групами островів або підвищенням дна.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3143248"/>
            <a:ext cx="292895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Внутрішні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86116" y="1785926"/>
            <a:ext cx="292895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rgbClr val="FFFF00"/>
                </a:solidFill>
              </a:rPr>
              <a:t>МОРЕ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643702" y="3214686"/>
            <a:ext cx="292895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err="1"/>
              <a:t>Міжострівні</a:t>
            </a:r>
            <a:r>
              <a:rPr lang="uk-UA" dirty="0"/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2458" y="5072074"/>
            <a:ext cx="94330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CC3399"/>
                </a:solidFill>
                <a:latin typeface="+mn-lt"/>
                <a:cs typeface="+mn-cs"/>
              </a:rPr>
              <a:t>   </a:t>
            </a:r>
            <a:r>
              <a:rPr lang="uk-UA" sz="3200" b="1" dirty="0">
                <a:solidFill>
                  <a:srgbClr val="CC0099"/>
                </a:solidFill>
                <a:latin typeface="+mn-lt"/>
                <a:cs typeface="+mn-cs"/>
              </a:rPr>
              <a:t>Море відрізняється від океану температурою та солоністю води, системою течій, організмами, що живуть у ньому.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428992" y="3214686"/>
            <a:ext cx="292895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Окраїнні</a:t>
            </a:r>
            <a:endParaRPr lang="uk-UA" dirty="0"/>
          </a:p>
        </p:txBody>
      </p:sp>
      <p:cxnSp>
        <p:nvCxnSpPr>
          <p:cNvPr id="14" name="Прямая со стрелкой 13"/>
          <p:cNvCxnSpPr>
            <a:stCxn id="7" idx="2"/>
          </p:cNvCxnSpPr>
          <p:nvPr/>
        </p:nvCxnSpPr>
        <p:spPr>
          <a:xfrm rot="16200000" flipH="1">
            <a:off x="4446982" y="2875356"/>
            <a:ext cx="642944" cy="35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0800000" flipV="1">
            <a:off x="2500298" y="2571744"/>
            <a:ext cx="1500198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500694" y="2571744"/>
            <a:ext cx="1714512" cy="64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8929718" cy="200026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uk-UA" sz="3200" b="1" dirty="0">
                <a:solidFill>
                  <a:srgbClr val="1902A6"/>
                </a:solidFill>
              </a:rPr>
              <a:t>Вулканічні – утворились внаслідок вивержень вулканів на дні океанів та морів. Невеликі за площею, розміщуються групами. У рельєфі виокремлюються підвищені конуси вулканів.</a:t>
            </a:r>
            <a:endParaRPr lang="uk-UA" sz="3200" dirty="0">
              <a:solidFill>
                <a:srgbClr val="1902A6"/>
              </a:solidFill>
            </a:endParaRPr>
          </a:p>
        </p:txBody>
      </p:sp>
      <p:pic>
        <p:nvPicPr>
          <p:cNvPr id="4" name="Picture 2" descr="http://vsviti.com.ua/wp-content/themes/sight/scripts/timthumb.php?src=http://vsviti.com.ua/wp-content/uploads/2012/03/122.jpg&amp;w=260&amp;h=190&amp;zc=1&amp;q=1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28868"/>
            <a:ext cx="2932716" cy="2143140"/>
          </a:xfrm>
          <a:prstGeom prst="rect">
            <a:avLst/>
          </a:prstGeom>
          <a:noFill/>
        </p:spPr>
      </p:pic>
      <p:pic>
        <p:nvPicPr>
          <p:cNvPr id="5" name="Picture 4" descr="http://cikavo.com.ua/images/2011/11/new-7-wonders_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2357430"/>
            <a:ext cx="5214974" cy="2218920"/>
          </a:xfrm>
          <a:prstGeom prst="rect">
            <a:avLst/>
          </a:prstGeom>
          <a:noFill/>
        </p:spPr>
      </p:pic>
      <p:pic>
        <p:nvPicPr>
          <p:cNvPr id="6" name="Picture 8" descr="http://turistics.com/wp-content/uploads/2010/07/aeolian-islands-sicily-31-620x4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607702"/>
            <a:ext cx="3000396" cy="2250298"/>
          </a:xfrm>
          <a:prstGeom prst="rect">
            <a:avLst/>
          </a:prstGeom>
          <a:noFill/>
        </p:spPr>
      </p:pic>
      <p:pic>
        <p:nvPicPr>
          <p:cNvPr id="7" name="Picture 6" descr="http://geografica.net.ua/zagal/statti/teor/geo_tyhyj1_teo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4662780"/>
            <a:ext cx="3317776" cy="219522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mb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 descr="http://www.espanarusa.com/images/yakovlev/b36b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00372"/>
            <a:ext cx="4429124" cy="3000372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4857752" y="642918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FFFF00"/>
                </a:solidFill>
              </a:rPr>
              <a:t> </a:t>
            </a:r>
            <a:endParaRPr lang="uk-UA" dirty="0"/>
          </a:p>
        </p:txBody>
      </p:sp>
      <p:pic>
        <p:nvPicPr>
          <p:cNvPr id="10265" name="Picture 25"/>
          <p:cNvPicPr>
            <a:picLocks noChangeAspect="1" noChangeArrowheads="1"/>
          </p:cNvPicPr>
          <p:nvPr/>
        </p:nvPicPr>
        <p:blipFill>
          <a:blip r:embed="rId4" cstate="print"/>
          <a:srcRect l="50752" t="28515" r="31291" b="30155"/>
          <a:stretch>
            <a:fillRect/>
          </a:stretch>
        </p:blipFill>
        <p:spPr bwMode="auto">
          <a:xfrm>
            <a:off x="4064943" y="0"/>
            <a:ext cx="5079057" cy="657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http://wyr.com.ua/files/ekzotik/Ispanija/fec69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429124" cy="3321843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0" y="5903893"/>
            <a:ext cx="9001156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1902A6"/>
                </a:solidFill>
              </a:rPr>
              <a:t>Архіпелаг  вулканічного   походження у  Атлантичному океані, біля західного узбережжя Африки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57818" y="214290"/>
            <a:ext cx="15716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9600" b="1" dirty="0">
                <a:ln w="50800"/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pull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42780" t="27650" r="23133" b="29408"/>
          <a:stretch>
            <a:fillRect/>
          </a:stretch>
        </p:blipFill>
        <p:spPr bwMode="auto">
          <a:xfrm>
            <a:off x="0" y="0"/>
            <a:ext cx="5749027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3" cstate="print"/>
          <a:srcRect l="8500" r="13499"/>
          <a:stretch>
            <a:fillRect/>
          </a:stretch>
        </p:blipFill>
        <p:spPr bwMode="auto">
          <a:xfrm>
            <a:off x="6000760" y="4000504"/>
            <a:ext cx="3143240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4" cstate="print"/>
          <a:srcRect l="13000" b="5405"/>
          <a:stretch>
            <a:fillRect/>
          </a:stretch>
        </p:blipFill>
        <p:spPr bwMode="auto">
          <a:xfrm>
            <a:off x="214282" y="4286256"/>
            <a:ext cx="286090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7" name="Picture 7"/>
          <p:cNvPicPr>
            <a:picLocks noChangeAspect="1" noChangeArrowheads="1"/>
          </p:cNvPicPr>
          <p:nvPr/>
        </p:nvPicPr>
        <p:blipFill>
          <a:blip r:embed="rId5" cstate="print"/>
          <a:srcRect r="20733"/>
          <a:stretch>
            <a:fillRect/>
          </a:stretch>
        </p:blipFill>
        <p:spPr bwMode="auto">
          <a:xfrm>
            <a:off x="3214678" y="4071942"/>
            <a:ext cx="2944339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upload.wikimedia.org/wikipedia/commons/thumb/c/c3/Hawai%27i.jpg/220px-Hawai%27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915759"/>
            <a:ext cx="3214678" cy="294224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 flipH="1">
            <a:off x="5715008" y="0"/>
            <a:ext cx="3428992" cy="39703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1902A6"/>
                </a:solidFill>
              </a:rPr>
              <a:t>Ці острови розміщені у відкритих водах Тихого океану, вважаються найвологішим місцем на землі. (місце загибелі </a:t>
            </a:r>
            <a:r>
              <a:rPr lang="uk-UA" sz="2800" b="1" dirty="0" err="1">
                <a:solidFill>
                  <a:srgbClr val="1902A6"/>
                </a:solidFill>
              </a:rPr>
              <a:t>Кука</a:t>
            </a:r>
            <a:r>
              <a:rPr lang="uk-UA" sz="2800" b="1" dirty="0">
                <a:solidFill>
                  <a:srgbClr val="1902A6"/>
                </a:solidFill>
              </a:rPr>
              <a:t>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85918" y="1571612"/>
            <a:ext cx="15716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9600" b="1" dirty="0">
                <a:ln w="50800"/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pull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2" cstate="print"/>
          <a:srcRect l="40666" t="23439" r="26391" b="29492"/>
          <a:stretch>
            <a:fillRect/>
          </a:stretch>
        </p:blipFill>
        <p:spPr bwMode="auto">
          <a:xfrm>
            <a:off x="0" y="785794"/>
            <a:ext cx="5373812" cy="431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3214686"/>
            <a:ext cx="18002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solidFill>
                  <a:srgbClr val="FFFF00"/>
                </a:solidFill>
              </a:rPr>
              <a:t>Курильські </a:t>
            </a:r>
          </a:p>
          <a:p>
            <a:r>
              <a:rPr lang="uk-UA" sz="2400" dirty="0">
                <a:solidFill>
                  <a:srgbClr val="FFFF00"/>
                </a:solidFill>
              </a:rPr>
              <a:t>острови</a:t>
            </a:r>
          </a:p>
        </p:txBody>
      </p:sp>
      <p:pic>
        <p:nvPicPr>
          <p:cNvPr id="77830" name="Picture 6"/>
          <p:cNvPicPr>
            <a:picLocks noChangeAspect="1" noChangeArrowheads="1"/>
          </p:cNvPicPr>
          <p:nvPr/>
        </p:nvPicPr>
        <p:blipFill>
          <a:blip r:embed="rId3" cstate="print"/>
          <a:srcRect t="13157"/>
          <a:stretch>
            <a:fillRect/>
          </a:stretch>
        </p:blipFill>
        <p:spPr bwMode="auto">
          <a:xfrm>
            <a:off x="5524808" y="714356"/>
            <a:ext cx="361919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1" name="Picture 7"/>
          <p:cNvPicPr>
            <a:picLocks noChangeAspect="1" noChangeArrowheads="1"/>
          </p:cNvPicPr>
          <p:nvPr/>
        </p:nvPicPr>
        <p:blipFill>
          <a:blip r:embed="rId4" cstate="print"/>
          <a:srcRect b="8035"/>
          <a:stretch>
            <a:fillRect/>
          </a:stretch>
        </p:blipFill>
        <p:spPr bwMode="auto">
          <a:xfrm>
            <a:off x="0" y="4724144"/>
            <a:ext cx="4143372" cy="213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&amp;Kcy;&amp;ucy;&amp;rcy;&amp;icy;&amp;lcy;&amp;softcy;&amp;scy;&amp;softcy;&amp;kcy;&amp;iukcy; &amp;ocy;&amp;scy;&amp;tcy;&amp;rcy;&amp;ocy;&amp;vcy;&amp;icy;"/>
          <p:cNvPicPr>
            <a:picLocks noChangeAspect="1" noChangeArrowheads="1"/>
          </p:cNvPicPr>
          <p:nvPr/>
        </p:nvPicPr>
        <p:blipFill>
          <a:blip r:embed="rId5" cstate="print"/>
          <a:srcRect t="12903"/>
          <a:stretch>
            <a:fillRect/>
          </a:stretch>
        </p:blipFill>
        <p:spPr bwMode="auto">
          <a:xfrm>
            <a:off x="5500694" y="2857496"/>
            <a:ext cx="3296454" cy="1928826"/>
          </a:xfrm>
          <a:prstGeom prst="rect">
            <a:avLst/>
          </a:prstGeom>
          <a:noFill/>
        </p:spPr>
      </p:pic>
      <p:pic>
        <p:nvPicPr>
          <p:cNvPr id="16" name="Picture 19"/>
          <p:cNvPicPr>
            <a:picLocks noChangeAspect="1" noChangeArrowheads="1"/>
          </p:cNvPicPr>
          <p:nvPr/>
        </p:nvPicPr>
        <p:blipFill>
          <a:blip r:embed="rId6" cstate="print"/>
          <a:srcRect r="12819"/>
          <a:stretch>
            <a:fillRect/>
          </a:stretch>
        </p:blipFill>
        <p:spPr bwMode="auto">
          <a:xfrm>
            <a:off x="6572264" y="4768438"/>
            <a:ext cx="2571736" cy="208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7" cstate="print"/>
          <a:srcRect t="30000"/>
          <a:stretch>
            <a:fillRect/>
          </a:stretch>
        </p:blipFill>
        <p:spPr bwMode="auto">
          <a:xfrm>
            <a:off x="4286248" y="4714884"/>
            <a:ext cx="2214578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1902A6"/>
                </a:solidFill>
              </a:rPr>
              <a:t>Острови Росії, знаходяться в межах Вогняного кільця Тихого океану, відділяють від нього Охотське море.</a:t>
            </a:r>
          </a:p>
        </p:txBody>
      </p:sp>
    </p:spTree>
  </p:cSld>
  <p:clrMapOvr>
    <a:masterClrMapping/>
  </p:clrMapOvr>
  <p:transition spd="med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os1.i.ua/3/1/2047588_8581efab.jpg"/>
          <p:cNvPicPr>
            <a:picLocks noChangeAspect="1" noChangeArrowheads="1"/>
          </p:cNvPicPr>
          <p:nvPr/>
        </p:nvPicPr>
        <p:blipFill>
          <a:blip r:embed="rId3" cstate="print"/>
          <a:srcRect l="2093" t="3398" r="1854" b="5604"/>
          <a:stretch>
            <a:fillRect/>
          </a:stretch>
        </p:blipFill>
        <p:spPr bwMode="auto">
          <a:xfrm>
            <a:off x="0" y="2355467"/>
            <a:ext cx="7643834" cy="4502533"/>
          </a:xfrm>
          <a:prstGeom prst="rect">
            <a:avLst/>
          </a:prstGeom>
          <a:noFill/>
        </p:spPr>
      </p:pic>
      <p:pic>
        <p:nvPicPr>
          <p:cNvPr id="8" name="Picture 8" descr="http://easyflat.info/club/wp-content/uploads/2012/01/swallow_bay_in_yalta_photo3.jpg"/>
          <p:cNvPicPr>
            <a:picLocks noChangeAspect="1" noChangeArrowheads="1"/>
          </p:cNvPicPr>
          <p:nvPr/>
        </p:nvPicPr>
        <p:blipFill>
          <a:blip r:embed="rId4" cstate="print"/>
          <a:srcRect l="14076" r="2962" b="18520"/>
          <a:stretch>
            <a:fillRect/>
          </a:stretch>
        </p:blipFill>
        <p:spPr bwMode="auto">
          <a:xfrm>
            <a:off x="3214678" y="0"/>
            <a:ext cx="3357554" cy="247318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214678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uk-UA" sz="2800" b="1" dirty="0">
                <a:solidFill>
                  <a:srgbClr val="C00000"/>
                </a:solidFill>
              </a:rPr>
              <a:t>Внутрішні моря – глибоко вдаються у суходіл і сполучаються з океаном протоками.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572264" y="2357430"/>
            <a:ext cx="2571736" cy="440120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1902A6"/>
                </a:solidFill>
              </a:rPr>
              <a:t>Море України.</a:t>
            </a:r>
          </a:p>
          <a:p>
            <a:pPr algn="ctr"/>
            <a:r>
              <a:rPr lang="uk-UA" sz="2800" b="1" dirty="0">
                <a:solidFill>
                  <a:srgbClr val="1902A6"/>
                </a:solidFill>
              </a:rPr>
              <a:t>На глибині </a:t>
            </a:r>
          </a:p>
          <a:p>
            <a:pPr algn="ctr"/>
            <a:r>
              <a:rPr lang="uk-UA" sz="2800" b="1" dirty="0">
                <a:solidFill>
                  <a:srgbClr val="1902A6"/>
                </a:solidFill>
              </a:rPr>
              <a:t>200 м </a:t>
            </a:r>
          </a:p>
          <a:p>
            <a:pPr algn="ctr"/>
            <a:r>
              <a:rPr lang="uk-UA" sz="2800" b="1" dirty="0">
                <a:solidFill>
                  <a:srgbClr val="1902A6"/>
                </a:solidFill>
              </a:rPr>
              <a:t>відсутнє життя. Одна з версій походження назви - вода у похмуру погоду  дуже темна</a:t>
            </a:r>
            <a:r>
              <a:rPr lang="uk-UA" sz="2400" b="1" dirty="0">
                <a:solidFill>
                  <a:srgbClr val="1902A6"/>
                </a:solidFill>
              </a:rPr>
              <a:t>. </a:t>
            </a:r>
            <a:endParaRPr lang="uk-UA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572264" y="0"/>
            <a:ext cx="2571736" cy="209288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600" b="1" i="1" u="sng" dirty="0">
                <a:solidFill>
                  <a:srgbClr val="CC0099"/>
                </a:solidFill>
              </a:rPr>
              <a:t>Їх води та органічний світ різко </a:t>
            </a:r>
            <a:r>
              <a:rPr lang="uk-UA" sz="2600" b="1" i="1" u="sng" dirty="0" err="1">
                <a:solidFill>
                  <a:srgbClr val="CC0099"/>
                </a:solidFill>
              </a:rPr>
              <a:t>відрізня-ються</a:t>
            </a:r>
            <a:r>
              <a:rPr lang="uk-UA" sz="2600" b="1" i="1" u="sng" dirty="0">
                <a:solidFill>
                  <a:srgbClr val="CC0099"/>
                </a:solidFill>
              </a:rPr>
              <a:t> від океанічних</a:t>
            </a:r>
            <a:endParaRPr lang="uk-UA" sz="2600" b="1" i="1" dirty="0">
              <a:solidFill>
                <a:srgbClr val="CC0099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28926" y="4143380"/>
            <a:ext cx="15716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9600" b="1" dirty="0">
                <a:ln w="50800"/>
                <a:solidFill>
                  <a:schemeClr val="bg1">
                    <a:shade val="50000"/>
                  </a:schemeClr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strips dir="l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yna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0"/>
            <a:ext cx="9163050" cy="5857875"/>
          </a:xfrm>
          <a:prstGeom prst="rect">
            <a:avLst/>
          </a:prstGeom>
          <a:noFill/>
        </p:spPr>
      </p:pic>
      <p:pic>
        <p:nvPicPr>
          <p:cNvPr id="5" name="Picture 14" descr="&amp;bcy;&amp;ucy;&amp;khcy;&amp;tcy;&amp;acy; &amp;Bcy;&amp;ucy;&amp;lcy;&amp;gcy;&amp;acy;&amp;ncy;&amp;acy;&amp;kcy;"/>
          <p:cNvPicPr>
            <a:picLocks noChangeAspect="1" noChangeArrowheads="1"/>
          </p:cNvPicPr>
          <p:nvPr/>
        </p:nvPicPr>
        <p:blipFill>
          <a:blip r:embed="rId3" cstate="print"/>
          <a:srcRect l="14950" t="17391" r="7811"/>
          <a:stretch>
            <a:fillRect/>
          </a:stretch>
        </p:blipFill>
        <p:spPr bwMode="auto">
          <a:xfrm>
            <a:off x="0" y="1"/>
            <a:ext cx="2913884" cy="178592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5042118"/>
            <a:ext cx="9144000" cy="18158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 err="1">
                <a:solidFill>
                  <a:srgbClr val="1902A6"/>
                </a:solidFill>
              </a:rPr>
              <a:t>Наймілкіше</a:t>
            </a:r>
            <a:r>
              <a:rPr lang="uk-UA" sz="2800" b="1" dirty="0">
                <a:solidFill>
                  <a:srgbClr val="1902A6"/>
                </a:solidFill>
              </a:rPr>
              <a:t> серед морв планети. Середня глибина його — лише 7,5 м, а найбільша не перевищує 14 м.  Найглибше врізується в материк Євразію. Належить території України.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929190" y="1571612"/>
            <a:ext cx="15716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9600" b="1" dirty="0">
                <a:ln w="50800"/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2" cstate="print"/>
          <a:srcRect l="38433" t="39474" r="21270" b="17969"/>
          <a:stretch>
            <a:fillRect/>
          </a:stretch>
        </p:blipFill>
        <p:spPr bwMode="auto">
          <a:xfrm>
            <a:off x="0" y="1428737"/>
            <a:ext cx="9144000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zavtrakturista.com/images_user/206/image/pic13%281%29.jpg"/>
          <p:cNvPicPr>
            <a:picLocks noChangeAspect="1" noChangeArrowheads="1"/>
          </p:cNvPicPr>
          <p:nvPr/>
        </p:nvPicPr>
        <p:blipFill>
          <a:blip r:embed="rId3" cstate="print"/>
          <a:srcRect t="9302" r="20822"/>
          <a:stretch>
            <a:fillRect/>
          </a:stretch>
        </p:blipFill>
        <p:spPr bwMode="auto">
          <a:xfrm>
            <a:off x="1" y="1"/>
            <a:ext cx="3357553" cy="214114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357554" y="0"/>
            <a:ext cx="5572132" cy="18158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1902A6"/>
                </a:solidFill>
              </a:rPr>
              <a:t>Море, що лежить серед Земель трьох частин Світу: Європи, Азії, Африки. У ньому виділяють 7 менших морів.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00562" y="4643446"/>
            <a:ext cx="15716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9600" b="1" dirty="0">
                <a:ln w="50800"/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pull dir="l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62" name="Picture 14" descr="http://img.poehalisnami.com/Data/rImg/CompanySmall1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357430"/>
            <a:ext cx="1690686" cy="1619248"/>
          </a:xfrm>
          <a:prstGeom prst="rect">
            <a:avLst/>
          </a:prstGeom>
          <a:noFill/>
        </p:spPr>
      </p:pic>
      <p:pic>
        <p:nvPicPr>
          <p:cNvPr id="53260" name="Picture 12"/>
          <p:cNvPicPr>
            <a:picLocks noChangeAspect="1" noChangeArrowheads="1"/>
          </p:cNvPicPr>
          <p:nvPr/>
        </p:nvPicPr>
        <p:blipFill>
          <a:blip r:embed="rId4" cstate="print"/>
          <a:srcRect l="45022" t="12695" r="19289" b="19922"/>
          <a:stretch>
            <a:fillRect/>
          </a:stretch>
        </p:blipFill>
        <p:spPr bwMode="auto">
          <a:xfrm>
            <a:off x="0" y="0"/>
            <a:ext cx="58433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6" descr="&amp;Kcy;&amp;lcy;&amp;acy;&amp;scy;&amp;icy;&amp;chcy;&amp;ncy;&amp;acy; &amp;Jcy;&amp;ocy;&amp;rcy;&amp;dcy;&amp;acy;&amp;ncy;&amp;iukcy;&amp;yacy;"/>
          <p:cNvPicPr>
            <a:picLocks noChangeAspect="1" noChangeArrowheads="1"/>
          </p:cNvPicPr>
          <p:nvPr/>
        </p:nvPicPr>
        <p:blipFill>
          <a:blip r:embed="rId5" cstate="print"/>
          <a:srcRect r="21487"/>
          <a:stretch>
            <a:fillRect/>
          </a:stretch>
        </p:blipFill>
        <p:spPr bwMode="auto">
          <a:xfrm>
            <a:off x="5500694" y="0"/>
            <a:ext cx="3643306" cy="348030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715008" y="3164681"/>
            <a:ext cx="3428992" cy="3693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600" b="1" u="sng" dirty="0">
                <a:solidFill>
                  <a:srgbClr val="1902A6"/>
                </a:solidFill>
              </a:rPr>
              <a:t>Море, у яке не впадає жодна річка. </a:t>
            </a:r>
          </a:p>
          <a:p>
            <a:pPr algn="ctr"/>
            <a:r>
              <a:rPr lang="uk-UA" sz="2600" b="1" u="sng" dirty="0">
                <a:solidFill>
                  <a:srgbClr val="1902A6"/>
                </a:solidFill>
              </a:rPr>
              <a:t>Рекордсмен солоності – 42%</a:t>
            </a:r>
            <a:r>
              <a:rPr lang="uk-UA" sz="2600" b="1" u="sng" baseline="-12000" dirty="0">
                <a:solidFill>
                  <a:srgbClr val="1902A6"/>
                </a:solidFill>
              </a:rPr>
              <a:t>о.</a:t>
            </a:r>
          </a:p>
          <a:p>
            <a:pPr algn="ctr"/>
            <a:r>
              <a:rPr lang="uk-UA" sz="2600" b="1" u="sng" baseline="-12000" dirty="0">
                <a:solidFill>
                  <a:srgbClr val="1902A6"/>
                </a:solidFill>
              </a:rPr>
              <a:t> </a:t>
            </a:r>
            <a:r>
              <a:rPr lang="uk-UA" sz="2600" b="1" u="sng" dirty="0">
                <a:solidFill>
                  <a:srgbClr val="1902A6"/>
                </a:solidFill>
              </a:rPr>
              <a:t>Бурі водорості і колір скель що відбиваються в морі – червонуватого </a:t>
            </a:r>
            <a:r>
              <a:rPr lang="uk-UA" sz="2600" b="1" u="sng" dirty="0" err="1">
                <a:solidFill>
                  <a:srgbClr val="1902A6"/>
                </a:solidFill>
              </a:rPr>
              <a:t>колоьору</a:t>
            </a:r>
            <a:endParaRPr lang="uk-UA" sz="2600" b="1" baseline="-12000" dirty="0">
              <a:solidFill>
                <a:srgbClr val="1902A6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86050" y="3143248"/>
            <a:ext cx="100013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8000" b="1" dirty="0">
                <a:ln w="50800"/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?</a:t>
            </a:r>
          </a:p>
        </p:txBody>
      </p:sp>
    </p:spTree>
  </p:cSld>
  <p:clrMapOvr>
    <a:masterClrMapping/>
  </p:clrMapOvr>
  <p:transition spd="med">
    <p:wheel spokes="1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2164</TotalTime>
  <Words>1383</Words>
  <Application>Microsoft Office PowerPoint</Application>
  <PresentationFormat>Экран (4:3)</PresentationFormat>
  <Paragraphs>162</Paragraphs>
  <Slides>53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9" baseType="lpstr">
      <vt:lpstr>Batang</vt:lpstr>
      <vt:lpstr>Arial</vt:lpstr>
      <vt:lpstr>Calibri</vt:lpstr>
      <vt:lpstr>Monotype Corsiva</vt:lpstr>
      <vt:lpstr>Segoe Print</vt:lpstr>
      <vt:lpstr>Тема Office</vt:lpstr>
      <vt:lpstr>Світовий океан та його частини</vt:lpstr>
      <vt:lpstr>Презентация PowerPoint</vt:lpstr>
      <vt:lpstr>Презентация PowerPoint</vt:lpstr>
      <vt:lpstr>У всіх океанах виділяють його складові частини — моря, затоки, протоки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Затока – частина океану, що глибоко вдається у суходіл, але має широкий зв'язок з океаном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Острови – порівняно невеликі ділянки суходолу, з усіх боків оточені водою.</vt:lpstr>
      <vt:lpstr>Презентация PowerPoint</vt:lpstr>
      <vt:lpstr>Презентация PowerPoint</vt:lpstr>
      <vt:lpstr>Презентация PowerPoint</vt:lpstr>
      <vt:lpstr>Материкові острови – часини материка, що відокремились внаслідок рухів земної кори. Внаслідок опускання суходолу.  Вони розташовані на шельфі 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Вулканічні – утворились внаслідок вивержень вулканів на дні океанів та морів. Невеликі за площею, розміщуються групами. У рельєфі виокремлюються підвищені конуси вулканів.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Світовий океан та його частини</dc:title>
  <dc:creator>Лисаковський</dc:creator>
  <cp:lastModifiedBy>davidenko.jylia@gmail.com</cp:lastModifiedBy>
  <cp:revision>196</cp:revision>
  <dcterms:created xsi:type="dcterms:W3CDTF">2013-02-01T19:04:23Z</dcterms:created>
  <dcterms:modified xsi:type="dcterms:W3CDTF">2023-02-15T12:40:30Z</dcterms:modified>
</cp:coreProperties>
</file>