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229600" cy="1512168"/>
          </a:xfrm>
        </p:spPr>
        <p:txBody>
          <a:bodyPr>
            <a:noAutofit/>
          </a:bodyPr>
          <a:lstStyle/>
          <a:p>
            <a:r>
              <a:rPr lang="uk-UA" sz="4400" cap="none" dirty="0">
                <a:solidFill>
                  <a:srgbClr val="FF0000"/>
                </a:solidFill>
              </a:rPr>
              <a:t>Рятувальний ланцюжок при раптовій зупинці серця</a:t>
            </a:r>
            <a:endParaRPr lang="ru-RU" sz="4400" cap="none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988840"/>
            <a:ext cx="8640960" cy="4608512"/>
          </a:xfrm>
        </p:spPr>
        <p:txBody>
          <a:bodyPr/>
          <a:lstStyle/>
          <a:p>
            <a:pPr algn="l"/>
            <a:r>
              <a:rPr lang="uk-UA" sz="3200" b="1" i="1" dirty="0">
                <a:solidFill>
                  <a:srgbClr val="FF0000"/>
                </a:solidFill>
              </a:rPr>
              <a:t>Зупинка серця </a:t>
            </a:r>
            <a:r>
              <a:rPr lang="uk-UA" sz="3200" b="1" dirty="0">
                <a:solidFill>
                  <a:srgbClr val="FF0000"/>
                </a:solidFill>
              </a:rPr>
              <a:t>– </a:t>
            </a:r>
            <a:r>
              <a:rPr lang="uk-UA" dirty="0">
                <a:solidFill>
                  <a:srgbClr val="FFFF00"/>
                </a:solidFill>
              </a:rPr>
              <a:t>це раптове і повне припинення ефективної діяльності серця з наявністю або відсутністю біоелектричної активності.</a:t>
            </a:r>
          </a:p>
          <a:p>
            <a:pPr algn="l"/>
            <a:r>
              <a:rPr lang="uk-UA" sz="2400" dirty="0">
                <a:solidFill>
                  <a:srgbClr val="002060"/>
                </a:solidFill>
              </a:rPr>
              <a:t>Наявність біоелектричної активності серця визначається за допомогою електрокардіографії.</a:t>
            </a:r>
          </a:p>
          <a:p>
            <a:pPr algn="l"/>
            <a:r>
              <a:rPr lang="uk-UA" sz="3200" b="1" i="1" dirty="0">
                <a:solidFill>
                  <a:srgbClr val="FF0000"/>
                </a:solidFill>
              </a:rPr>
              <a:t>Основні причини зупинки серця: </a:t>
            </a:r>
            <a:r>
              <a:rPr lang="uk-UA" dirty="0">
                <a:solidFill>
                  <a:srgbClr val="FFFF00"/>
                </a:solidFill>
              </a:rPr>
              <a:t>наслідки </a:t>
            </a:r>
            <a:r>
              <a:rPr lang="uk-UA" dirty="0" err="1">
                <a:solidFill>
                  <a:srgbClr val="FFFF00"/>
                </a:solidFill>
              </a:rPr>
              <a:t>серцево</a:t>
            </a:r>
            <a:r>
              <a:rPr lang="uk-UA" dirty="0">
                <a:solidFill>
                  <a:srgbClr val="FFFF00"/>
                </a:solidFill>
              </a:rPr>
              <a:t> – судинних захворювань, утоплення, переохолодження, ураження електрострумом, дефіцит кисню (задуха), анафілактичний шок та ін.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0000"/>
                </a:solidFill>
              </a:rPr>
              <a:t>Основні ознаки, за якими можна визначити зупинку серця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dirty="0">
                <a:solidFill>
                  <a:srgbClr val="002060"/>
                </a:solidFill>
              </a:rPr>
              <a:t>    1. Немає пульсу на великих артеріях.</a:t>
            </a:r>
          </a:p>
          <a:p>
            <a:pPr>
              <a:buNone/>
            </a:pPr>
            <a:r>
              <a:rPr lang="uk-UA" sz="2000" dirty="0">
                <a:solidFill>
                  <a:srgbClr val="FFFF00"/>
                </a:solidFill>
              </a:rPr>
              <a:t>            З метою визначення пульсу необхідно прикласти середній та вказівних пальці на сонну артерію на відстані 2-3 см. в бік від щитовидного хряща, що виступає на шиї.</a:t>
            </a:r>
          </a:p>
          <a:p>
            <a:pPr>
              <a:buNone/>
            </a:pPr>
            <a:r>
              <a:rPr lang="uk-UA" sz="2400" b="1" dirty="0"/>
              <a:t>     </a:t>
            </a:r>
            <a:r>
              <a:rPr lang="uk-UA" b="1" dirty="0">
                <a:solidFill>
                  <a:srgbClr val="002060"/>
                </a:solidFill>
              </a:rPr>
              <a:t>2.  Людина не дихає.</a:t>
            </a:r>
          </a:p>
          <a:p>
            <a:pPr>
              <a:buNone/>
            </a:pPr>
            <a:r>
              <a:rPr lang="uk-UA" dirty="0"/>
              <a:t>          </a:t>
            </a:r>
            <a:r>
              <a:rPr lang="uk-UA" sz="2200" dirty="0">
                <a:solidFill>
                  <a:srgbClr val="FFFF00"/>
                </a:solidFill>
              </a:rPr>
              <a:t>Дихання можна перевірити, застосувавши прийом “ чую-бачу-відчуваю ”. Тримаючи одну руку на чолі потерпілого, іншу потрібно поставити на ділянку на межі між ребрами й животом і нахилитися вухом до обличчя потерпілого. Перевірити наявність дихання протягом 10 с. (якщо за цей час людина вдихнула один раз, то вважається, що це неефективне дихання, якщо 2-5 разів, то це є нормальним диханням )</a:t>
            </a:r>
            <a:endParaRPr lang="ru-RU" sz="2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0000"/>
                </a:solidFill>
              </a:rPr>
              <a:t>Основні ознаки, за якими можна визначити зупинку серця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uk-UA" sz="3600" b="1" dirty="0">
                <a:solidFill>
                  <a:srgbClr val="002060"/>
                </a:solidFill>
              </a:rPr>
              <a:t>3. Розширені зіниці, які не реагують на світло.</a:t>
            </a:r>
          </a:p>
          <a:p>
            <a:pPr>
              <a:buNone/>
            </a:pPr>
            <a:r>
              <a:rPr lang="uk-UA" sz="2900" dirty="0">
                <a:solidFill>
                  <a:srgbClr val="FFFF00"/>
                </a:solidFill>
              </a:rPr>
              <a:t>            Наявність або відсутність реакції на світло визначається направленням променів ліхтаря у відкрите око потерпілого. Якщо зіниці звужуються, то реакція є. Якщо ж розмір зіниць не </a:t>
            </a:r>
            <a:r>
              <a:rPr lang="uk-UA" sz="2900" dirty="0" err="1">
                <a:solidFill>
                  <a:srgbClr val="FFFF00"/>
                </a:solidFill>
              </a:rPr>
              <a:t>зменьшується</a:t>
            </a:r>
            <a:r>
              <a:rPr lang="uk-UA" sz="2900" dirty="0">
                <a:solidFill>
                  <a:srgbClr val="FFFF00"/>
                </a:solidFill>
              </a:rPr>
              <a:t> – реакція на світло відсутня. Реакцію на світло також можна перевірити закриванням і відкриванням ока потерпілого долонею. </a:t>
            </a:r>
          </a:p>
          <a:p>
            <a:pPr>
              <a:buNone/>
            </a:pPr>
            <a:endParaRPr lang="uk-UA" sz="2400" dirty="0">
              <a:solidFill>
                <a:srgbClr val="FFFF00"/>
              </a:solidFill>
            </a:endParaRPr>
          </a:p>
          <a:p>
            <a:pPr marL="594360" indent="-457200">
              <a:buNone/>
            </a:pPr>
            <a:r>
              <a:rPr lang="uk-UA" sz="3600" b="1" dirty="0">
                <a:solidFill>
                  <a:srgbClr val="002060"/>
                </a:solidFill>
              </a:rPr>
              <a:t>4. Синій або сірий колір обличчя.</a:t>
            </a:r>
          </a:p>
          <a:p>
            <a:pPr marL="594360" indent="-457200">
              <a:buNone/>
            </a:pPr>
            <a:r>
              <a:rPr lang="uk-UA" sz="3600" b="1" dirty="0">
                <a:solidFill>
                  <a:srgbClr val="002060"/>
                </a:solidFill>
              </a:rPr>
              <a:t>5. Непритомний стан.</a:t>
            </a:r>
          </a:p>
          <a:p>
            <a:pPr marL="594360" indent="-457200">
              <a:buNone/>
            </a:pPr>
            <a:r>
              <a:rPr lang="uk-UA" sz="2200" dirty="0">
                <a:solidFill>
                  <a:srgbClr val="FFFF00"/>
                </a:solidFill>
              </a:rPr>
              <a:t>             </a:t>
            </a:r>
            <a:r>
              <a:rPr lang="uk-UA" dirty="0">
                <a:solidFill>
                  <a:srgbClr val="FFFF00"/>
                </a:solidFill>
              </a:rPr>
              <a:t>Настає через 4-5 с. з моменту зупинки серця й визначається за відсутністю реакції постраждалого на звуковий або тактильний подразник.</a:t>
            </a:r>
          </a:p>
          <a:p>
            <a:pPr marL="594360" indent="-457200">
              <a:buNone/>
            </a:pPr>
            <a:endParaRPr lang="uk-UA" sz="2200" dirty="0">
              <a:solidFill>
                <a:srgbClr val="FFFF00"/>
              </a:solidFill>
            </a:endParaRPr>
          </a:p>
          <a:p>
            <a:pPr marL="594360" indent="-457200">
              <a:buNone/>
            </a:pPr>
            <a:r>
              <a:rPr lang="uk-UA" sz="3900" dirty="0">
                <a:solidFill>
                  <a:srgbClr val="FF0000"/>
                </a:solidFill>
              </a:rPr>
              <a:t>     </a:t>
            </a:r>
            <a:r>
              <a:rPr lang="uk-UA" sz="3900" b="1" dirty="0">
                <a:solidFill>
                  <a:srgbClr val="FF0000"/>
                </a:solidFill>
              </a:rPr>
              <a:t>Перші три ознаки є основними, решта додатковими!!!</a:t>
            </a:r>
            <a:endParaRPr lang="ru-RU" sz="39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0000"/>
                </a:solidFill>
              </a:rPr>
              <a:t>Рятувальний ланцюжок під час раптової зупинки серця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556792"/>
            <a:ext cx="3168352" cy="2232248"/>
          </a:xfrm>
          <a:prstGeom prst="rect">
            <a:avLst/>
          </a:prstGeom>
          <a:solidFill>
            <a:schemeClr val="tx2">
              <a:lumMod val="50000"/>
            </a:schemeClr>
          </a:solidFill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FF0000"/>
                </a:solidFill>
              </a:rPr>
              <a:t>Перша ланка: </a:t>
            </a:r>
            <a:r>
              <a:rPr lang="uk-UA" sz="2400" dirty="0">
                <a:solidFill>
                  <a:srgbClr val="FFFF00"/>
                </a:solidFill>
              </a:rPr>
              <a:t>виклик </a:t>
            </a:r>
            <a:r>
              <a:rPr lang="uk-UA" sz="2400" dirty="0" err="1">
                <a:solidFill>
                  <a:srgbClr val="FFFF00"/>
                </a:solidFill>
              </a:rPr>
              <a:t>“швидкої</a:t>
            </a:r>
            <a:r>
              <a:rPr lang="uk-UA" sz="2400" dirty="0">
                <a:solidFill>
                  <a:srgbClr val="FFFF00"/>
                </a:solidFill>
              </a:rPr>
              <a:t> медичної допомоги ”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556792"/>
            <a:ext cx="3168352" cy="2232248"/>
          </a:xfrm>
          <a:prstGeom prst="rect">
            <a:avLst/>
          </a:prstGeom>
          <a:solidFill>
            <a:schemeClr val="tx2">
              <a:lumMod val="5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FF0000"/>
                </a:solidFill>
              </a:rPr>
              <a:t>Друга ланка: </a:t>
            </a:r>
            <a:r>
              <a:rPr lang="uk-UA" sz="2400" dirty="0">
                <a:solidFill>
                  <a:srgbClr val="FFFF00"/>
                </a:solidFill>
              </a:rPr>
              <a:t>проведення серцево-легеневої реанімації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72823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077072"/>
            <a:ext cx="3168352" cy="2232248"/>
          </a:xfrm>
          <a:prstGeom prst="rect">
            <a:avLst/>
          </a:prstGeom>
          <a:solidFill>
            <a:schemeClr val="tx2">
              <a:lumMod val="5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FF0000"/>
                </a:solidFill>
              </a:rPr>
              <a:t>Третя ланка: </a:t>
            </a:r>
            <a:r>
              <a:rPr lang="uk-UA" sz="2400" dirty="0" err="1">
                <a:solidFill>
                  <a:srgbClr val="FFFF00"/>
                </a:solidFill>
              </a:rPr>
              <a:t>дефібріляція</a:t>
            </a:r>
            <a:r>
              <a:rPr lang="uk-UA" sz="2400" dirty="0">
                <a:solidFill>
                  <a:srgbClr val="FFFF00"/>
                </a:solidFill>
              </a:rPr>
              <a:t> з використанням автоматичного зовнішнього </a:t>
            </a:r>
            <a:r>
              <a:rPr lang="uk-UA" sz="2400" dirty="0" err="1">
                <a:solidFill>
                  <a:srgbClr val="FFFF00"/>
                </a:solidFill>
              </a:rPr>
              <a:t>дефібрілятора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4077072"/>
            <a:ext cx="3168352" cy="2232248"/>
          </a:xfrm>
          <a:prstGeom prst="rect">
            <a:avLst/>
          </a:prstGeom>
          <a:solidFill>
            <a:schemeClr val="tx2">
              <a:lumMod val="5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FF0000"/>
                </a:solidFill>
              </a:rPr>
              <a:t>Четверта ланка: </a:t>
            </a:r>
            <a:r>
              <a:rPr lang="uk-UA" sz="2400" dirty="0">
                <a:solidFill>
                  <a:srgbClr val="FFFF00"/>
                </a:solidFill>
              </a:rPr>
              <a:t>подальша підтримка життя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851920" y="2420888"/>
            <a:ext cx="1080120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851920" y="4869160"/>
            <a:ext cx="1080120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8100392" y="2564904"/>
            <a:ext cx="731520" cy="1512168"/>
          </a:xfrm>
          <a:prstGeom prst="curved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179512" y="3861048"/>
            <a:ext cx="552008" cy="1576192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98" name="AutoShape 2" descr="Правила виклику бригад швидкої медичної допомоги | Іршавська районна  державна адміністрац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 descr="Правила виклику бригад швидкої медичної допомоги | Іршавська районна  державна адміністраці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140968"/>
            <a:ext cx="1224136" cy="77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Серцево-легенева реанімація – Сучасний журнал про безпеку – Надзвичайна  ситуація +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3212976"/>
            <a:ext cx="100455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Серцево-легенева реанімація у дітей - Записки детского врач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5877272"/>
            <a:ext cx="115212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Права донорів в Україні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5805264"/>
            <a:ext cx="1004555" cy="66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dirty="0">
                <a:solidFill>
                  <a:srgbClr val="FF0000"/>
                </a:solidFill>
              </a:rPr>
              <a:t>Алгоритм дій при раптовій зупинці серця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093296"/>
            <a:ext cx="8291264" cy="216064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00808"/>
            <a:ext cx="1944216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1. Перевірте безпечність місця події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1700808"/>
            <a:ext cx="2016224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2. Перевірте свідомість постраждалого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00192" y="1700808"/>
            <a:ext cx="1944216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3. Покличте на допомогу оточуючих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501008"/>
            <a:ext cx="2016224" cy="1080120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4. Відкрийте дихальні шляхи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3501008"/>
            <a:ext cx="2016224" cy="1080120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5. Перевірте наявність дихання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3501008"/>
            <a:ext cx="1944216" cy="1080120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6. Дихання відсутнє (порушене)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5157192"/>
            <a:ext cx="2016224" cy="1296144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FFFF00"/>
                </a:solidFill>
              </a:rPr>
              <a:t>7. Зателефонуйте за номером </a:t>
            </a:r>
            <a:r>
              <a:rPr lang="uk-UA" sz="2400" b="1" dirty="0">
                <a:solidFill>
                  <a:srgbClr val="FF0000"/>
                </a:solidFill>
              </a:rPr>
              <a:t>103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47864" y="5157192"/>
            <a:ext cx="2448272" cy="1274440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rgbClr val="FFFF00"/>
                </a:solidFill>
              </a:rPr>
              <a:t>8. Тридцять натискань на грудну клітку (із частотою 100-120 натискань на хвилину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5157192"/>
            <a:ext cx="1872208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FFFF00"/>
                </a:solidFill>
              </a:rPr>
              <a:t>9. Два вдихи/тридцять натискань на грудну клітку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2483768" y="2060848"/>
            <a:ext cx="1080120" cy="484632"/>
          </a:xfrm>
          <a:prstGeom prst="rightArrow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580112" y="2060848"/>
            <a:ext cx="720080" cy="484632"/>
          </a:xfrm>
          <a:prstGeom prst="rightArrow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555776" y="3789040"/>
            <a:ext cx="1008112" cy="484632"/>
          </a:xfrm>
          <a:prstGeom prst="rightArrow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580112" y="3861048"/>
            <a:ext cx="648072" cy="484632"/>
          </a:xfrm>
          <a:prstGeom prst="rightArrow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2555776" y="5589240"/>
            <a:ext cx="792088" cy="484632"/>
          </a:xfrm>
          <a:prstGeom prst="rightArrow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5796136" y="5589240"/>
            <a:ext cx="504056" cy="484632"/>
          </a:xfrm>
          <a:prstGeom prst="rightArrow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гнутая вправо стрелка 20"/>
          <p:cNvSpPr/>
          <p:nvPr/>
        </p:nvSpPr>
        <p:spPr>
          <a:xfrm>
            <a:off x="8244408" y="2204864"/>
            <a:ext cx="731520" cy="1144144"/>
          </a:xfrm>
          <a:prstGeom prst="curvedLeftArrow">
            <a:avLst/>
          </a:prstGeom>
          <a:solidFill>
            <a:srgbClr val="FFC000"/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лево стрелка 21"/>
          <p:cNvSpPr/>
          <p:nvPr/>
        </p:nvSpPr>
        <p:spPr>
          <a:xfrm>
            <a:off x="0" y="3212976"/>
            <a:ext cx="539552" cy="1072136"/>
          </a:xfrm>
          <a:prstGeom prst="curvedRightArrow">
            <a:avLst/>
          </a:prstGeom>
          <a:solidFill>
            <a:srgbClr val="FFC000"/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право стрелка 22"/>
          <p:cNvSpPr/>
          <p:nvPr/>
        </p:nvSpPr>
        <p:spPr>
          <a:xfrm>
            <a:off x="8172400" y="3933056"/>
            <a:ext cx="731520" cy="1144144"/>
          </a:xfrm>
          <a:prstGeom prst="curvedLeftArrow">
            <a:avLst/>
          </a:prstGeom>
          <a:solidFill>
            <a:srgbClr val="FFC000"/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лево стрелка 23"/>
          <p:cNvSpPr/>
          <p:nvPr/>
        </p:nvSpPr>
        <p:spPr>
          <a:xfrm>
            <a:off x="0" y="4869160"/>
            <a:ext cx="539552" cy="1072136"/>
          </a:xfrm>
          <a:prstGeom prst="curvedRightArrow">
            <a:avLst/>
          </a:prstGeom>
          <a:solidFill>
            <a:srgbClr val="FFC000"/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0000"/>
                </a:solidFill>
              </a:rPr>
              <a:t>Основні правила та порядок проведення реанімації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uk-UA" sz="2400" dirty="0">
                <a:solidFill>
                  <a:srgbClr val="FFFF00"/>
                </a:solidFill>
              </a:rPr>
              <a:t>- </a:t>
            </a:r>
            <a:r>
              <a:rPr lang="uk-UA" sz="2400" b="1" dirty="0">
                <a:solidFill>
                  <a:srgbClr val="FFFF00"/>
                </a:solidFill>
              </a:rPr>
              <a:t>   Впевнитися у власній безпеці і оцінити ситуацію</a:t>
            </a:r>
          </a:p>
          <a:p>
            <a:pPr>
              <a:buNone/>
            </a:pPr>
            <a:r>
              <a:rPr lang="uk-UA" sz="2400" dirty="0">
                <a:solidFill>
                  <a:srgbClr val="FFFF00"/>
                </a:solidFill>
              </a:rPr>
              <a:t>- </a:t>
            </a:r>
            <a:r>
              <a:rPr lang="uk-UA" sz="2400" b="1" dirty="0">
                <a:solidFill>
                  <a:srgbClr val="FFFF00"/>
                </a:solidFill>
              </a:rPr>
              <a:t>   Перевірити свідомість потерпілого окликом і легким струшуванням за плечі</a:t>
            </a:r>
          </a:p>
          <a:p>
            <a:pPr>
              <a:buNone/>
            </a:pPr>
            <a:r>
              <a:rPr lang="uk-UA" sz="2400" dirty="0">
                <a:solidFill>
                  <a:srgbClr val="FFFF00"/>
                </a:solidFill>
              </a:rPr>
              <a:t>- </a:t>
            </a:r>
            <a:r>
              <a:rPr lang="uk-UA" sz="2400" b="1" dirty="0">
                <a:solidFill>
                  <a:srgbClr val="FFFF00"/>
                </a:solidFill>
              </a:rPr>
              <a:t>   Вкласти потерпілого на тверду, рівну горизонтальну поверхню</a:t>
            </a:r>
          </a:p>
          <a:p>
            <a:pPr>
              <a:buNone/>
            </a:pPr>
            <a:r>
              <a:rPr lang="uk-UA" sz="2400" dirty="0">
                <a:solidFill>
                  <a:srgbClr val="FFFF00"/>
                </a:solidFill>
              </a:rPr>
              <a:t>- </a:t>
            </a:r>
            <a:r>
              <a:rPr lang="uk-UA" sz="2400" b="1" dirty="0">
                <a:solidFill>
                  <a:srgbClr val="FFFF00"/>
                </a:solidFill>
              </a:rPr>
              <a:t>   Відкрити дихальні шляхи й перевірити наявність дихання, пульсу</a:t>
            </a:r>
          </a:p>
          <a:p>
            <a:pPr>
              <a:buNone/>
            </a:pPr>
            <a:r>
              <a:rPr lang="uk-UA" sz="2400" dirty="0">
                <a:solidFill>
                  <a:srgbClr val="FFFF00"/>
                </a:solidFill>
              </a:rPr>
              <a:t>-</a:t>
            </a:r>
            <a:r>
              <a:rPr lang="uk-UA" sz="2400" b="1" dirty="0">
                <a:solidFill>
                  <a:srgbClr val="FFFF00"/>
                </a:solidFill>
              </a:rPr>
              <a:t>    За їх відсутності або непевності їх наявності – негайно розпочати </a:t>
            </a:r>
            <a:r>
              <a:rPr lang="uk-UA" sz="2400" b="1" dirty="0" err="1">
                <a:solidFill>
                  <a:srgbClr val="FFFF00"/>
                </a:solidFill>
              </a:rPr>
              <a:t>серцево</a:t>
            </a:r>
            <a:r>
              <a:rPr lang="uk-UA" sz="2400" b="1" dirty="0">
                <a:solidFill>
                  <a:srgbClr val="FFFF00"/>
                </a:solidFill>
              </a:rPr>
              <a:t> – легеневу реанімацію</a:t>
            </a:r>
          </a:p>
          <a:p>
            <a:pPr>
              <a:buNone/>
            </a:pPr>
            <a:r>
              <a:rPr lang="uk-UA" sz="2400" dirty="0">
                <a:solidFill>
                  <a:srgbClr val="FFFF00"/>
                </a:solidFill>
              </a:rPr>
              <a:t>-  </a:t>
            </a:r>
            <a:r>
              <a:rPr lang="uk-UA" sz="2400" b="1" dirty="0">
                <a:solidFill>
                  <a:srgbClr val="FFFF00"/>
                </a:solidFill>
              </a:rPr>
              <a:t>  Якщо поблизу є автоматичний зовнішній дефібрилятор – одразу його принести чи доручити це оточуючим, паралельно проводити непрямий масаж серця та штучне дихання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0000"/>
                </a:solidFill>
              </a:rPr>
              <a:t>Основні правила та порядок проведення реанімації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sz="3000" b="1" dirty="0">
                <a:solidFill>
                  <a:srgbClr val="FFFF00"/>
                </a:solidFill>
              </a:rPr>
              <a:t>-    Проводити зміну того, хто проводить компресії (натискання) грудної клітки, кожні 2 хв. (по змозі)</a:t>
            </a:r>
          </a:p>
          <a:p>
            <a:pPr>
              <a:buNone/>
            </a:pPr>
            <a:r>
              <a:rPr lang="uk-UA" sz="3000" b="1" dirty="0">
                <a:solidFill>
                  <a:srgbClr val="FFFF00"/>
                </a:solidFill>
              </a:rPr>
              <a:t>-    Продовжувати серцево-легеневу реанімацію до появи в потерпілого дихання, його рухів, відкривання очей, до прибуття бригади екстреної медичної допомоги  </a:t>
            </a:r>
          </a:p>
          <a:p>
            <a:pPr>
              <a:buNone/>
            </a:pPr>
            <a:r>
              <a:rPr lang="uk-UA" sz="3000" b="1" dirty="0">
                <a:solidFill>
                  <a:srgbClr val="FFFF00"/>
                </a:solidFill>
              </a:rPr>
              <a:t>-    У випадку оживлення пацієнта – перевести його у стабільне положення на боці й чекати на прибуття бригади швидкої медичної допомоги ” при цьому постійно контролювати наявність дихання</a:t>
            </a:r>
          </a:p>
          <a:p>
            <a:pPr>
              <a:buNone/>
            </a:pPr>
            <a:r>
              <a:rPr lang="uk-UA" sz="3000" b="1" dirty="0">
                <a:solidFill>
                  <a:srgbClr val="FFFF00"/>
                </a:solidFill>
              </a:rPr>
              <a:t>-    Не залишати потерпілого без нагляду</a:t>
            </a:r>
            <a:endParaRPr lang="ru-RU" sz="3000" b="1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136</TotalTime>
  <Words>573</Words>
  <Application>Microsoft Office PowerPoint</Application>
  <PresentationFormat>Екран (4:3)</PresentationFormat>
  <Paragraphs>45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5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Рятувальний ланцюжок при раптовій зупинці серця</vt:lpstr>
      <vt:lpstr>Основні ознаки, за якими можна визначити зупинку серця</vt:lpstr>
      <vt:lpstr>Основні ознаки, за якими можна визначити зупинку серця</vt:lpstr>
      <vt:lpstr>Рятувальний ланцюжок під час раптової зупинки серця</vt:lpstr>
      <vt:lpstr>Алгоритм дій при раптовій зупинці серця</vt:lpstr>
      <vt:lpstr>Основні правила та порядок проведення реанімації</vt:lpstr>
      <vt:lpstr>Основні правила та порядок проведення реанімації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Рятувальний ланцюжок при раптовій зупинці серця</dc:title>
  <dc:creator>Пользователь</dc:creator>
  <cp:lastModifiedBy>admin</cp:lastModifiedBy>
  <cp:revision>16</cp:revision>
  <dcterms:created xsi:type="dcterms:W3CDTF">2021-11-04T06:27:05Z</dcterms:created>
  <dcterms:modified xsi:type="dcterms:W3CDTF">2023-02-13T09:11:36Z</dcterms:modified>
</cp:coreProperties>
</file>