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6"/>
  </p:handoutMasterIdLst>
  <p:sldIdLst>
    <p:sldId id="256" r:id="rId2"/>
    <p:sldId id="263" r:id="rId3"/>
    <p:sldId id="264" r:id="rId4"/>
    <p:sldId id="262" r:id="rId5"/>
    <p:sldId id="265" r:id="rId6"/>
    <p:sldId id="266" r:id="rId7"/>
    <p:sldId id="267" r:id="rId8"/>
    <p:sldId id="268" r:id="rId9"/>
    <p:sldId id="269" r:id="rId10"/>
    <p:sldId id="272" r:id="rId11"/>
    <p:sldId id="270" r:id="rId12"/>
    <p:sldId id="271" r:id="rId13"/>
    <p:sldId id="273" r:id="rId14"/>
    <p:sldId id="274"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2C7C62C-6075-426B-B9CE-B65FA7FF71B9}">
          <p14:sldIdLst>
            <p14:sldId id="256"/>
            <p14:sldId id="263"/>
            <p14:sldId id="264"/>
            <p14:sldId id="262"/>
            <p14:sldId id="265"/>
            <p14:sldId id="266"/>
            <p14:sldId id="267"/>
            <p14:sldId id="268"/>
            <p14:sldId id="269"/>
            <p14:sldId id="272"/>
            <p14:sldId id="270"/>
            <p14:sldId id="271"/>
            <p14:sldId id="273"/>
            <p14:sldId id="27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0ED"/>
    <a:srgbClr val="E1DAD2"/>
    <a:srgbClr val="FEFEFE"/>
    <a:srgbClr val="C1C9CD"/>
    <a:srgbClr val="7C96A3"/>
    <a:srgbClr val="FFFFFF"/>
    <a:srgbClr val="003374"/>
    <a:srgbClr val="3A5896"/>
    <a:srgbClr val="385592"/>
    <a:srgbClr val="173A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1308" y="78"/>
      </p:cViewPr>
      <p:guideLst>
        <p:guide orient="horz" pos="2160"/>
        <p:guide pos="2880"/>
      </p:guideLst>
    </p:cSldViewPr>
  </p:slideViewPr>
  <p:notesTextViewPr>
    <p:cViewPr>
      <p:scale>
        <a:sx n="1" d="1"/>
        <a:sy n="1" d="1"/>
      </p:scale>
      <p:origin x="0" y="0"/>
    </p:cViewPr>
  </p:notesTextViewPr>
  <p:notesViewPr>
    <p:cSldViewPr snapToGrid="0">
      <p:cViewPr varScale="1">
        <p:scale>
          <a:sx n="85" d="100"/>
          <a:sy n="85" d="100"/>
        </p:scale>
        <p:origin x="3804"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2DD1C9-4BB6-422A-8F34-C157EA500BD9}" type="datetimeFigureOut">
              <a:rPr lang="en-US" smtClean="0"/>
              <a:t>2/13/2023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A997E4-EE34-411C-9FF1-22B934EF5337}" type="slidenum">
              <a:rPr lang="en-US" smtClean="0"/>
              <a:t>‹№›</a:t>
            </a:fld>
            <a:endParaRPr lang="en-US"/>
          </a:p>
        </p:txBody>
      </p:sp>
    </p:spTree>
    <p:extLst>
      <p:ext uri="{BB962C8B-B14F-4D97-AF65-F5344CB8AC3E}">
        <p14:creationId xmlns:p14="http://schemas.microsoft.com/office/powerpoint/2010/main" val="212741131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750845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712725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3382581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530094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BD9794-A4CC-42D0-9A65-24C6B9EF4076}"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309467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BD9794-A4CC-42D0-9A65-24C6B9EF4076}" type="datetimeFigureOut">
              <a:rPr lang="en-US" smtClean="0"/>
              <a:t>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018750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BD9794-A4CC-42D0-9A65-24C6B9EF4076}" type="datetimeFigureOut">
              <a:rPr lang="en-US" smtClean="0"/>
              <a:t>2/13/2023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648137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BD9794-A4CC-42D0-9A65-24C6B9EF4076}" type="datetimeFigureOut">
              <a:rPr lang="en-US" smtClean="0"/>
              <a:t>2/13/2023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817867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BD9794-A4CC-42D0-9A65-24C6B9EF4076}" type="datetimeFigureOut">
              <a:rPr lang="en-US" smtClean="0"/>
              <a:t>2/13/2023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1400246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BD9794-A4CC-42D0-9A65-24C6B9EF4076}" type="datetimeFigureOut">
              <a:rPr lang="en-US" smtClean="0"/>
              <a:t>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3354897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BD9794-A4CC-42D0-9A65-24C6B9EF4076}" type="datetimeFigureOut">
              <a:rPr lang="en-US" smtClean="0"/>
              <a:t>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508639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3" name="Picture 22"/>
          <p:cNvPicPr>
            <a:picLocks noChangeAspect="1"/>
          </p:cNvPicPr>
          <p:nvPr userDrawn="1"/>
        </p:nvPicPr>
        <p:blipFill rotWithShape="1">
          <a:blip r:embed="rId13">
            <a:extLst>
              <a:ext uri="{28A0092B-C50C-407E-A947-70E740481C1C}">
                <a14:useLocalDpi xmlns:a14="http://schemas.microsoft.com/office/drawing/2010/main" val="0"/>
              </a:ext>
            </a:extLst>
          </a:blip>
          <a:srcRect r="33542" b="54883"/>
          <a:stretch/>
        </p:blipFill>
        <p:spPr>
          <a:xfrm flipH="1">
            <a:off x="-9527" y="0"/>
            <a:ext cx="9153525" cy="6858000"/>
          </a:xfrm>
          <a:prstGeom prst="rect">
            <a:avLst/>
          </a:prstGeom>
        </p:spPr>
      </p:pic>
      <p:sp>
        <p:nvSpPr>
          <p:cNvPr id="3" name="Text Placeholder 2"/>
          <p:cNvSpPr>
            <a:spLocks noGrp="1"/>
          </p:cNvSpPr>
          <p:nvPr>
            <p:ph type="body" idx="1"/>
          </p:nvPr>
        </p:nvSpPr>
        <p:spPr>
          <a:xfrm>
            <a:off x="645459" y="1287254"/>
            <a:ext cx="7869890" cy="48897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BD9794-A4CC-42D0-9A65-24C6B9EF4076}" type="datetimeFigureOut">
              <a:rPr lang="en-US" smtClean="0"/>
              <a:t>2/13/2023</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8DF1E-33BB-4377-9A26-35481BA06C7C}" type="slidenum">
              <a:rPr lang="en-US" smtClean="0"/>
              <a:t>‹№›</a:t>
            </a:fld>
            <a:endParaRPr lang="en-US"/>
          </a:p>
        </p:txBody>
      </p:sp>
      <p:sp>
        <p:nvSpPr>
          <p:cNvPr id="2" name="Title Placeholder 1"/>
          <p:cNvSpPr>
            <a:spLocks noGrp="1"/>
          </p:cNvSpPr>
          <p:nvPr>
            <p:ph type="title"/>
          </p:nvPr>
        </p:nvSpPr>
        <p:spPr>
          <a:xfrm>
            <a:off x="645459" y="163208"/>
            <a:ext cx="7869890" cy="998742"/>
          </a:xfrm>
          <a:prstGeom prst="rect">
            <a:avLst/>
          </a:prstGeom>
          <a:noFill/>
        </p:spPr>
        <p:txBody>
          <a:bodyPr vert="horz" lIns="91440" tIns="45720" rIns="91440" bIns="45720" rtlCol="0" anchor="ctr">
            <a:normAutofit/>
          </a:bodyPr>
          <a:lstStyle/>
          <a:p>
            <a:r>
              <a:rPr lang="en-US" dirty="0"/>
              <a:t>Click to edit Master title style</a:t>
            </a:r>
          </a:p>
        </p:txBody>
      </p:sp>
      <p:sp>
        <p:nvSpPr>
          <p:cNvPr id="24" name="Rectangle 23"/>
          <p:cNvSpPr/>
          <p:nvPr userDrawn="1"/>
        </p:nvSpPr>
        <p:spPr>
          <a:xfrm>
            <a:off x="270341" y="252412"/>
            <a:ext cx="8620125" cy="6353175"/>
          </a:xfrm>
          <a:prstGeom prst="rect">
            <a:avLst/>
          </a:prstGeom>
          <a:noFill/>
          <a:ln w="762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3321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0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F0ED"/>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r="3950" b="3118"/>
          <a:stretch/>
        </p:blipFill>
        <p:spPr>
          <a:xfrm>
            <a:off x="0" y="0"/>
            <a:ext cx="9144000" cy="6858000"/>
          </a:xfrm>
          <a:prstGeom prst="rect">
            <a:avLst/>
          </a:prstGeom>
        </p:spPr>
      </p:pic>
      <p:sp>
        <p:nvSpPr>
          <p:cNvPr id="10" name="Title 1"/>
          <p:cNvSpPr txBox="1">
            <a:spLocks/>
          </p:cNvSpPr>
          <p:nvPr/>
        </p:nvSpPr>
        <p:spPr>
          <a:xfrm>
            <a:off x="0" y="552894"/>
            <a:ext cx="6153149" cy="609201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4000" b="1" dirty="0">
                <a:ln/>
                <a:solidFill>
                  <a:srgbClr val="FF0000"/>
                </a:solidFill>
                <a:effectLst>
                  <a:outerShdw blurRad="38100" dist="19050" dir="2700000" algn="tl" rotWithShape="0">
                    <a:schemeClr val="dk1">
                      <a:lumMod val="50000"/>
                      <a:alpha val="40000"/>
                    </a:schemeClr>
                  </a:outerShdw>
                </a:effectLst>
                <a:latin typeface="+mn-lt"/>
              </a:rPr>
              <a:t>Розділ ІХ. </a:t>
            </a:r>
            <a:r>
              <a:rPr lang="uk-UA" sz="4000" b="1" u="sng" dirty="0">
                <a:ln/>
                <a:solidFill>
                  <a:srgbClr val="FF0000"/>
                </a:solidFill>
                <a:effectLst>
                  <a:outerShdw blurRad="38100" dist="19050" dir="2700000" algn="tl" rotWithShape="0">
                    <a:schemeClr val="dk1">
                      <a:lumMod val="50000"/>
                      <a:alpha val="40000"/>
                    </a:schemeClr>
                  </a:outerShdw>
                </a:effectLst>
                <a:latin typeface="+mn-lt"/>
              </a:rPr>
              <a:t>Домедична допомога</a:t>
            </a:r>
          </a:p>
          <a:p>
            <a:r>
              <a:rPr lang="uk-UA" sz="4000" b="1" dirty="0">
                <a:ln/>
                <a:solidFill>
                  <a:srgbClr val="FF0000"/>
                </a:solidFill>
                <a:effectLst>
                  <a:outerShdw blurRad="38100" dist="19050" dir="2700000" algn="tl" rotWithShape="0">
                    <a:schemeClr val="dk1">
                      <a:lumMod val="50000"/>
                      <a:alpha val="40000"/>
                    </a:schemeClr>
                  </a:outerShdw>
                </a:effectLst>
                <a:latin typeface="+mn-lt"/>
              </a:rPr>
              <a:t>Тема 1. </a:t>
            </a:r>
            <a:r>
              <a:rPr lang="uk-UA" sz="4000" b="1" u="sng" dirty="0">
                <a:ln/>
                <a:solidFill>
                  <a:srgbClr val="FF0000"/>
                </a:solidFill>
                <a:latin typeface="+mn-lt"/>
              </a:rPr>
              <a:t>Базова підтримка життя</a:t>
            </a:r>
            <a:r>
              <a:rPr lang="uk-UA" sz="4000" b="1" dirty="0">
                <a:ln/>
                <a:solidFill>
                  <a:schemeClr val="bg1"/>
                </a:solidFill>
                <a:effectLst>
                  <a:outerShdw blurRad="38100" dist="19050" dir="2700000" algn="tl" rotWithShape="0">
                    <a:schemeClr val="dk1">
                      <a:lumMod val="50000"/>
                      <a:alpha val="40000"/>
                    </a:schemeClr>
                  </a:outerShdw>
                </a:effectLst>
                <a:latin typeface="+mn-lt"/>
              </a:rPr>
              <a:t>.</a:t>
            </a:r>
          </a:p>
          <a:p>
            <a:endParaRPr lang="uk-UA" sz="4000" b="1" dirty="0">
              <a:ln/>
              <a:solidFill>
                <a:schemeClr val="bg1"/>
              </a:solidFill>
              <a:effectLst>
                <a:outerShdw blurRad="38100" dist="19050" dir="2700000" algn="tl" rotWithShape="0">
                  <a:schemeClr val="dk1">
                    <a:lumMod val="50000"/>
                    <a:alpha val="40000"/>
                  </a:schemeClr>
                </a:outerShdw>
              </a:effectLst>
              <a:latin typeface="+mn-lt"/>
            </a:endParaRPr>
          </a:p>
          <a:p>
            <a:r>
              <a:rPr lang="uk-UA" sz="2800" b="1" i="1" dirty="0">
                <a:ln/>
                <a:solidFill>
                  <a:schemeClr val="bg1"/>
                </a:solidFill>
                <a:effectLst>
                  <a:outerShdw blurRad="38100" dist="19050" dir="2700000" algn="tl" rotWithShape="0">
                    <a:schemeClr val="dk1">
                      <a:lumMod val="50000"/>
                      <a:alpha val="40000"/>
                    </a:schemeClr>
                  </a:outerShdw>
                </a:effectLst>
                <a:latin typeface="+mn-lt"/>
              </a:rPr>
              <a:t>Застосування автоматичного зовнішнього дефібрилятору.</a:t>
            </a:r>
          </a:p>
          <a:p>
            <a:r>
              <a:rPr lang="uk-UA" sz="2800" b="1" i="1" dirty="0">
                <a:ln/>
                <a:solidFill>
                  <a:schemeClr val="bg1"/>
                </a:solidFill>
                <a:effectLst>
                  <a:outerShdw blurRad="38100" dist="19050" dir="2700000" algn="tl" rotWithShape="0">
                    <a:schemeClr val="dk1">
                      <a:lumMod val="50000"/>
                      <a:alpha val="40000"/>
                    </a:schemeClr>
                  </a:outerShdw>
                </a:effectLst>
                <a:latin typeface="+mn-lt"/>
              </a:rPr>
              <a:t>Техніка проведення реанімаційних заходів одним та двома рятівниками. </a:t>
            </a:r>
          </a:p>
          <a:p>
            <a:endParaRPr lang="uk-UA" sz="3200" b="1" dirty="0">
              <a:ln/>
              <a:solidFill>
                <a:schemeClr val="bg1"/>
              </a:solidFill>
              <a:effectLst>
                <a:outerShdw blurRad="38100" dist="19050" dir="2700000" algn="tl" rotWithShape="0">
                  <a:schemeClr val="dk1">
                    <a:lumMod val="50000"/>
                    <a:alpha val="40000"/>
                  </a:schemeClr>
                </a:outerShdw>
              </a:effectLst>
              <a:latin typeface="+mn-lt"/>
            </a:endParaRPr>
          </a:p>
          <a:p>
            <a:endParaRPr lang="en-US" sz="3200" b="1" dirty="0">
              <a:ln/>
              <a:solidFill>
                <a:schemeClr val="bg1"/>
              </a:solidFill>
              <a:effectLst>
                <a:outerShdw blurRad="38100" dist="19050" dir="2700000" algn="tl" rotWithShape="0">
                  <a:schemeClr val="dk1">
                    <a:lumMod val="50000"/>
                    <a:alpha val="40000"/>
                  </a:schemeClr>
                </a:outerShdw>
              </a:effectLst>
              <a:latin typeface="+mn-lt"/>
            </a:endParaRPr>
          </a:p>
        </p:txBody>
      </p:sp>
    </p:spTree>
    <p:extLst>
      <p:ext uri="{BB962C8B-B14F-4D97-AF65-F5344CB8AC3E}">
        <p14:creationId xmlns:p14="http://schemas.microsoft.com/office/powerpoint/2010/main" val="24806521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27027" y="163208"/>
            <a:ext cx="88322" cy="190083"/>
          </a:xfrm>
        </p:spPr>
        <p:txBody>
          <a:bodyPr>
            <a:normAutofit/>
          </a:bodyPr>
          <a:lstStyle/>
          <a:p>
            <a:endParaRPr lang="ru-RU" sz="100" dirty="0"/>
          </a:p>
        </p:txBody>
      </p:sp>
      <p:pic>
        <p:nvPicPr>
          <p:cNvPr id="4" name="Объект 3"/>
          <p:cNvPicPr>
            <a:picLocks noGrp="1" noChangeAspect="1"/>
          </p:cNvPicPr>
          <p:nvPr>
            <p:ph idx="1"/>
          </p:nvPr>
        </p:nvPicPr>
        <p:blipFill>
          <a:blip r:embed="rId2"/>
          <a:stretch>
            <a:fillRect/>
          </a:stretch>
        </p:blipFill>
        <p:spPr>
          <a:xfrm>
            <a:off x="1246909" y="353291"/>
            <a:ext cx="6777977" cy="6186137"/>
          </a:xfrm>
          <a:prstGeom prst="rect">
            <a:avLst/>
          </a:prstGeom>
        </p:spPr>
      </p:pic>
    </p:spTree>
    <p:extLst>
      <p:ext uri="{BB962C8B-B14F-4D97-AF65-F5344CB8AC3E}">
        <p14:creationId xmlns:p14="http://schemas.microsoft.com/office/powerpoint/2010/main" val="748391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5717" y="322118"/>
            <a:ext cx="8489373" cy="751816"/>
          </a:xfrm>
          <a:solidFill>
            <a:srgbClr val="FF0000"/>
          </a:solidFill>
        </p:spPr>
        <p:txBody>
          <a:bodyPr>
            <a:normAutofit/>
          </a:bodyPr>
          <a:lstStyle/>
          <a:p>
            <a:pPr algn="ctr"/>
            <a:r>
              <a:rPr lang="uk-UA" sz="2400" b="1" i="1" dirty="0">
                <a:solidFill>
                  <a:schemeClr val="bg1"/>
                </a:solidFill>
              </a:rPr>
              <a:t>Техніка проведення реанімаційних заходів одним і двома рятівниками</a:t>
            </a:r>
            <a:endParaRPr lang="ru-RU" sz="2400" b="1" i="1" dirty="0">
              <a:solidFill>
                <a:schemeClr val="bg1"/>
              </a:solidFill>
            </a:endParaRPr>
          </a:p>
        </p:txBody>
      </p:sp>
      <p:sp>
        <p:nvSpPr>
          <p:cNvPr id="3" name="Объект 2"/>
          <p:cNvSpPr>
            <a:spLocks noGrp="1"/>
          </p:cNvSpPr>
          <p:nvPr>
            <p:ph idx="1"/>
          </p:nvPr>
        </p:nvSpPr>
        <p:spPr>
          <a:xfrm>
            <a:off x="335718" y="1193967"/>
            <a:ext cx="8489372" cy="3207120"/>
          </a:xfrm>
        </p:spPr>
        <p:txBody>
          <a:bodyPr>
            <a:normAutofit/>
          </a:bodyPr>
          <a:lstStyle/>
          <a:p>
            <a:r>
              <a:rPr lang="uk-UA" b="1" dirty="0"/>
              <a:t>Реанімаційні заходи – важка праця. Наростаюча м’язова втома супроводжується зменшенням амплітуди  натискання, збою у ритмі і темпі. </a:t>
            </a:r>
          </a:p>
          <a:p>
            <a:r>
              <a:rPr lang="uk-UA" b="1" dirty="0"/>
              <a:t>Все це зумовлює зниження тиску, а й відтак – об’єму кровотоку й обсягу доставки кисню в серцевий м’яз і мозок. За цих умов результат СЛР навіть із застосуванням АЗД різко погіршується.</a:t>
            </a:r>
            <a:endParaRPr lang="ru-RU" b="1" dirty="0"/>
          </a:p>
        </p:txBody>
      </p:sp>
      <p:pic>
        <p:nvPicPr>
          <p:cNvPr id="5" name="Рисунок 4"/>
          <p:cNvPicPr>
            <a:picLocks noChangeAspect="1"/>
          </p:cNvPicPr>
          <p:nvPr/>
        </p:nvPicPr>
        <p:blipFill>
          <a:blip r:embed="rId2"/>
          <a:stretch>
            <a:fillRect/>
          </a:stretch>
        </p:blipFill>
        <p:spPr>
          <a:xfrm>
            <a:off x="1063083" y="4281055"/>
            <a:ext cx="3177418" cy="2200434"/>
          </a:xfrm>
          <a:prstGeom prst="rect">
            <a:avLst/>
          </a:prstGeom>
        </p:spPr>
      </p:pic>
      <p:pic>
        <p:nvPicPr>
          <p:cNvPr id="6" name="Рисунок 5"/>
          <p:cNvPicPr>
            <a:picLocks noChangeAspect="1"/>
          </p:cNvPicPr>
          <p:nvPr/>
        </p:nvPicPr>
        <p:blipFill>
          <a:blip r:embed="rId3"/>
          <a:stretch>
            <a:fillRect/>
          </a:stretch>
        </p:blipFill>
        <p:spPr>
          <a:xfrm>
            <a:off x="4967866" y="4281055"/>
            <a:ext cx="3303997" cy="2198660"/>
          </a:xfrm>
          <a:prstGeom prst="rect">
            <a:avLst/>
          </a:prstGeom>
        </p:spPr>
      </p:pic>
    </p:spTree>
    <p:extLst>
      <p:ext uri="{BB962C8B-B14F-4D97-AF65-F5344CB8AC3E}">
        <p14:creationId xmlns:p14="http://schemas.microsoft.com/office/powerpoint/2010/main" val="150373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80403" y="595954"/>
            <a:ext cx="3848099" cy="560692"/>
          </a:xfrm>
          <a:solidFill>
            <a:srgbClr val="FF0000"/>
          </a:solidFill>
        </p:spPr>
        <p:txBody>
          <a:bodyPr>
            <a:normAutofit/>
          </a:bodyPr>
          <a:lstStyle/>
          <a:p>
            <a:pPr algn="ctr"/>
            <a:r>
              <a:rPr lang="uk-UA" sz="2400" b="1" i="1" dirty="0">
                <a:solidFill>
                  <a:schemeClr val="bg1"/>
                </a:solidFill>
              </a:rPr>
              <a:t>Робота в команді</a:t>
            </a:r>
            <a:endParaRPr lang="ru-RU" sz="2400" b="1" i="1" dirty="0">
              <a:solidFill>
                <a:schemeClr val="bg1"/>
              </a:solidFill>
            </a:endParaRPr>
          </a:p>
        </p:txBody>
      </p:sp>
      <p:sp>
        <p:nvSpPr>
          <p:cNvPr id="3" name="Объект 2"/>
          <p:cNvSpPr>
            <a:spLocks noGrp="1"/>
          </p:cNvSpPr>
          <p:nvPr>
            <p:ph idx="1"/>
          </p:nvPr>
        </p:nvSpPr>
        <p:spPr>
          <a:xfrm>
            <a:off x="467591" y="353291"/>
            <a:ext cx="3647209" cy="6120245"/>
          </a:xfrm>
        </p:spPr>
        <p:txBody>
          <a:bodyPr>
            <a:normAutofit/>
          </a:bodyPr>
          <a:lstStyle/>
          <a:p>
            <a:r>
              <a:rPr lang="uk-UA" sz="2400" b="1" dirty="0"/>
              <a:t>Коли зголосився помічник, насамперед попросіть його викликати бригаду ЕМД. </a:t>
            </a:r>
          </a:p>
          <a:p>
            <a:r>
              <a:rPr lang="uk-UA" sz="2400" b="1" dirty="0"/>
              <a:t>Доручіть йому штучну вентиляцію легень.</a:t>
            </a:r>
          </a:p>
          <a:p>
            <a:r>
              <a:rPr lang="uk-UA" sz="2400" b="1" dirty="0"/>
              <a:t>Перший рятівник натискає на грудну клітину, другий після 30 н. виконує видихи.</a:t>
            </a:r>
          </a:p>
          <a:p>
            <a:r>
              <a:rPr lang="uk-UA" sz="2400" b="1" dirty="0"/>
              <a:t>Людина середньої фізичної підготовки може виконати до 5-ти циклів натискань. Потім необхідно помінятися.</a:t>
            </a:r>
            <a:endParaRPr lang="ru-RU" sz="2400" b="1" dirty="0"/>
          </a:p>
        </p:txBody>
      </p:sp>
      <p:pic>
        <p:nvPicPr>
          <p:cNvPr id="4" name="Рисунок 3"/>
          <p:cNvPicPr>
            <a:picLocks noChangeAspect="1"/>
          </p:cNvPicPr>
          <p:nvPr/>
        </p:nvPicPr>
        <p:blipFill>
          <a:blip r:embed="rId2"/>
          <a:stretch>
            <a:fillRect/>
          </a:stretch>
        </p:blipFill>
        <p:spPr>
          <a:xfrm>
            <a:off x="4261727" y="1857376"/>
            <a:ext cx="4485452" cy="4004868"/>
          </a:xfrm>
          <a:prstGeom prst="rect">
            <a:avLst/>
          </a:prstGeom>
        </p:spPr>
      </p:pic>
    </p:spTree>
    <p:extLst>
      <p:ext uri="{BB962C8B-B14F-4D97-AF65-F5344CB8AC3E}">
        <p14:creationId xmlns:p14="http://schemas.microsoft.com/office/powerpoint/2010/main" val="2157322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0945" y="280556"/>
            <a:ext cx="8546849" cy="1730752"/>
          </a:xfrm>
        </p:spPr>
        <p:txBody>
          <a:bodyPr>
            <a:normAutofit fontScale="90000"/>
          </a:bodyPr>
          <a:lstStyle/>
          <a:p>
            <a:pPr algn="ctr"/>
            <a:r>
              <a:rPr lang="uk-UA" sz="2000" b="1" i="1" dirty="0"/>
              <a:t>Робота в команді має позитивний вплив і під час застосування автоматичного зовнішнього дефібрилятора. Виконуючи СЛР, треба якомога менше часу витрачати на паузи між натисканням на грудну клітину. Коли працює одна людина, то виникає тривала пауза для наклеювання електродів. Коли працює два рятівника, то один продовжує робити натискання, а інший у цей час наклеює електроди. Паузи </a:t>
            </a:r>
            <a:r>
              <a:rPr lang="uk-UA" sz="2000" b="1" i="1"/>
              <a:t>практично немає.</a:t>
            </a:r>
            <a:endParaRPr lang="ru-RU" sz="2000" b="1" i="1" dirty="0"/>
          </a:p>
        </p:txBody>
      </p:sp>
      <p:pic>
        <p:nvPicPr>
          <p:cNvPr id="4" name="Объект 3"/>
          <p:cNvPicPr>
            <a:picLocks noGrp="1" noChangeAspect="1"/>
          </p:cNvPicPr>
          <p:nvPr>
            <p:ph idx="1"/>
          </p:nvPr>
        </p:nvPicPr>
        <p:blipFill>
          <a:blip r:embed="rId2"/>
          <a:stretch>
            <a:fillRect/>
          </a:stretch>
        </p:blipFill>
        <p:spPr>
          <a:xfrm>
            <a:off x="1171827" y="2011307"/>
            <a:ext cx="6817807" cy="4540740"/>
          </a:xfrm>
          <a:prstGeom prst="rect">
            <a:avLst/>
          </a:prstGeom>
        </p:spPr>
      </p:pic>
    </p:spTree>
    <p:extLst>
      <p:ext uri="{BB962C8B-B14F-4D97-AF65-F5344CB8AC3E}">
        <p14:creationId xmlns:p14="http://schemas.microsoft.com/office/powerpoint/2010/main" val="2798993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CCA7EDAE-7CFE-4BC3-AD6B-DAD859C08592}"/>
              </a:ext>
            </a:extLst>
          </p:cNvPr>
          <p:cNvSpPr>
            <a:spLocks noGrp="1"/>
          </p:cNvSpPr>
          <p:nvPr>
            <p:ph type="title"/>
          </p:nvPr>
        </p:nvSpPr>
        <p:spPr>
          <a:xfrm>
            <a:off x="637055" y="3012734"/>
            <a:ext cx="7869890" cy="998742"/>
          </a:xfrm>
        </p:spPr>
        <p:txBody>
          <a:bodyPr/>
          <a:lstStyle/>
          <a:p>
            <a:pPr algn="ctr"/>
            <a:r>
              <a:rPr lang="uk-UA" b="1" dirty="0">
                <a:solidFill>
                  <a:srgbClr val="FF0000"/>
                </a:solidFill>
              </a:rPr>
              <a:t>Дякуємо за увагу!</a:t>
            </a:r>
            <a:endParaRPr lang="ru-RU" b="1" dirty="0">
              <a:solidFill>
                <a:srgbClr val="FF0000"/>
              </a:solidFill>
            </a:endParaRPr>
          </a:p>
        </p:txBody>
      </p:sp>
    </p:spTree>
    <p:extLst>
      <p:ext uri="{BB962C8B-B14F-4D97-AF65-F5344CB8AC3E}">
        <p14:creationId xmlns:p14="http://schemas.microsoft.com/office/powerpoint/2010/main" val="3584842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39291" y="312484"/>
            <a:ext cx="3687110" cy="452702"/>
          </a:xfrm>
          <a:solidFill>
            <a:srgbClr val="FF0000"/>
          </a:solidFill>
        </p:spPr>
        <p:txBody>
          <a:bodyPr>
            <a:normAutofit/>
          </a:bodyPr>
          <a:lstStyle/>
          <a:p>
            <a:pPr algn="ctr"/>
            <a:r>
              <a:rPr lang="uk-UA" sz="2000" b="1" i="1" dirty="0">
                <a:solidFill>
                  <a:schemeClr val="bg1"/>
                </a:solidFill>
              </a:rPr>
              <a:t>Що таке фібриляція серця?</a:t>
            </a:r>
            <a:endParaRPr lang="ru-RU" sz="2000" b="1" i="1" dirty="0">
              <a:solidFill>
                <a:schemeClr val="bg1"/>
              </a:solidFill>
            </a:endParaRPr>
          </a:p>
        </p:txBody>
      </p:sp>
      <p:sp>
        <p:nvSpPr>
          <p:cNvPr id="5" name="Объект 4"/>
          <p:cNvSpPr>
            <a:spLocks noGrp="1"/>
          </p:cNvSpPr>
          <p:nvPr>
            <p:ph idx="1"/>
          </p:nvPr>
        </p:nvSpPr>
        <p:spPr>
          <a:xfrm>
            <a:off x="2639291" y="841664"/>
            <a:ext cx="3687110" cy="2323160"/>
          </a:xfrm>
          <a:solidFill>
            <a:schemeClr val="accent1"/>
          </a:solidFill>
        </p:spPr>
        <p:txBody>
          <a:bodyPr>
            <a:normAutofit/>
          </a:bodyPr>
          <a:lstStyle/>
          <a:p>
            <a:r>
              <a:rPr lang="uk-UA" sz="1600" b="1" dirty="0">
                <a:solidFill>
                  <a:schemeClr val="bg1"/>
                </a:solidFill>
              </a:rPr>
              <a:t>Фібриляція – це хаотичні різночасові скорочення волокон серцевого м’яза (фібрил), за яких серце не в змозі гнати кров по судинах. Відтермінування дефібриляції на 1 </a:t>
            </a:r>
            <a:r>
              <a:rPr lang="uk-UA" sz="1600" b="1" i="1" dirty="0">
                <a:solidFill>
                  <a:schemeClr val="bg1"/>
                </a:solidFill>
              </a:rPr>
              <a:t>хв. </a:t>
            </a:r>
            <a:r>
              <a:rPr lang="uk-UA" sz="1600" b="1" dirty="0">
                <a:solidFill>
                  <a:schemeClr val="bg1"/>
                </a:solidFill>
              </a:rPr>
              <a:t>зменшує виживання постраждалих на 10%.  ЇЇ виконання протягом 1-2 </a:t>
            </a:r>
            <a:r>
              <a:rPr lang="uk-UA" sz="1600" b="1" i="1" dirty="0">
                <a:solidFill>
                  <a:schemeClr val="bg1"/>
                </a:solidFill>
              </a:rPr>
              <a:t>хв. </a:t>
            </a:r>
            <a:r>
              <a:rPr lang="uk-UA" sz="1600" b="1" dirty="0">
                <a:solidFill>
                  <a:schemeClr val="bg1"/>
                </a:solidFill>
              </a:rPr>
              <a:t>після раптової зупинки серця сприяє відновленню роботи  серця. </a:t>
            </a:r>
            <a:endParaRPr lang="ru-RU" sz="1600" b="1" dirty="0">
              <a:solidFill>
                <a:schemeClr val="bg1"/>
              </a:solidFill>
            </a:endParaRPr>
          </a:p>
        </p:txBody>
      </p:sp>
      <p:pic>
        <p:nvPicPr>
          <p:cNvPr id="6" name="Рисунок 5"/>
          <p:cNvPicPr>
            <a:picLocks noChangeAspect="1"/>
          </p:cNvPicPr>
          <p:nvPr/>
        </p:nvPicPr>
        <p:blipFill>
          <a:blip r:embed="rId2"/>
          <a:stretch>
            <a:fillRect/>
          </a:stretch>
        </p:blipFill>
        <p:spPr>
          <a:xfrm>
            <a:off x="359133" y="362958"/>
            <a:ext cx="2139881" cy="2145978"/>
          </a:xfrm>
          <a:prstGeom prst="rect">
            <a:avLst/>
          </a:prstGeom>
        </p:spPr>
      </p:pic>
      <p:pic>
        <p:nvPicPr>
          <p:cNvPr id="7" name="Рисунок 6"/>
          <p:cNvPicPr>
            <a:picLocks noChangeAspect="1"/>
          </p:cNvPicPr>
          <p:nvPr/>
        </p:nvPicPr>
        <p:blipFill>
          <a:blip r:embed="rId3"/>
          <a:stretch>
            <a:fillRect/>
          </a:stretch>
        </p:blipFill>
        <p:spPr>
          <a:xfrm>
            <a:off x="6423821" y="336455"/>
            <a:ext cx="2381250" cy="1619250"/>
          </a:xfrm>
          <a:prstGeom prst="rect">
            <a:avLst/>
          </a:prstGeom>
        </p:spPr>
      </p:pic>
      <p:pic>
        <p:nvPicPr>
          <p:cNvPr id="8" name="Рисунок 7"/>
          <p:cNvPicPr>
            <a:picLocks noChangeAspect="1"/>
          </p:cNvPicPr>
          <p:nvPr/>
        </p:nvPicPr>
        <p:blipFill>
          <a:blip r:embed="rId4"/>
          <a:stretch>
            <a:fillRect/>
          </a:stretch>
        </p:blipFill>
        <p:spPr>
          <a:xfrm>
            <a:off x="1537854" y="3164824"/>
            <a:ext cx="5928569" cy="3334821"/>
          </a:xfrm>
          <a:prstGeom prst="rect">
            <a:avLst/>
          </a:prstGeom>
        </p:spPr>
      </p:pic>
    </p:spTree>
    <p:extLst>
      <p:ext uri="{BB962C8B-B14F-4D97-AF65-F5344CB8AC3E}">
        <p14:creationId xmlns:p14="http://schemas.microsoft.com/office/powerpoint/2010/main" val="2084180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9155" y="394854"/>
            <a:ext cx="8125690" cy="2686608"/>
          </a:xfrm>
        </p:spPr>
        <p:txBody>
          <a:bodyPr>
            <a:normAutofit fontScale="90000"/>
          </a:bodyPr>
          <a:lstStyle/>
          <a:p>
            <a:pPr algn="ctr"/>
            <a:r>
              <a:rPr lang="uk-UA" sz="2400" b="1" i="1" dirty="0"/>
              <a:t>Сьогодні дефібрилятори випускаються найчастіше з автоматичним режимом роботи. Це дозволяє ними користуватися навіть непрофесійним медпрацівникам. Такі моделі широко використовуються в літаках, поїздах, їх укладають в аптечки, які потім застосовують в медпунктах різного розташування.</a:t>
            </a:r>
            <a:br>
              <a:rPr lang="uk-UA" sz="2400" b="1" i="1" dirty="0"/>
            </a:br>
            <a:r>
              <a:rPr lang="uk-UA" sz="2400" b="1" i="1" dirty="0">
                <a:solidFill>
                  <a:srgbClr val="FF0000"/>
                </a:solidFill>
              </a:rPr>
              <a:t>В разі надання допомоги АЗД протягом перших хвилин від початку нападу, ефективність його використання досягає 98%</a:t>
            </a:r>
            <a:endParaRPr lang="ru-RU" sz="2400" b="1" i="1" dirty="0">
              <a:solidFill>
                <a:srgbClr val="FF0000"/>
              </a:solidFill>
            </a:endParaRPr>
          </a:p>
        </p:txBody>
      </p:sp>
      <p:pic>
        <p:nvPicPr>
          <p:cNvPr id="4" name="Объект 3"/>
          <p:cNvPicPr>
            <a:picLocks noGrp="1" noChangeAspect="1"/>
          </p:cNvPicPr>
          <p:nvPr>
            <p:ph idx="1"/>
          </p:nvPr>
        </p:nvPicPr>
        <p:blipFill>
          <a:blip r:embed="rId2"/>
          <a:stretch>
            <a:fillRect/>
          </a:stretch>
        </p:blipFill>
        <p:spPr>
          <a:xfrm>
            <a:off x="820882" y="3102264"/>
            <a:ext cx="3454976" cy="3454976"/>
          </a:xfrm>
          <a:prstGeom prst="rect">
            <a:avLst/>
          </a:prstGeom>
        </p:spPr>
      </p:pic>
      <p:pic>
        <p:nvPicPr>
          <p:cNvPr id="6" name="Рисунок 5"/>
          <p:cNvPicPr>
            <a:picLocks noChangeAspect="1"/>
          </p:cNvPicPr>
          <p:nvPr/>
        </p:nvPicPr>
        <p:blipFill rotWithShape="1">
          <a:blip r:embed="rId3"/>
          <a:srcRect l="23333" t="10868" r="20208" b="15153"/>
          <a:stretch/>
        </p:blipFill>
        <p:spPr>
          <a:xfrm>
            <a:off x="4810991" y="3081462"/>
            <a:ext cx="3636818" cy="3475778"/>
          </a:xfrm>
          <a:prstGeom prst="rect">
            <a:avLst/>
          </a:prstGeom>
        </p:spPr>
      </p:pic>
    </p:spTree>
    <p:extLst>
      <p:ext uri="{BB962C8B-B14F-4D97-AF65-F5344CB8AC3E}">
        <p14:creationId xmlns:p14="http://schemas.microsoft.com/office/powerpoint/2010/main" val="1220860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uk-UA" sz="2400" b="1" i="1" dirty="0"/>
              <a:t>Коли ви стали свідком зупинки серця, усе потрібно робити за таким алгоритмом:</a:t>
            </a:r>
            <a:endParaRPr lang="en-US" sz="2400" b="1" i="1" dirty="0"/>
          </a:p>
        </p:txBody>
      </p:sp>
      <p:grpSp>
        <p:nvGrpSpPr>
          <p:cNvPr id="4" name="Group 2"/>
          <p:cNvGrpSpPr>
            <a:grpSpLocks/>
          </p:cNvGrpSpPr>
          <p:nvPr/>
        </p:nvGrpSpPr>
        <p:grpSpPr bwMode="auto">
          <a:xfrm>
            <a:off x="457553" y="4093261"/>
            <a:ext cx="8353938" cy="923926"/>
            <a:chOff x="1248" y="1229"/>
            <a:chExt cx="3216" cy="582"/>
          </a:xfrm>
        </p:grpSpPr>
        <p:sp>
          <p:nvSpPr>
            <p:cNvPr id="5" name="Line 3"/>
            <p:cNvSpPr>
              <a:spLocks noChangeShapeType="1"/>
            </p:cNvSpPr>
            <p:nvPr/>
          </p:nvSpPr>
          <p:spPr bwMode="gray">
            <a:xfrm>
              <a:off x="1440" y="179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6" name="Rectangle 4"/>
            <p:cNvSpPr>
              <a:spLocks noChangeArrowheads="1"/>
            </p:cNvSpPr>
            <p:nvPr/>
          </p:nvSpPr>
          <p:spPr bwMode="gray">
            <a:xfrm rot="3419336">
              <a:off x="1261" y="1427"/>
              <a:ext cx="302" cy="328"/>
            </a:xfrm>
            <a:prstGeom prst="rect">
              <a:avLst/>
            </a:prstGeom>
            <a:gradFill rotWithShape="1">
              <a:gsLst>
                <a:gs pos="0">
                  <a:srgbClr val="FF7C80"/>
                </a:gs>
                <a:gs pos="100000">
                  <a:srgbClr val="FF7C80">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FF7C8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ru-RU"/>
            </a:p>
          </p:txBody>
        </p:sp>
        <p:sp>
          <p:nvSpPr>
            <p:cNvPr id="7" name="Text Box 5"/>
            <p:cNvSpPr txBox="1">
              <a:spLocks noChangeArrowheads="1"/>
            </p:cNvSpPr>
            <p:nvPr/>
          </p:nvSpPr>
          <p:spPr bwMode="gray">
            <a:xfrm>
              <a:off x="1768" y="1229"/>
              <a:ext cx="2672"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uk-UA" b="1" i="1" dirty="0"/>
                <a:t>З’ясуйте, чи дихає постраждалий; за відсутності дихання попросіть свідка події викликати бригаду ЕМД й принести АЗД, якщо він поблизу</a:t>
              </a:r>
              <a:endParaRPr lang="en-US" b="1" i="1" dirty="0"/>
            </a:p>
          </p:txBody>
        </p:sp>
        <p:sp>
          <p:nvSpPr>
            <p:cNvPr id="8" name="Text Box 6"/>
            <p:cNvSpPr txBox="1">
              <a:spLocks noChangeArrowheads="1"/>
            </p:cNvSpPr>
            <p:nvPr/>
          </p:nvSpPr>
          <p:spPr bwMode="gray">
            <a:xfrm>
              <a:off x="1296" y="1454"/>
              <a:ext cx="214"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t>4</a:t>
              </a:r>
            </a:p>
          </p:txBody>
        </p:sp>
      </p:grpSp>
      <p:grpSp>
        <p:nvGrpSpPr>
          <p:cNvPr id="9" name="Group 7"/>
          <p:cNvGrpSpPr>
            <a:grpSpLocks/>
          </p:cNvGrpSpPr>
          <p:nvPr/>
        </p:nvGrpSpPr>
        <p:grpSpPr bwMode="auto">
          <a:xfrm>
            <a:off x="487181" y="1526216"/>
            <a:ext cx="8282746" cy="555625"/>
            <a:chOff x="1248" y="2030"/>
            <a:chExt cx="3216" cy="350"/>
          </a:xfrm>
        </p:grpSpPr>
        <p:sp>
          <p:nvSpPr>
            <p:cNvPr id="10" name="Line 8"/>
            <p:cNvSpPr>
              <a:spLocks noChangeShapeType="1"/>
            </p:cNvSpPr>
            <p:nvPr/>
          </p:nvSpPr>
          <p:spPr bwMode="gray">
            <a:xfrm>
              <a:off x="1440" y="238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 name="Rectangle 9"/>
            <p:cNvSpPr>
              <a:spLocks noChangeArrowheads="1"/>
            </p:cNvSpPr>
            <p:nvPr/>
          </p:nvSpPr>
          <p:spPr bwMode="gray">
            <a:xfrm rot="3419336">
              <a:off x="1261" y="2017"/>
              <a:ext cx="302" cy="328"/>
            </a:xfrm>
            <a:prstGeom prst="rect">
              <a:avLst/>
            </a:prstGeom>
            <a:gradFill rotWithShape="1">
              <a:gsLst>
                <a:gs pos="0">
                  <a:srgbClr val="99CC00"/>
                </a:gs>
                <a:gs pos="100000">
                  <a:srgbClr val="99CC00">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99CC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ru-RU"/>
            </a:p>
          </p:txBody>
        </p:sp>
        <p:sp>
          <p:nvSpPr>
            <p:cNvPr id="12" name="Text Box 10"/>
            <p:cNvSpPr txBox="1">
              <a:spLocks noChangeArrowheads="1"/>
            </p:cNvSpPr>
            <p:nvPr/>
          </p:nvSpPr>
          <p:spPr bwMode="gray">
            <a:xfrm>
              <a:off x="1769" y="2072"/>
              <a:ext cx="2695"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uk-UA" b="1" i="1" dirty="0"/>
                <a:t>Оцініть, чи все навколо безпечно</a:t>
              </a:r>
              <a:endParaRPr lang="en-US" b="1" i="1" dirty="0"/>
            </a:p>
          </p:txBody>
        </p:sp>
        <p:sp>
          <p:nvSpPr>
            <p:cNvPr id="13" name="Text Box 11"/>
            <p:cNvSpPr txBox="1">
              <a:spLocks noChangeArrowheads="1"/>
            </p:cNvSpPr>
            <p:nvPr/>
          </p:nvSpPr>
          <p:spPr bwMode="gray">
            <a:xfrm>
              <a:off x="1296" y="2044"/>
              <a:ext cx="214"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t>1</a:t>
              </a:r>
            </a:p>
          </p:txBody>
        </p:sp>
      </p:grpSp>
      <p:grpSp>
        <p:nvGrpSpPr>
          <p:cNvPr id="14" name="Group 12"/>
          <p:cNvGrpSpPr>
            <a:grpSpLocks/>
          </p:cNvGrpSpPr>
          <p:nvPr/>
        </p:nvGrpSpPr>
        <p:grpSpPr bwMode="auto">
          <a:xfrm>
            <a:off x="519545" y="2364321"/>
            <a:ext cx="8333510" cy="717551"/>
            <a:chOff x="1248" y="2538"/>
            <a:chExt cx="3216" cy="452"/>
          </a:xfrm>
        </p:grpSpPr>
        <p:sp>
          <p:nvSpPr>
            <p:cNvPr id="15" name="Line 13"/>
            <p:cNvSpPr>
              <a:spLocks noChangeShapeType="1"/>
            </p:cNvSpPr>
            <p:nvPr/>
          </p:nvSpPr>
          <p:spPr bwMode="gray">
            <a:xfrm>
              <a:off x="1440" y="299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6" name="Rectangle 14"/>
            <p:cNvSpPr>
              <a:spLocks noChangeArrowheads="1"/>
            </p:cNvSpPr>
            <p:nvPr/>
          </p:nvSpPr>
          <p:spPr bwMode="gray">
            <a:xfrm rot="3419336">
              <a:off x="1261" y="2627"/>
              <a:ext cx="302" cy="328"/>
            </a:xfrm>
            <a:prstGeom prst="rect">
              <a:avLst/>
            </a:prstGeom>
            <a:gradFill rotWithShape="1">
              <a:gsLst>
                <a:gs pos="0">
                  <a:srgbClr val="006699"/>
                </a:gs>
                <a:gs pos="100000">
                  <a:srgbClr val="006699">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0066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ru-RU"/>
            </a:p>
          </p:txBody>
        </p:sp>
        <p:sp>
          <p:nvSpPr>
            <p:cNvPr id="17" name="Text Box 15"/>
            <p:cNvSpPr txBox="1">
              <a:spLocks noChangeArrowheads="1"/>
            </p:cNvSpPr>
            <p:nvPr/>
          </p:nvSpPr>
          <p:spPr bwMode="gray">
            <a:xfrm>
              <a:off x="1753" y="2538"/>
              <a:ext cx="2695"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uk-UA" b="1" i="1" dirty="0"/>
                <a:t>Якщо безпека очевидна, наблизьтесь до постраждалого, з’ясуйте рівень його свідомості</a:t>
              </a:r>
              <a:endParaRPr lang="en-US" b="1" i="1" dirty="0"/>
            </a:p>
          </p:txBody>
        </p:sp>
        <p:sp>
          <p:nvSpPr>
            <p:cNvPr id="18" name="Text Box 16"/>
            <p:cNvSpPr txBox="1">
              <a:spLocks noChangeArrowheads="1"/>
            </p:cNvSpPr>
            <p:nvPr/>
          </p:nvSpPr>
          <p:spPr bwMode="gray">
            <a:xfrm>
              <a:off x="1296" y="2654"/>
              <a:ext cx="214"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t>2</a:t>
              </a:r>
            </a:p>
          </p:txBody>
        </p:sp>
      </p:grpSp>
      <p:grpSp>
        <p:nvGrpSpPr>
          <p:cNvPr id="19" name="Group 17"/>
          <p:cNvGrpSpPr>
            <a:grpSpLocks/>
          </p:cNvGrpSpPr>
          <p:nvPr/>
        </p:nvGrpSpPr>
        <p:grpSpPr bwMode="auto">
          <a:xfrm>
            <a:off x="457553" y="3327211"/>
            <a:ext cx="8395502" cy="657225"/>
            <a:chOff x="1248" y="3166"/>
            <a:chExt cx="3216" cy="414"/>
          </a:xfrm>
        </p:grpSpPr>
        <p:sp>
          <p:nvSpPr>
            <p:cNvPr id="20" name="Line 18"/>
            <p:cNvSpPr>
              <a:spLocks noChangeShapeType="1"/>
            </p:cNvSpPr>
            <p:nvPr/>
          </p:nvSpPr>
          <p:spPr bwMode="gray">
            <a:xfrm>
              <a:off x="1441" y="3579"/>
              <a:ext cx="3023" cy="1"/>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1" name="Rectangle 19"/>
            <p:cNvSpPr>
              <a:spLocks noChangeArrowheads="1"/>
            </p:cNvSpPr>
            <p:nvPr/>
          </p:nvSpPr>
          <p:spPr bwMode="gray">
            <a:xfrm rot="3419336">
              <a:off x="1261" y="3217"/>
              <a:ext cx="302" cy="328"/>
            </a:xfrm>
            <a:prstGeom prst="rect">
              <a:avLst/>
            </a:prstGeom>
            <a:gradFill rotWithShape="1">
              <a:gsLst>
                <a:gs pos="0">
                  <a:srgbClr val="FF9933"/>
                </a:gs>
                <a:gs pos="100000">
                  <a:srgbClr val="FF9933">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FF99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ru-RU"/>
            </a:p>
          </p:txBody>
        </p:sp>
        <p:sp>
          <p:nvSpPr>
            <p:cNvPr id="22" name="Text Box 20"/>
            <p:cNvSpPr txBox="1">
              <a:spLocks noChangeArrowheads="1"/>
            </p:cNvSpPr>
            <p:nvPr/>
          </p:nvSpPr>
          <p:spPr bwMode="gray">
            <a:xfrm>
              <a:off x="1765" y="3166"/>
              <a:ext cx="2675"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uk-UA" b="1" i="1" dirty="0"/>
                <a:t>Якщо постраждалий непритомний, покличте когось із присутніх свідків події на допомогу</a:t>
              </a:r>
              <a:endParaRPr lang="en-US" b="1" i="1" dirty="0"/>
            </a:p>
          </p:txBody>
        </p:sp>
        <p:sp>
          <p:nvSpPr>
            <p:cNvPr id="23" name="Text Box 21"/>
            <p:cNvSpPr txBox="1">
              <a:spLocks noChangeArrowheads="1"/>
            </p:cNvSpPr>
            <p:nvPr/>
          </p:nvSpPr>
          <p:spPr bwMode="gray">
            <a:xfrm>
              <a:off x="1296" y="3244"/>
              <a:ext cx="214"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t>3</a:t>
              </a:r>
            </a:p>
          </p:txBody>
        </p:sp>
      </p:grpSp>
      <p:grpSp>
        <p:nvGrpSpPr>
          <p:cNvPr id="24" name="Group 22"/>
          <p:cNvGrpSpPr>
            <a:grpSpLocks/>
          </p:cNvGrpSpPr>
          <p:nvPr/>
        </p:nvGrpSpPr>
        <p:grpSpPr bwMode="auto">
          <a:xfrm>
            <a:off x="457553" y="5487798"/>
            <a:ext cx="8395502" cy="657225"/>
            <a:chOff x="1248" y="3166"/>
            <a:chExt cx="3216" cy="414"/>
          </a:xfrm>
        </p:grpSpPr>
        <p:sp>
          <p:nvSpPr>
            <p:cNvPr id="25" name="Line 23"/>
            <p:cNvSpPr>
              <a:spLocks noChangeShapeType="1"/>
            </p:cNvSpPr>
            <p:nvPr/>
          </p:nvSpPr>
          <p:spPr bwMode="gray">
            <a:xfrm>
              <a:off x="1440" y="358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6" name="Rectangle 24"/>
            <p:cNvSpPr>
              <a:spLocks noChangeArrowheads="1"/>
            </p:cNvSpPr>
            <p:nvPr/>
          </p:nvSpPr>
          <p:spPr bwMode="gray">
            <a:xfrm rot="3419336">
              <a:off x="1261" y="3217"/>
              <a:ext cx="302" cy="328"/>
            </a:xfrm>
            <a:prstGeom prst="rect">
              <a:avLst/>
            </a:prstGeom>
            <a:gradFill rotWithShape="1">
              <a:gsLst>
                <a:gs pos="0">
                  <a:srgbClr val="990099"/>
                </a:gs>
                <a:gs pos="100000">
                  <a:srgbClr val="990099">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9900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ru-RU"/>
            </a:p>
          </p:txBody>
        </p:sp>
        <p:sp>
          <p:nvSpPr>
            <p:cNvPr id="27" name="Text Box 25"/>
            <p:cNvSpPr txBox="1">
              <a:spLocks noChangeArrowheads="1"/>
            </p:cNvSpPr>
            <p:nvPr/>
          </p:nvSpPr>
          <p:spPr bwMode="gray">
            <a:xfrm>
              <a:off x="1749" y="3166"/>
              <a:ext cx="2691"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uk-UA" b="1" i="1" dirty="0"/>
                <a:t>Робіть СЛР: 30 натискань/ 2 вдихи в тіло постраждалого; продовжуйте ці цикли, поки не принесуть АЗД</a:t>
              </a:r>
              <a:endParaRPr lang="en-US" b="1" i="1" dirty="0"/>
            </a:p>
          </p:txBody>
        </p:sp>
        <p:sp>
          <p:nvSpPr>
            <p:cNvPr id="28" name="Text Box 26"/>
            <p:cNvSpPr txBox="1">
              <a:spLocks noChangeArrowheads="1"/>
            </p:cNvSpPr>
            <p:nvPr/>
          </p:nvSpPr>
          <p:spPr bwMode="gray">
            <a:xfrm>
              <a:off x="1296" y="3244"/>
              <a:ext cx="214"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dirty="0"/>
                <a:t>5</a:t>
              </a:r>
            </a:p>
          </p:txBody>
        </p:sp>
      </p:grpSp>
    </p:spTree>
    <p:extLst>
      <p:ext uri="{BB962C8B-B14F-4D97-AF65-F5344CB8AC3E}">
        <p14:creationId xmlns:p14="http://schemas.microsoft.com/office/powerpoint/2010/main" val="3710943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05907" y="651780"/>
            <a:ext cx="5589086" cy="550718"/>
          </a:xfrm>
          <a:solidFill>
            <a:srgbClr val="FF0000"/>
          </a:solidFill>
        </p:spPr>
        <p:txBody>
          <a:bodyPr>
            <a:normAutofit/>
          </a:bodyPr>
          <a:lstStyle/>
          <a:p>
            <a:pPr algn="ctr"/>
            <a:r>
              <a:rPr lang="uk-UA" sz="2400" b="1" i="1" dirty="0">
                <a:solidFill>
                  <a:schemeClr val="bg1"/>
                </a:solidFill>
              </a:rPr>
              <a:t>Порядок застосування приладу АЗД</a:t>
            </a:r>
            <a:endParaRPr lang="ru-RU" sz="2400" b="1" i="1" dirty="0">
              <a:solidFill>
                <a:schemeClr val="bg1"/>
              </a:solidFill>
            </a:endParaRPr>
          </a:p>
        </p:txBody>
      </p:sp>
      <p:sp>
        <p:nvSpPr>
          <p:cNvPr id="3" name="Объект 2"/>
          <p:cNvSpPr>
            <a:spLocks noGrp="1"/>
          </p:cNvSpPr>
          <p:nvPr>
            <p:ph idx="1"/>
          </p:nvPr>
        </p:nvSpPr>
        <p:spPr>
          <a:xfrm>
            <a:off x="394855" y="1287254"/>
            <a:ext cx="6411190" cy="5133597"/>
          </a:xfrm>
        </p:spPr>
        <p:txBody>
          <a:bodyPr>
            <a:normAutofit fontScale="92500" lnSpcReduction="10000"/>
          </a:bodyPr>
          <a:lstStyle/>
          <a:p>
            <a:pPr marL="0" indent="0">
              <a:buNone/>
            </a:pPr>
            <a:r>
              <a:rPr lang="uk-UA" sz="2400" b="1" dirty="0"/>
              <a:t>    До складу АЗД входять самоклеючі електроди й блок управління. Клеми самоклеючих електродів увімкнути у гніздо на блоці управління.</a:t>
            </a:r>
          </a:p>
          <a:p>
            <a:pPr marL="0" indent="0">
              <a:buNone/>
            </a:pPr>
            <a:r>
              <a:rPr lang="uk-UA" sz="2400" b="1" dirty="0"/>
              <a:t>    Особливістю цього пристрою є голосові повідомлення, які підкажуть, що робити далі. Неухильно виконуйте команди АЗД. У його програмі закладено алгоритм ефективної реанімації немедичними працівниками з використанням електричного розряду.</a:t>
            </a:r>
          </a:p>
          <a:p>
            <a:pPr marL="0" indent="0">
              <a:buNone/>
            </a:pPr>
            <a:r>
              <a:rPr lang="uk-UA" sz="2400" b="1" dirty="0"/>
              <a:t>   Пристрій підкаже вам наклеїти  певним чином самоклеючі електроди на грудну клітину постраждалого.</a:t>
            </a:r>
          </a:p>
          <a:p>
            <a:pPr marL="0" indent="0">
              <a:buNone/>
            </a:pPr>
            <a:r>
              <a:rPr lang="uk-UA" sz="2400" b="1" dirty="0"/>
              <a:t>    Далі прилад наказує почекати доки завершиться аналіз серцевого ритму. За потреби вмикається розряд. Переконайтеся, що ви та інші присутні не торкаються тіла постраждалого і натисніть кнопку розряду.</a:t>
            </a:r>
          </a:p>
        </p:txBody>
      </p:sp>
      <p:pic>
        <p:nvPicPr>
          <p:cNvPr id="4" name="Рисунок 3"/>
          <p:cNvPicPr>
            <a:picLocks noChangeAspect="1"/>
          </p:cNvPicPr>
          <p:nvPr/>
        </p:nvPicPr>
        <p:blipFill>
          <a:blip r:embed="rId2"/>
          <a:stretch>
            <a:fillRect/>
          </a:stretch>
        </p:blipFill>
        <p:spPr>
          <a:xfrm>
            <a:off x="7233217" y="668790"/>
            <a:ext cx="1563831" cy="1172873"/>
          </a:xfrm>
          <a:prstGeom prst="rect">
            <a:avLst/>
          </a:prstGeom>
        </p:spPr>
      </p:pic>
      <p:pic>
        <p:nvPicPr>
          <p:cNvPr id="5" name="Рисунок 4"/>
          <p:cNvPicPr>
            <a:picLocks noChangeAspect="1"/>
          </p:cNvPicPr>
          <p:nvPr/>
        </p:nvPicPr>
        <p:blipFill rotWithShape="1">
          <a:blip r:embed="rId3"/>
          <a:srcRect r="62861"/>
          <a:stretch/>
        </p:blipFill>
        <p:spPr>
          <a:xfrm>
            <a:off x="7241311" y="1968324"/>
            <a:ext cx="1524571" cy="1020000"/>
          </a:xfrm>
          <a:prstGeom prst="rect">
            <a:avLst/>
          </a:prstGeom>
        </p:spPr>
      </p:pic>
      <p:pic>
        <p:nvPicPr>
          <p:cNvPr id="6" name="Рисунок 5"/>
          <p:cNvPicPr>
            <a:picLocks noChangeAspect="1"/>
          </p:cNvPicPr>
          <p:nvPr/>
        </p:nvPicPr>
        <p:blipFill rotWithShape="1">
          <a:blip r:embed="rId3"/>
          <a:srcRect l="63814"/>
          <a:stretch/>
        </p:blipFill>
        <p:spPr>
          <a:xfrm>
            <a:off x="7233217" y="3093863"/>
            <a:ext cx="1568182" cy="1076799"/>
          </a:xfrm>
          <a:prstGeom prst="rect">
            <a:avLst/>
          </a:prstGeom>
        </p:spPr>
      </p:pic>
      <p:pic>
        <p:nvPicPr>
          <p:cNvPr id="7" name="Рисунок 6"/>
          <p:cNvPicPr>
            <a:picLocks noChangeAspect="1"/>
          </p:cNvPicPr>
          <p:nvPr/>
        </p:nvPicPr>
        <p:blipFill>
          <a:blip r:embed="rId4"/>
          <a:stretch>
            <a:fillRect/>
          </a:stretch>
        </p:blipFill>
        <p:spPr>
          <a:xfrm>
            <a:off x="7234802" y="4257402"/>
            <a:ext cx="1550711" cy="1057598"/>
          </a:xfrm>
          <a:prstGeom prst="rect">
            <a:avLst/>
          </a:prstGeom>
        </p:spPr>
      </p:pic>
      <p:pic>
        <p:nvPicPr>
          <p:cNvPr id="8" name="Рисунок 7"/>
          <p:cNvPicPr>
            <a:picLocks noChangeAspect="1"/>
          </p:cNvPicPr>
          <p:nvPr/>
        </p:nvPicPr>
        <p:blipFill>
          <a:blip r:embed="rId5"/>
          <a:stretch>
            <a:fillRect/>
          </a:stretch>
        </p:blipFill>
        <p:spPr>
          <a:xfrm>
            <a:off x="7233217" y="5401740"/>
            <a:ext cx="1513036" cy="1019111"/>
          </a:xfrm>
          <a:prstGeom prst="rect">
            <a:avLst/>
          </a:prstGeom>
        </p:spPr>
      </p:pic>
    </p:spTree>
    <p:extLst>
      <p:ext uri="{BB962C8B-B14F-4D97-AF65-F5344CB8AC3E}">
        <p14:creationId xmlns:p14="http://schemas.microsoft.com/office/powerpoint/2010/main" val="3215682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8288" y="311727"/>
            <a:ext cx="4764231" cy="528104"/>
          </a:xfrm>
          <a:solidFill>
            <a:srgbClr val="FF0000"/>
          </a:solidFill>
        </p:spPr>
        <p:txBody>
          <a:bodyPr>
            <a:normAutofit/>
          </a:bodyPr>
          <a:lstStyle/>
          <a:p>
            <a:pPr algn="ctr"/>
            <a:r>
              <a:rPr lang="uk-UA" sz="2400" b="1" i="1" dirty="0">
                <a:solidFill>
                  <a:schemeClr val="bg1"/>
                </a:solidFill>
              </a:rPr>
              <a:t>Принцип дії дефібрилятора</a:t>
            </a:r>
            <a:endParaRPr lang="ru-RU" sz="2400" b="1" i="1" dirty="0">
              <a:solidFill>
                <a:schemeClr val="bg1"/>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921986714"/>
              </p:ext>
            </p:extLst>
          </p:nvPr>
        </p:nvGraphicFramePr>
        <p:xfrm>
          <a:off x="342900" y="2597729"/>
          <a:ext cx="8447809" cy="4014848"/>
        </p:xfrm>
        <a:graphic>
          <a:graphicData uri="http://schemas.openxmlformats.org/drawingml/2006/table">
            <a:tbl>
              <a:tblPr firstRow="1" bandRow="1">
                <a:tableStyleId>{5C22544A-7EE6-4342-B048-85BDC9FD1C3A}</a:tableStyleId>
              </a:tblPr>
              <a:tblGrid>
                <a:gridCol w="8447809">
                  <a:extLst>
                    <a:ext uri="{9D8B030D-6E8A-4147-A177-3AD203B41FA5}">
                      <a16:colId xmlns:a16="http://schemas.microsoft.com/office/drawing/2014/main" val="20000"/>
                    </a:ext>
                  </a:extLst>
                </a:gridCol>
              </a:tblGrid>
              <a:tr h="559624">
                <a:tc>
                  <a:txBody>
                    <a:bodyPr/>
                    <a:lstStyle/>
                    <a:p>
                      <a:pPr algn="ctr"/>
                      <a:r>
                        <a:rPr lang="uk-UA" b="1" dirty="0"/>
                        <a:t>Заходи безпеки, яких потрібно дотримуватися під час використання АЗД:</a:t>
                      </a:r>
                      <a:endParaRPr lang="ru-RU" b="1" dirty="0"/>
                    </a:p>
                  </a:txBody>
                  <a:tcPr/>
                </a:tc>
                <a:extLst>
                  <a:ext uri="{0D108BD9-81ED-4DB2-BD59-A6C34878D82A}">
                    <a16:rowId xmlns:a16="http://schemas.microsoft.com/office/drawing/2014/main" val="10000"/>
                  </a:ext>
                </a:extLst>
              </a:tr>
              <a:tr h="559624">
                <a:tc>
                  <a:txBody>
                    <a:bodyPr/>
                    <a:lstStyle/>
                    <a:p>
                      <a:pPr algn="ctr"/>
                      <a:r>
                        <a:rPr lang="uk-UA" sz="1600" b="1" dirty="0"/>
                        <a:t>Перед постановкою електродів їх поверхні змащуються спеціальним струмопровідним гелем </a:t>
                      </a:r>
                      <a:endParaRPr lang="ru-RU" sz="1600" b="1" dirty="0"/>
                    </a:p>
                  </a:txBody>
                  <a:tcPr/>
                </a:tc>
                <a:extLst>
                  <a:ext uri="{0D108BD9-81ED-4DB2-BD59-A6C34878D82A}">
                    <a16:rowId xmlns:a16="http://schemas.microsoft.com/office/drawing/2014/main" val="10001"/>
                  </a:ext>
                </a:extLst>
              </a:tr>
              <a:tr h="559624">
                <a:tc>
                  <a:txBody>
                    <a:bodyPr/>
                    <a:lstStyle/>
                    <a:p>
                      <a:pPr algn="ctr"/>
                      <a:r>
                        <a:rPr lang="uk-UA" sz="1600" b="1" dirty="0"/>
                        <a:t>Електроди або праски притискаються до тіла максимально щільно, щоб не втрачалася напруга і не виникли опіки</a:t>
                      </a:r>
                      <a:endParaRPr lang="ru-RU" sz="1600" b="1" dirty="0"/>
                    </a:p>
                  </a:txBody>
                  <a:tcPr/>
                </a:tc>
                <a:extLst>
                  <a:ext uri="{0D108BD9-81ED-4DB2-BD59-A6C34878D82A}">
                    <a16:rowId xmlns:a16="http://schemas.microsoft.com/office/drawing/2014/main" val="10002"/>
                  </a:ext>
                </a:extLst>
              </a:tr>
              <a:tr h="559624">
                <a:tc>
                  <a:txBody>
                    <a:bodyPr/>
                    <a:lstStyle/>
                    <a:p>
                      <a:pPr algn="ctr"/>
                      <a:r>
                        <a:rPr lang="uk-UA" sz="1600" b="1" dirty="0"/>
                        <a:t>Категорично не можна допускати зіткнення електродів між собою або за допомогою  електропровідного гелю</a:t>
                      </a:r>
                      <a:endParaRPr lang="ru-RU" sz="1600" b="1" dirty="0"/>
                    </a:p>
                  </a:txBody>
                  <a:tcPr/>
                </a:tc>
                <a:extLst>
                  <a:ext uri="{0D108BD9-81ED-4DB2-BD59-A6C34878D82A}">
                    <a16:rowId xmlns:a16="http://schemas.microsoft.com/office/drawing/2014/main" val="10003"/>
                  </a:ext>
                </a:extLst>
              </a:tr>
              <a:tr h="559624">
                <a:tc>
                  <a:txBody>
                    <a:bodyPr/>
                    <a:lstStyle/>
                    <a:p>
                      <a:pPr algn="ctr"/>
                      <a:r>
                        <a:rPr lang="uk-UA" sz="1600" b="1" dirty="0"/>
                        <a:t>Біля хворого знаходяться тільки люди, які проводять дефібриляцію, інші віддаляються</a:t>
                      </a:r>
                      <a:r>
                        <a:rPr lang="uk-UA" sz="1600" b="1" baseline="0" dirty="0"/>
                        <a:t> на достатню відстань</a:t>
                      </a:r>
                      <a:endParaRPr lang="ru-RU" sz="1600" b="1" dirty="0"/>
                    </a:p>
                  </a:txBody>
                  <a:tcPr/>
                </a:tc>
                <a:extLst>
                  <a:ext uri="{0D108BD9-81ED-4DB2-BD59-A6C34878D82A}">
                    <a16:rowId xmlns:a16="http://schemas.microsoft.com/office/drawing/2014/main" val="10004"/>
                  </a:ext>
                </a:extLst>
              </a:tr>
              <a:tr h="559624">
                <a:tc>
                  <a:txBody>
                    <a:bodyPr/>
                    <a:lstStyle/>
                    <a:p>
                      <a:pPr algn="ctr"/>
                      <a:r>
                        <a:rPr lang="uk-UA" sz="1600" b="1" dirty="0"/>
                        <a:t>Під час роботи з дефібрилятором  можна торкатися металевих предметів </a:t>
                      </a:r>
                      <a:endParaRPr lang="ru-RU" sz="1600" b="1" dirty="0"/>
                    </a:p>
                  </a:txBody>
                  <a:tcPr/>
                </a:tc>
                <a:extLst>
                  <a:ext uri="{0D108BD9-81ED-4DB2-BD59-A6C34878D82A}">
                    <a16:rowId xmlns:a16="http://schemas.microsoft.com/office/drawing/2014/main" val="10005"/>
                  </a:ext>
                </a:extLst>
              </a:tr>
              <a:tr h="559624">
                <a:tc>
                  <a:txBody>
                    <a:bodyPr/>
                    <a:lstStyle/>
                    <a:p>
                      <a:pPr algn="ctr"/>
                      <a:r>
                        <a:rPr lang="uk-UA" sz="1600" b="1" dirty="0"/>
                        <a:t>Різні прилади, які реєструють ЕКГ або контролюючі штучну вентиляцію легень, повинні бути від’єднані</a:t>
                      </a:r>
                      <a:endParaRPr lang="ru-RU" sz="1600" b="1" dirty="0"/>
                    </a:p>
                  </a:txBody>
                  <a:tcPr/>
                </a:tc>
                <a:extLst>
                  <a:ext uri="{0D108BD9-81ED-4DB2-BD59-A6C34878D82A}">
                    <a16:rowId xmlns:a16="http://schemas.microsoft.com/office/drawing/2014/main" val="10006"/>
                  </a:ext>
                </a:extLst>
              </a:tr>
            </a:tbl>
          </a:graphicData>
        </a:graphic>
      </p:graphicFrame>
      <p:sp>
        <p:nvSpPr>
          <p:cNvPr id="5" name="Прямоугольник 4"/>
          <p:cNvSpPr/>
          <p:nvPr/>
        </p:nvSpPr>
        <p:spPr>
          <a:xfrm>
            <a:off x="342900" y="839831"/>
            <a:ext cx="8447809" cy="1676741"/>
          </a:xfrm>
          <a:prstGeom prst="rect">
            <a:avLst/>
          </a:prstGeom>
        </p:spPr>
        <p:txBody>
          <a:bodyPr wrap="square">
            <a:spAutoFit/>
          </a:bodyPr>
          <a:lstStyle/>
          <a:p>
            <a:pPr>
              <a:lnSpc>
                <a:spcPct val="107000"/>
              </a:lnSpc>
              <a:spcAft>
                <a:spcPts val="800"/>
              </a:spcAft>
            </a:pPr>
            <a:r>
              <a:rPr lang="uk-UA" b="1" i="1" dirty="0">
                <a:latin typeface="Calibri" panose="020F0502020204030204" pitchFamily="34" charset="0"/>
                <a:ea typeface="Calibri" panose="020F0502020204030204" pitchFamily="34" charset="0"/>
                <a:cs typeface="Times New Roman" panose="02020603050405020304" pitchFamily="18" charset="0"/>
              </a:rPr>
              <a:t>В основу роботи пристрою закладена генерація короткочасних електро частотних імпульсів, передача яких тілу пацієнта відбувається через спеціально передбачені пристосування:</a:t>
            </a:r>
            <a:endParaRPr lang="ru-RU" b="1" i="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Calibri" panose="020F0502020204030204" pitchFamily="34" charset="0"/>
              <a:buChar char="-"/>
            </a:pPr>
            <a:r>
              <a:rPr lang="uk-UA" b="1" i="1" dirty="0">
                <a:latin typeface="Calibri" panose="020F0502020204030204" pitchFamily="34" charset="0"/>
                <a:ea typeface="Calibri" panose="020F0502020204030204" pitchFamily="34" charset="0"/>
                <a:cs typeface="Times New Roman" panose="02020603050405020304" pitchFamily="18" charset="0"/>
              </a:rPr>
              <a:t>праски – професійні прилади, які налаштовуються вручну;</a:t>
            </a:r>
            <a:endParaRPr lang="ru-RU" b="1" i="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uk-UA" b="1" i="1" dirty="0">
                <a:latin typeface="Calibri" panose="020F0502020204030204" pitchFamily="34" charset="0"/>
                <a:ea typeface="Calibri" panose="020F0502020204030204" pitchFamily="34" charset="0"/>
                <a:cs typeface="Times New Roman" panose="02020603050405020304" pitchFamily="18" charset="0"/>
              </a:rPr>
              <a:t>електроди – наклеюються і діють в автоматичному режимі.</a:t>
            </a:r>
            <a:endParaRPr lang="ru-RU" b="1"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2450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118" y="342900"/>
            <a:ext cx="8447809" cy="2275609"/>
          </a:xfrm>
        </p:spPr>
        <p:txBody>
          <a:bodyPr>
            <a:normAutofit fontScale="90000"/>
          </a:bodyPr>
          <a:lstStyle/>
          <a:p>
            <a:pPr algn="ctr"/>
            <a:r>
              <a:rPr lang="uk-UA" sz="2400" b="1" i="1" dirty="0"/>
              <a:t>Перший розряд пропускають близько 0,01 с, його напруга становить не більше 7 кВ. Для його подачі використовують конденсатор, який працює в автоматичному режимі або в мережі 220 Вт. Цей одиночний розряд збуджує волокна серцевого м’яза, в результаті чого поширювана хвиля фібриляції блокується. Подальша синхронізація збудження, що стосується окремих областей міокарда, сприяє відновленню нормальної діяльності серця. </a:t>
            </a:r>
            <a:endParaRPr lang="ru-RU" sz="2400" b="1" i="1" dirty="0"/>
          </a:p>
        </p:txBody>
      </p:sp>
      <p:pic>
        <p:nvPicPr>
          <p:cNvPr id="4" name="Объект 3"/>
          <p:cNvPicPr>
            <a:picLocks noGrp="1" noChangeAspect="1"/>
          </p:cNvPicPr>
          <p:nvPr>
            <p:ph idx="1"/>
          </p:nvPr>
        </p:nvPicPr>
        <p:blipFill rotWithShape="1">
          <a:blip r:embed="rId2"/>
          <a:srcRect t="12467" b="12333"/>
          <a:stretch/>
        </p:blipFill>
        <p:spPr>
          <a:xfrm>
            <a:off x="3752869" y="2778057"/>
            <a:ext cx="5017058" cy="3772828"/>
          </a:xfrm>
          <a:prstGeom prst="rect">
            <a:avLst/>
          </a:prstGeom>
        </p:spPr>
      </p:pic>
      <p:sp>
        <p:nvSpPr>
          <p:cNvPr id="5" name="Прямоугольник 4"/>
          <p:cNvSpPr/>
          <p:nvPr/>
        </p:nvSpPr>
        <p:spPr>
          <a:xfrm>
            <a:off x="322118" y="3538252"/>
            <a:ext cx="3430751" cy="1574149"/>
          </a:xfrm>
          <a:prstGeom prst="rect">
            <a:avLst/>
          </a:prstGeom>
        </p:spPr>
        <p:txBody>
          <a:bodyPr wrap="square">
            <a:spAutoFit/>
          </a:bodyPr>
          <a:lstStyle/>
          <a:p>
            <a:pPr marL="342900" lvl="0" indent="-342900">
              <a:lnSpc>
                <a:spcPct val="107000"/>
              </a:lnSpc>
              <a:spcAft>
                <a:spcPts val="800"/>
              </a:spcAft>
              <a:buFont typeface="Calibri" panose="020F0502020204030204" pitchFamily="34" charset="0"/>
              <a:buChar char="-"/>
            </a:pPr>
            <a:r>
              <a:rPr lang="uk-UA"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Важливо пам'ятати, що під час пропускання розряду 96% напруги припадає на тканини грудної клітини і лише 4% доходить до серця</a:t>
            </a:r>
            <a:endParaRPr lang="ru-RU"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7516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5459" y="540326"/>
            <a:ext cx="7869890" cy="621623"/>
          </a:xfrm>
          <a:solidFill>
            <a:srgbClr val="FF0000"/>
          </a:solidFill>
        </p:spPr>
        <p:txBody>
          <a:bodyPr>
            <a:normAutofit/>
          </a:bodyPr>
          <a:lstStyle/>
          <a:p>
            <a:pPr algn="ctr"/>
            <a:r>
              <a:rPr lang="uk-UA" sz="2400" b="1" i="1" dirty="0">
                <a:solidFill>
                  <a:schemeClr val="bg1"/>
                </a:solidFill>
              </a:rPr>
              <a:t>Ключові помилки при дефібриляції</a:t>
            </a:r>
            <a:endParaRPr lang="ru-RU" sz="2400" b="1" i="1" dirty="0">
              <a:solidFill>
                <a:schemeClr val="bg1"/>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1597845386"/>
              </p:ext>
            </p:extLst>
          </p:nvPr>
        </p:nvGraphicFramePr>
        <p:xfrm>
          <a:off x="645459" y="1350819"/>
          <a:ext cx="7869238" cy="4899314"/>
        </p:xfrm>
        <a:graphic>
          <a:graphicData uri="http://schemas.openxmlformats.org/drawingml/2006/table">
            <a:tbl>
              <a:tblPr firstRow="1" bandRow="1">
                <a:tableStyleId>{5C22544A-7EE6-4342-B048-85BDC9FD1C3A}</a:tableStyleId>
              </a:tblPr>
              <a:tblGrid>
                <a:gridCol w="871614">
                  <a:extLst>
                    <a:ext uri="{9D8B030D-6E8A-4147-A177-3AD203B41FA5}">
                      <a16:colId xmlns:a16="http://schemas.microsoft.com/office/drawing/2014/main" val="20000"/>
                    </a:ext>
                  </a:extLst>
                </a:gridCol>
                <a:gridCol w="6997624">
                  <a:extLst>
                    <a:ext uri="{9D8B030D-6E8A-4147-A177-3AD203B41FA5}">
                      <a16:colId xmlns:a16="http://schemas.microsoft.com/office/drawing/2014/main" val="20001"/>
                    </a:ext>
                  </a:extLst>
                </a:gridCol>
              </a:tblGrid>
              <a:tr h="1078057">
                <a:tc>
                  <a:txBody>
                    <a:bodyPr/>
                    <a:lstStyle/>
                    <a:p>
                      <a:pPr algn="ctr"/>
                      <a:endParaRPr lang="uk-UA" b="1" dirty="0">
                        <a:solidFill>
                          <a:schemeClr val="tx1"/>
                        </a:solidFill>
                      </a:endParaRPr>
                    </a:p>
                    <a:p>
                      <a:pPr algn="ctr"/>
                      <a:r>
                        <a:rPr lang="uk-UA" b="1" dirty="0">
                          <a:solidFill>
                            <a:schemeClr val="tx1"/>
                          </a:solidFill>
                        </a:rPr>
                        <a:t>1</a:t>
                      </a:r>
                      <a:endParaRPr lang="ru-RU" b="1" dirty="0">
                        <a:solidFill>
                          <a:schemeClr val="tx1"/>
                        </a:solidFill>
                      </a:endParaRPr>
                    </a:p>
                  </a:txBody>
                  <a:tcPr/>
                </a:tc>
                <a:tc>
                  <a:txBody>
                    <a:bodyPr/>
                    <a:lstStyle/>
                    <a:p>
                      <a:pPr algn="ctr"/>
                      <a:r>
                        <a:rPr lang="uk-UA" sz="2400" b="1" dirty="0">
                          <a:solidFill>
                            <a:schemeClr val="tx1"/>
                          </a:solidFill>
                        </a:rPr>
                        <a:t>Перед початком дефібриляції не проводилися</a:t>
                      </a:r>
                      <a:r>
                        <a:rPr lang="uk-UA" sz="2400" b="1" baseline="0" dirty="0">
                          <a:solidFill>
                            <a:schemeClr val="tx1"/>
                          </a:solidFill>
                        </a:rPr>
                        <a:t> реанімаційні заходи або ж після масажу серця спостерігалася тривала перерва.</a:t>
                      </a:r>
                      <a:endParaRPr lang="ru-RU" sz="2400" b="1" dirty="0">
                        <a:solidFill>
                          <a:schemeClr val="tx1"/>
                        </a:solidFill>
                      </a:endParaRPr>
                    </a:p>
                  </a:txBody>
                  <a:tcPr/>
                </a:tc>
                <a:extLst>
                  <a:ext uri="{0D108BD9-81ED-4DB2-BD59-A6C34878D82A}">
                    <a16:rowId xmlns:a16="http://schemas.microsoft.com/office/drawing/2014/main" val="10000"/>
                  </a:ext>
                </a:extLst>
              </a:tr>
              <a:tr h="1078057">
                <a:tc>
                  <a:txBody>
                    <a:bodyPr/>
                    <a:lstStyle/>
                    <a:p>
                      <a:pPr algn="ctr"/>
                      <a:endParaRPr lang="uk-UA" b="1" dirty="0">
                        <a:solidFill>
                          <a:schemeClr val="tx1"/>
                        </a:solidFill>
                      </a:endParaRPr>
                    </a:p>
                    <a:p>
                      <a:pPr algn="ctr"/>
                      <a:r>
                        <a:rPr lang="uk-UA" b="1" dirty="0">
                          <a:solidFill>
                            <a:schemeClr val="tx1"/>
                          </a:solidFill>
                        </a:rPr>
                        <a:t>2</a:t>
                      </a:r>
                      <a:endParaRPr lang="ru-RU" b="1" dirty="0">
                        <a:solidFill>
                          <a:schemeClr val="tx1"/>
                        </a:solidFill>
                      </a:endParaRPr>
                    </a:p>
                  </a:txBody>
                  <a:tcPr/>
                </a:tc>
                <a:tc>
                  <a:txBody>
                    <a:bodyPr/>
                    <a:lstStyle/>
                    <a:p>
                      <a:pPr algn="ctr"/>
                      <a:r>
                        <a:rPr lang="uk-UA" sz="2400" b="1" dirty="0">
                          <a:solidFill>
                            <a:schemeClr val="tx1"/>
                          </a:solidFill>
                        </a:rPr>
                        <a:t>Електроди до грудної клітини притискалися з недостатньою силою.</a:t>
                      </a:r>
                      <a:endParaRPr lang="ru-RU" sz="2400" b="1" dirty="0">
                        <a:solidFill>
                          <a:schemeClr val="tx1"/>
                        </a:solidFill>
                      </a:endParaRPr>
                    </a:p>
                  </a:txBody>
                  <a:tcPr/>
                </a:tc>
                <a:extLst>
                  <a:ext uri="{0D108BD9-81ED-4DB2-BD59-A6C34878D82A}">
                    <a16:rowId xmlns:a16="http://schemas.microsoft.com/office/drawing/2014/main" val="10001"/>
                  </a:ext>
                </a:extLst>
              </a:tr>
              <a:tr h="1078057">
                <a:tc>
                  <a:txBody>
                    <a:bodyPr/>
                    <a:lstStyle/>
                    <a:p>
                      <a:pPr algn="ctr"/>
                      <a:endParaRPr lang="uk-UA" b="1" dirty="0">
                        <a:solidFill>
                          <a:schemeClr val="tx1"/>
                        </a:solidFill>
                      </a:endParaRPr>
                    </a:p>
                    <a:p>
                      <a:pPr algn="ctr"/>
                      <a:r>
                        <a:rPr lang="uk-UA" b="1" dirty="0">
                          <a:solidFill>
                            <a:schemeClr val="tx1"/>
                          </a:solidFill>
                        </a:rPr>
                        <a:t>3</a:t>
                      </a:r>
                      <a:endParaRPr lang="ru-RU" b="1" dirty="0">
                        <a:solidFill>
                          <a:schemeClr val="tx1"/>
                        </a:solidFill>
                      </a:endParaRPr>
                    </a:p>
                  </a:txBody>
                  <a:tcPr/>
                </a:tc>
                <a:tc>
                  <a:txBody>
                    <a:bodyPr/>
                    <a:lstStyle/>
                    <a:p>
                      <a:pPr algn="ctr"/>
                      <a:r>
                        <a:rPr lang="uk-UA" sz="2400" b="1" dirty="0">
                          <a:solidFill>
                            <a:schemeClr val="tx1"/>
                          </a:solidFill>
                        </a:rPr>
                        <a:t>У постраждалого визначалася дрібно хвильова фібриляція</a:t>
                      </a:r>
                      <a:r>
                        <a:rPr lang="uk-UA" sz="2400" b="1" baseline="0" dirty="0">
                          <a:solidFill>
                            <a:schemeClr val="tx1"/>
                          </a:solidFill>
                        </a:rPr>
                        <a:t> і для посилення енергоресурсів серцевого м’яза  не були прийняті необхідні заходи.</a:t>
                      </a:r>
                      <a:endParaRPr lang="ru-RU" sz="2400" b="1" dirty="0">
                        <a:solidFill>
                          <a:schemeClr val="tx1"/>
                        </a:solidFill>
                      </a:endParaRPr>
                    </a:p>
                  </a:txBody>
                  <a:tcPr/>
                </a:tc>
                <a:extLst>
                  <a:ext uri="{0D108BD9-81ED-4DB2-BD59-A6C34878D82A}">
                    <a16:rowId xmlns:a16="http://schemas.microsoft.com/office/drawing/2014/main" val="10002"/>
                  </a:ext>
                </a:extLst>
              </a:tr>
              <a:tr h="1078057">
                <a:tc>
                  <a:txBody>
                    <a:bodyPr/>
                    <a:lstStyle/>
                    <a:p>
                      <a:pPr algn="ctr"/>
                      <a:endParaRPr lang="uk-UA" b="1" dirty="0">
                        <a:solidFill>
                          <a:schemeClr val="tx1"/>
                        </a:solidFill>
                      </a:endParaRPr>
                    </a:p>
                    <a:p>
                      <a:pPr algn="ctr"/>
                      <a:r>
                        <a:rPr lang="uk-UA" b="1" dirty="0">
                          <a:solidFill>
                            <a:schemeClr val="tx1"/>
                          </a:solidFill>
                        </a:rPr>
                        <a:t>4*</a:t>
                      </a:r>
                      <a:endParaRPr lang="ru-RU" b="1" dirty="0">
                        <a:solidFill>
                          <a:schemeClr val="tx1"/>
                        </a:solidFill>
                      </a:endParaRPr>
                    </a:p>
                  </a:txBody>
                  <a:tcPr/>
                </a:tc>
                <a:tc>
                  <a:txBody>
                    <a:bodyPr/>
                    <a:lstStyle/>
                    <a:p>
                      <a:pPr algn="ctr"/>
                      <a:r>
                        <a:rPr lang="uk-UA" sz="2400" b="1" dirty="0">
                          <a:solidFill>
                            <a:schemeClr val="tx1"/>
                          </a:solidFill>
                        </a:rPr>
                        <a:t>Напруга розряду була вибрана неправильно (занадто висока або навпаки – занадто низька)</a:t>
                      </a:r>
                      <a:endParaRPr lang="ru-RU" sz="2400" b="1" dirty="0">
                        <a:solidFill>
                          <a:schemeClr val="tx1"/>
                        </a:solidFill>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07902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3059" y="361950"/>
            <a:ext cx="8250891" cy="3054910"/>
          </a:xfrm>
        </p:spPr>
        <p:txBody>
          <a:bodyPr>
            <a:normAutofit/>
          </a:bodyPr>
          <a:lstStyle/>
          <a:p>
            <a:pPr algn="ctr"/>
            <a:r>
              <a:rPr lang="uk-UA" sz="2400" b="1" i="1" dirty="0"/>
              <a:t>Одразу після нанесення розряду продовжуйте виконувати СЛР, натискайте на грудну клітину 30 разів і здійснюйте 2 вдихи в тіло постраждалого. </a:t>
            </a:r>
            <a:br>
              <a:rPr lang="uk-UA" sz="2400" b="1" i="1" dirty="0"/>
            </a:br>
            <a:r>
              <a:rPr lang="uk-UA" sz="2400" b="1" i="1" dirty="0"/>
              <a:t>Через 5 циклів 30/2 знову попросить паузу для аналізу серцевого ритму і за потреби виконати розряд.</a:t>
            </a:r>
            <a:br>
              <a:rPr lang="uk-UA" sz="2400" b="1" i="1" dirty="0"/>
            </a:br>
            <a:r>
              <a:rPr lang="uk-UA" sz="2400" b="1" i="1" dirty="0"/>
              <a:t>Щоразу автоматичний зовнішній дефібрилятор буде добирати оптимальні параметри СЛР  й вам залишиться лише виконувати його команди.</a:t>
            </a:r>
            <a:endParaRPr lang="ru-RU" sz="2400" b="1" i="1" dirty="0"/>
          </a:p>
        </p:txBody>
      </p:sp>
      <p:pic>
        <p:nvPicPr>
          <p:cNvPr id="4" name="Объект 3"/>
          <p:cNvPicPr>
            <a:picLocks noGrp="1" noChangeAspect="1"/>
          </p:cNvPicPr>
          <p:nvPr>
            <p:ph idx="1"/>
          </p:nvPr>
        </p:nvPicPr>
        <p:blipFill rotWithShape="1">
          <a:blip r:embed="rId2"/>
          <a:srcRect l="1905" t="-3834" r="63556" b="3834"/>
          <a:stretch/>
        </p:blipFill>
        <p:spPr>
          <a:xfrm>
            <a:off x="493059" y="3416860"/>
            <a:ext cx="3901879" cy="2807026"/>
          </a:xfrm>
          <a:prstGeom prst="rect">
            <a:avLst/>
          </a:prstGeom>
        </p:spPr>
      </p:pic>
      <p:pic>
        <p:nvPicPr>
          <p:cNvPr id="5" name="Рисунок 4"/>
          <p:cNvPicPr>
            <a:picLocks noChangeAspect="1"/>
          </p:cNvPicPr>
          <p:nvPr/>
        </p:nvPicPr>
        <p:blipFill rotWithShape="1">
          <a:blip r:embed="rId2"/>
          <a:srcRect l="63337" r="-1443" b="158"/>
          <a:stretch/>
        </p:blipFill>
        <p:spPr>
          <a:xfrm>
            <a:off x="4770904" y="3520232"/>
            <a:ext cx="4152899" cy="2703654"/>
          </a:xfrm>
          <a:prstGeom prst="rect">
            <a:avLst/>
          </a:prstGeom>
        </p:spPr>
      </p:pic>
    </p:spTree>
    <p:extLst>
      <p:ext uri="{BB962C8B-B14F-4D97-AF65-F5344CB8AC3E}">
        <p14:creationId xmlns:p14="http://schemas.microsoft.com/office/powerpoint/2010/main" val="134168696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1310</TotalTime>
  <Words>804</Words>
  <Application>Microsoft Office PowerPoint</Application>
  <PresentationFormat>Екран (4:3)</PresentationFormat>
  <Paragraphs>61</Paragraphs>
  <Slides>14</Slides>
  <Notes>0</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14</vt:i4>
      </vt:variant>
    </vt:vector>
  </HeadingPairs>
  <TitlesOfParts>
    <vt:vector size="17" baseType="lpstr">
      <vt:lpstr>Arial</vt:lpstr>
      <vt:lpstr>Calibri</vt:lpstr>
      <vt:lpstr>Office Theme</vt:lpstr>
      <vt:lpstr>Презентація PowerPoint</vt:lpstr>
      <vt:lpstr>Що таке фібриляція серця?</vt:lpstr>
      <vt:lpstr>Сьогодні дефібрилятори випускаються найчастіше з автоматичним режимом роботи. Це дозволяє ними користуватися навіть непрофесійним медпрацівникам. Такі моделі широко використовуються в літаках, поїздах, їх укладають в аптечки, які потім застосовують в медпунктах різного розташування. В разі надання допомоги АЗД протягом перших хвилин від початку нападу, ефективність його використання досягає 98%</vt:lpstr>
      <vt:lpstr>Коли ви стали свідком зупинки серця, усе потрібно робити за таким алгоритмом:</vt:lpstr>
      <vt:lpstr>Порядок застосування приладу АЗД</vt:lpstr>
      <vt:lpstr>Принцип дії дефібрилятора</vt:lpstr>
      <vt:lpstr>Перший розряд пропускають близько 0,01 с, його напруга становить не більше 7 кВ. Для його подачі використовують конденсатор, який працює в автоматичному режимі або в мережі 220 Вт. Цей одиночний розряд збуджує волокна серцевого м’яза, в результаті чого поширювана хвиля фібриляції блокується. Подальша синхронізація збудження, що стосується окремих областей міокарда, сприяє відновленню нормальної діяльності серця. </vt:lpstr>
      <vt:lpstr>Ключові помилки при дефібриляції</vt:lpstr>
      <vt:lpstr>Одразу після нанесення розряду продовжуйте виконувати СЛР, натискайте на грудну клітину 30 разів і здійснюйте 2 вдихи в тіло постраждалого.  Через 5 циклів 30/2 знову попросить паузу для аналізу серцевого ритму і за потреби виконати розряд. Щоразу автоматичний зовнішній дефібрилятор буде добирати оптимальні параметри СЛР  й вам залишиться лише виконувати його команди.</vt:lpstr>
      <vt:lpstr>Презентація PowerPoint</vt:lpstr>
      <vt:lpstr>Техніка проведення реанімаційних заходів одним і двома рятівниками</vt:lpstr>
      <vt:lpstr>Робота в команді</vt:lpstr>
      <vt:lpstr>Робота в команді має позитивний вплив і під час застосування автоматичного зовнішнього дефібрилятора. Виконуючи СЛР, треба якомога менше часу витрачати на паузи між натисканням на грудну клітину. Коли працює одна людина, то виникає тривала пауза для наклеювання електродів. Коли працює два рятівника, то один продовжує робити натискання, а інший у цей час наклеює електроди. Паузи практично немає.</vt:lpstr>
      <vt:lpstr>Дякуємо за увагу!</vt:lpstr>
    </vt:vector>
  </TitlesOfParts>
  <Company>PJSC "New Engineering Technologies"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Markasian, Pavel (KIEVH)</dc:creator>
  <cp:lastModifiedBy>admin</cp:lastModifiedBy>
  <cp:revision>140</cp:revision>
  <dcterms:created xsi:type="dcterms:W3CDTF">2016-11-18T14:12:19Z</dcterms:created>
  <dcterms:modified xsi:type="dcterms:W3CDTF">2023-02-13T14:00:33Z</dcterms:modified>
</cp:coreProperties>
</file>