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64" r:id="rId5"/>
    <p:sldId id="266" r:id="rId6"/>
    <p:sldId id="258" r:id="rId7"/>
    <p:sldId id="270" r:id="rId8"/>
    <p:sldId id="269" r:id="rId9"/>
    <p:sldId id="273" r:id="rId10"/>
    <p:sldId id="267" r:id="rId11"/>
    <p:sldId id="268" r:id="rId12"/>
    <p:sldId id="272" r:id="rId13"/>
    <p:sldId id="271" r:id="rId14"/>
    <p:sldId id="263" r:id="rId15"/>
    <p:sldId id="262" r:id="rId16"/>
    <p:sldId id="261" r:id="rId17"/>
    <p:sldId id="26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612A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72" y="3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45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70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836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554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318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0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42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01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992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68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829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C8B626-0606-451D-AC62-55E22C4517AD}" type="datetimeFigureOut">
              <a:rPr lang="en-US" smtClean="0"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34183D-ECF0-4A1A-B172-25A1355F694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407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3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12" Type="http://schemas.openxmlformats.org/officeDocument/2006/relationships/image" Target="../media/image53.png"/><Relationship Id="rId2" Type="http://schemas.openxmlformats.org/officeDocument/2006/relationships/image" Target="../media/image63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9" Type="http://schemas.openxmlformats.org/officeDocument/2006/relationships/image" Target="../media/image39.png"/><Relationship Id="rId3" Type="http://schemas.openxmlformats.org/officeDocument/2006/relationships/image" Target="../media/image4.png"/><Relationship Id="rId21" Type="http://schemas.openxmlformats.org/officeDocument/2006/relationships/image" Target="../media/image21.png"/><Relationship Id="rId34" Type="http://schemas.openxmlformats.org/officeDocument/2006/relationships/image" Target="../media/image34.png"/><Relationship Id="rId42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the_United_Arab_Emirates.svg.png" TargetMode="External"/><Relationship Id="rId47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Somalia.svg.png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33" Type="http://schemas.openxmlformats.org/officeDocument/2006/relationships/image" Target="../media/image33.png"/><Relationship Id="rId38" Type="http://schemas.openxmlformats.org/officeDocument/2006/relationships/image" Target="../media/image38.png"/><Relationship Id="rId46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Flag_of_the_United_Arab_Republic_(1958&#8211;1971).svg.png" TargetMode="External"/><Relationship Id="rId2" Type="http://schemas.openxmlformats.org/officeDocument/2006/relationships/image" Target="../media/image3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41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Morocco.svg.pn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37" Type="http://schemas.openxmlformats.org/officeDocument/2006/relationships/image" Target="../media/image37.png"/><Relationship Id="rId40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Flag_of_Mauritania.svg.png" TargetMode="External"/><Relationship Id="rId45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Saudi_Arabia.svg.png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36" Type="http://schemas.openxmlformats.org/officeDocument/2006/relationships/image" Target="../media/image36.png"/><Relationship Id="rId49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Tunisia.svg.png" TargetMode="External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4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Palestine.svg.png" TargetMode="External"/><Relationship Id="rId4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Flag_of_Algeria.svg.png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Relationship Id="rId35" Type="http://schemas.openxmlformats.org/officeDocument/2006/relationships/image" Target="../media/image35.png"/><Relationship Id="rId43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Oman.svg.png" TargetMode="External"/><Relationship Id="rId48" Type="http://schemas.openxmlformats.org/officeDocument/2006/relationships/image" Target="file:///J:\------------------------------\&#1064;&#1072;&#1073;&#1083;&#1086;&#1085;&#1099;%20&#1087;&#1088;&#1077;&#1079;&#1077;&#1085;&#1090;&#1072;&#1094;&#1080;&#1081;\&#1040;&#1088;&#1072;&#1073;&#1089;&#1100;&#1082;&#1080;&#1081;%20&#1089;&#1074;&#1110;&#1090;%20&#8212;%20&#1042;&#1110;&#1082;&#1110;&#1087;&#1077;&#1076;&#1110;&#1103;_files\20px-Flag_of_Sudan.svg.png" TargetMode="External"/><Relationship Id="rId8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uk.wikipedia.org/wiki/%D0%A4%D0%B0%D0%B9%D0%BB:Flag_of_Turkey.svg" TargetMode="External"/><Relationship Id="rId18" Type="http://schemas.openxmlformats.org/officeDocument/2006/relationships/image" Target="../media/image27.png"/><Relationship Id="rId26" Type="http://schemas.openxmlformats.org/officeDocument/2006/relationships/image" Target="../media/image39.png"/><Relationship Id="rId3" Type="http://schemas.openxmlformats.org/officeDocument/2006/relationships/hyperlink" Target="https://uk.wikipedia.org/wiki/%D0%A4%D0%B0%D0%B9%D0%BB:Flag_of_Iraq.svg" TargetMode="External"/><Relationship Id="rId21" Type="http://schemas.openxmlformats.org/officeDocument/2006/relationships/hyperlink" Target="https://uk.wikipedia.org/wiki/%D0%A4%D0%B0%D0%B9%D0%BB:Flag_of_Yemen.svg" TargetMode="External"/><Relationship Id="rId7" Type="http://schemas.openxmlformats.org/officeDocument/2006/relationships/hyperlink" Target="https://uk.wikipedia.org/wiki/%D0%A4%D0%B0%D0%B9%D0%BB:Flag_of_Lebanon.svg" TargetMode="External"/><Relationship Id="rId12" Type="http://schemas.openxmlformats.org/officeDocument/2006/relationships/image" Target="../media/image42.png"/><Relationship Id="rId17" Type="http://schemas.openxmlformats.org/officeDocument/2006/relationships/hyperlink" Target="https://uk.wikipedia.org/wiki/%D0%A4%D0%B0%D0%B9%D0%BB:Flag_of_Egypt.svg" TargetMode="External"/><Relationship Id="rId25" Type="http://schemas.openxmlformats.org/officeDocument/2006/relationships/hyperlink" Target="https://uk.wikipedia.org/wiki/%D0%A4%D0%B0%D0%B9%D0%BB:Flag_of_Oman.svg" TargetMode="External"/><Relationship Id="rId2" Type="http://schemas.openxmlformats.org/officeDocument/2006/relationships/image" Target="../media/image40.png"/><Relationship Id="rId16" Type="http://schemas.openxmlformats.org/officeDocument/2006/relationships/image" Target="../media/image44.png"/><Relationship Id="rId20" Type="http://schemas.openxmlformats.org/officeDocument/2006/relationships/image" Target="../media/image45.png"/><Relationship Id="rId29" Type="http://schemas.openxmlformats.org/officeDocument/2006/relationships/hyperlink" Target="https://uk.wikipedia.org/wiki/%D0%A4%D0%B0%D0%B9%D0%BB:Flag_of_Kuwait.sv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hyperlink" Target="https://uk.wikipedia.org/wiki/%D0%A4%D0%B0%D0%B9%D0%BB:Flag_of_the_United_Arab_Republic_(1958%E2%80%931971).svg" TargetMode="External"/><Relationship Id="rId24" Type="http://schemas.openxmlformats.org/officeDocument/2006/relationships/image" Target="../media/image31.png"/><Relationship Id="rId32" Type="http://schemas.openxmlformats.org/officeDocument/2006/relationships/image" Target="../media/image38.png"/><Relationship Id="rId5" Type="http://schemas.openxmlformats.org/officeDocument/2006/relationships/hyperlink" Target="https://uk.wikipedia.org/wiki/%D0%A4%D0%B0%D0%B9%D0%BB:Flag_of_Jordan.svg" TargetMode="External"/><Relationship Id="rId15" Type="http://schemas.openxmlformats.org/officeDocument/2006/relationships/hyperlink" Target="https://uk.wikipedia.org/wiki/%D0%A4%D0%B0%D0%B9%D0%BB:Flag_of_Cyprus.svg" TargetMode="External"/><Relationship Id="rId23" Type="http://schemas.openxmlformats.org/officeDocument/2006/relationships/hyperlink" Target="https://uk.wikipedia.org/wiki/%D0%A4%D0%B0%D0%B9%D0%BB:Flag_of_Qatar.svg" TargetMode="External"/><Relationship Id="rId28" Type="http://schemas.openxmlformats.org/officeDocument/2006/relationships/image" Target="../media/image46.png"/><Relationship Id="rId10" Type="http://schemas.openxmlformats.org/officeDocument/2006/relationships/image" Target="../media/image41.png"/><Relationship Id="rId19" Type="http://schemas.openxmlformats.org/officeDocument/2006/relationships/hyperlink" Target="https://uk.wikipedia.org/wiki/%D0%A4%D0%B0%D0%B9%D0%BB:Flag_of_Saudi_Arabia.svg" TargetMode="External"/><Relationship Id="rId31" Type="http://schemas.openxmlformats.org/officeDocument/2006/relationships/hyperlink" Target="https://uk.wikipedia.org/wiki/%D0%A4%D0%B0%D0%B9%D0%BB:Flag_of_the_United_Arab_Emirates.svg" TargetMode="External"/><Relationship Id="rId4" Type="http://schemas.openxmlformats.org/officeDocument/2006/relationships/image" Target="../media/image30.png"/><Relationship Id="rId9" Type="http://schemas.openxmlformats.org/officeDocument/2006/relationships/hyperlink" Target="https://uk.wikipedia.org/wiki/%D0%A4%D0%B0%D0%B9%D0%BB:Flag_of_Israel.svg" TargetMode="External"/><Relationship Id="rId14" Type="http://schemas.openxmlformats.org/officeDocument/2006/relationships/image" Target="../media/image43.png"/><Relationship Id="rId22" Type="http://schemas.openxmlformats.org/officeDocument/2006/relationships/image" Target="../media/image28.png"/><Relationship Id="rId27" Type="http://schemas.openxmlformats.org/officeDocument/2006/relationships/hyperlink" Target="https://uk.wikipedia.org/wiki/%D0%A4%D0%B0%D0%B9%D0%BB:Flag_of_Bahrain.svg" TargetMode="External"/><Relationship Id="rId30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6614160" cy="2387600"/>
          </a:xfrm>
        </p:spPr>
        <p:txBody>
          <a:bodyPr>
            <a:normAutofit fontScale="90000"/>
          </a:bodyPr>
          <a:lstStyle/>
          <a:p>
            <a:pPr algn="l"/>
            <a:r>
              <a:rPr lang="uk-UA" b="1" dirty="0"/>
              <a:t>Близькосхідний конфлікт і спроби його врегулювання</a:t>
            </a:r>
            <a:endParaRPr lang="en-US" b="1" spc="50" dirty="0">
              <a:ln w="0"/>
              <a:solidFill>
                <a:schemeClr val="tx1">
                  <a:lumMod val="75000"/>
                  <a:lumOff val="2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/>
            <a:r>
              <a:rPr lang="uk-UA" dirty="0" smtClean="0"/>
              <a:t>Матеріали до уроку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252728" y="859536"/>
            <a:ext cx="0" cy="4133088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25327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191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011920" y="3632508"/>
            <a:ext cx="318008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/>
              <a:t>Арабська</a:t>
            </a:r>
            <a:r>
              <a:rPr lang="ru-RU" sz="3200" b="1" dirty="0" smtClean="0"/>
              <a:t> весна</a:t>
            </a:r>
            <a:r>
              <a:rPr lang="en-US" dirty="0" smtClean="0"/>
              <a:t> </a:t>
            </a:r>
            <a:r>
              <a:rPr lang="uk-UA" dirty="0" smtClean="0"/>
              <a:t>серія масових вуличних протестів, революцій та внутрішніх військових конфліктів у низці арабських країн, що почалися наприкінці 2010 року в Тунісі й тривають у деяких країнах донині.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4031957"/>
            <a:ext cx="486947" cy="2016597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49507" y="3740230"/>
            <a:ext cx="72948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uk-UA" dirty="0" smtClean="0"/>
              <a:t>Країни, в яких влада повалена більше одного разу.</a:t>
            </a:r>
          </a:p>
          <a:p>
            <a:r>
              <a:rPr lang="uk-UA" dirty="0" smtClean="0"/>
              <a:t>Країни, в яких протести вже закінчилися.</a:t>
            </a:r>
          </a:p>
          <a:p>
            <a:r>
              <a:rPr lang="uk-UA" dirty="0" smtClean="0"/>
              <a:t>Країни, в яких зараз тривають збройні конфлікти.</a:t>
            </a:r>
          </a:p>
          <a:p>
            <a:r>
              <a:rPr lang="uk-UA" dirty="0" smtClean="0"/>
              <a:t>Країни, де значні протести тривають у великих містах.</a:t>
            </a:r>
          </a:p>
          <a:p>
            <a:r>
              <a:rPr lang="uk-UA" dirty="0" smtClean="0"/>
              <a:t>Країни, протести в яких набули відносно невеликого розмаху.</a:t>
            </a:r>
          </a:p>
          <a:p>
            <a:r>
              <a:rPr lang="uk-UA" dirty="0" smtClean="0"/>
              <a:t>Країни, в яких було запроваджено певні реформи.</a:t>
            </a:r>
          </a:p>
          <a:p>
            <a:r>
              <a:rPr lang="uk-UA" dirty="0" smtClean="0"/>
              <a:t>Країни поза межами арабського світу, що переживають різні кризи.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69660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c/ce/Flag_of_Tunisia.svg/125px-Flag_of_Tunisi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6" y="795337"/>
            <a:ext cx="806660" cy="53562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70560" y="1286534"/>
            <a:ext cx="319024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Туніс: </a:t>
            </a:r>
            <a:r>
              <a:rPr lang="uk-UA" dirty="0" smtClean="0"/>
              <a:t>президент Зін Ель </a:t>
            </a:r>
            <a:r>
              <a:rPr lang="uk-UA" dirty="0" err="1" smtClean="0"/>
              <a:t>Абідін</a:t>
            </a:r>
            <a:r>
              <a:rPr lang="uk-UA" dirty="0" smtClean="0"/>
              <a:t> Бен Алі був відсторонений від влади, звинувачений, засланий та його уряд був скинутий.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70560" y="3394291"/>
            <a:ext cx="31191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Єгипет:</a:t>
            </a:r>
            <a:r>
              <a:rPr lang="uk-UA" dirty="0" smtClean="0"/>
              <a:t> президент Хосні Мубарак був відсторонений, заарештований, звинувачений і уряд був скинутий.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506850" y="2591238"/>
            <a:ext cx="4053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Марокко, Йорданія та Палестина: </a:t>
            </a:r>
            <a:r>
              <a:rPr lang="uk-UA" dirty="0" smtClean="0"/>
              <a:t>конституційні реформи, реалізовані у відповідь на протести.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846670" y="3416061"/>
            <a:ext cx="338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Лівія</a:t>
            </a:r>
            <a:r>
              <a:rPr lang="uk-UA" dirty="0" smtClean="0"/>
              <a:t>: Вбивство </a:t>
            </a:r>
            <a:r>
              <a:rPr lang="uk-UA" dirty="0" err="1" smtClean="0"/>
              <a:t>Муаммара</a:t>
            </a:r>
            <a:r>
              <a:rPr lang="uk-UA" dirty="0" smtClean="0"/>
              <a:t> Каддафі після громадянської війни, в якій відбулася іноземна військова інтервенція, і уряд був повалений.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860800" y="1302542"/>
            <a:ext cx="336819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Ємен: </a:t>
            </a:r>
            <a:r>
              <a:rPr lang="uk-UA" dirty="0" smtClean="0"/>
              <a:t>президент Алі Абдулла </a:t>
            </a:r>
            <a:r>
              <a:rPr lang="uk-UA" dirty="0" err="1" smtClean="0"/>
              <a:t>Салех</a:t>
            </a:r>
            <a:r>
              <a:rPr lang="uk-UA" dirty="0" smtClean="0"/>
              <a:t> відсторонений, а влада передана уряду національної єдності.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62782" y="611062"/>
            <a:ext cx="4089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Сирія</a:t>
            </a:r>
            <a:r>
              <a:rPr lang="uk-UA" dirty="0" smtClean="0"/>
              <a:t>: Президент </a:t>
            </a:r>
            <a:r>
              <a:rPr lang="uk-UA" dirty="0" err="1" smtClean="0"/>
              <a:t>Башар</a:t>
            </a:r>
            <a:r>
              <a:rPr lang="uk-UA" dirty="0" smtClean="0"/>
              <a:t> </a:t>
            </a:r>
            <a:r>
              <a:rPr lang="uk-UA" dirty="0" err="1" smtClean="0"/>
              <a:t>Асад</a:t>
            </a:r>
            <a:r>
              <a:rPr lang="uk-UA" dirty="0" smtClean="0"/>
              <a:t> зіткнувся з громадянським спротивом проти свого правління, яке переросло у збройний заколот і спричинило повномасштабну громадянську війну.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70560" y="5539129"/>
            <a:ext cx="496824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Бахрейн</a:t>
            </a:r>
            <a:r>
              <a:rPr lang="uk-UA" dirty="0" smtClean="0"/>
              <a:t>: Повстання проти розгромленої влади уряду та інтервенція Саудівської Аравії.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92240" y="5569906"/>
            <a:ext cx="66741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/>
              <a:t>Кувейт, Ліван та Оман: </a:t>
            </a:r>
          </a:p>
          <a:p>
            <a:r>
              <a:rPr lang="uk-UA" dirty="0" smtClean="0"/>
              <a:t>зміни уряду, реалізовані у відповідь на протести.</a:t>
            </a:r>
            <a:endParaRPr lang="uk-UA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285988" y="4162122"/>
            <a:ext cx="454025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dirty="0" smtClean="0"/>
              <a:t>Саудівська Аравія, Мавританія, Судан та інші арабські країни: </a:t>
            </a:r>
            <a:r>
              <a:rPr lang="uk-UA" dirty="0" smtClean="0"/>
              <a:t>масштабні протести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803393" y="155341"/>
            <a:ext cx="64256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/>
              <a:t>Результати арабської весни за країнами</a:t>
            </a:r>
            <a:endParaRPr lang="uk-UA" sz="2800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856" y="2880669"/>
            <a:ext cx="848796" cy="566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856" y="5028901"/>
            <a:ext cx="850380" cy="5102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096" y="779492"/>
            <a:ext cx="825551" cy="551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922" y="2886265"/>
            <a:ext cx="1148658" cy="5743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075" y="667655"/>
            <a:ext cx="926465" cy="61887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4415" y="2180722"/>
            <a:ext cx="733425" cy="4899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07673" y="2201044"/>
            <a:ext cx="817274" cy="408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3127" y="2201984"/>
            <a:ext cx="817273" cy="4086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08545" y="3805207"/>
            <a:ext cx="652145" cy="32607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80432" y="3572148"/>
            <a:ext cx="895323" cy="5980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62782" y="3562962"/>
            <a:ext cx="935185" cy="6247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2" name="Рисунок 307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2610" y="5187602"/>
            <a:ext cx="816095" cy="40804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3" name="Рисунок 307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14640" y="5186366"/>
            <a:ext cx="612700" cy="4092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5" name="Рисунок 307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78846" y="5184437"/>
            <a:ext cx="777268" cy="3886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9145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640" y="350604"/>
            <a:ext cx="2753360" cy="20650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5920" y="390327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400" b="1" dirty="0" smtClean="0"/>
              <a:t>Ісламська Держава, </a:t>
            </a:r>
            <a:r>
              <a:rPr lang="uk-UA" dirty="0" smtClean="0"/>
              <a:t>до 29 червня 2014 року </a:t>
            </a:r>
            <a:r>
              <a:rPr lang="uk-UA" sz="2400" b="1" dirty="0" smtClean="0"/>
              <a:t>Ісламська держава Іраку та Леванту (ІДІЛ) </a:t>
            </a:r>
            <a:r>
              <a:rPr lang="uk-UA" dirty="0" smtClean="0"/>
              <a:t>— невизнана мусульманська терористична держава (халіфат з 29 червня 2014) і міжнародна терористична, мілітаристська група напрямку </a:t>
            </a:r>
            <a:r>
              <a:rPr lang="uk-UA" dirty="0" err="1" smtClean="0"/>
              <a:t>салафітський</a:t>
            </a:r>
            <a:r>
              <a:rPr lang="uk-UA" dirty="0" smtClean="0"/>
              <a:t> </a:t>
            </a:r>
            <a:r>
              <a:rPr lang="uk-UA" dirty="0" err="1" smtClean="0"/>
              <a:t>джихадизм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9547645" y="2415364"/>
            <a:ext cx="2027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Прапор </a:t>
            </a:r>
            <a:r>
              <a:rPr lang="uk-UA" dirty="0" smtClean="0"/>
              <a:t>організації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5920" y="2057472"/>
            <a:ext cx="6644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П</a:t>
            </a:r>
            <a:r>
              <a:rPr lang="uk-UA" dirty="0" smtClean="0"/>
              <a:t>ровідна мета групи заснування Ісламської </a:t>
            </a:r>
            <a:r>
              <a:rPr lang="uk-UA" dirty="0" err="1" smtClean="0"/>
              <a:t>Суннітської</a:t>
            </a:r>
            <a:r>
              <a:rPr lang="uk-UA" dirty="0" smtClean="0"/>
              <a:t> держави. Особливо, ІДІЛ </a:t>
            </a:r>
            <a:r>
              <a:rPr lang="uk-UA" dirty="0" err="1" smtClean="0"/>
              <a:t>прагнє</a:t>
            </a:r>
            <a:r>
              <a:rPr lang="uk-UA" dirty="0" smtClean="0"/>
              <a:t> встановити халіфат, Ісламську державу на чолі з халіфом, що є наступником Пророка </a:t>
            </a:r>
            <a:r>
              <a:rPr lang="uk-UA" dirty="0" err="1" smtClean="0"/>
              <a:t>Мухаммеда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8215315" y="2728754"/>
            <a:ext cx="38025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/>
              <a:t>Активність</a:t>
            </a:r>
            <a:endParaRPr lang="ru-RU" b="1" dirty="0" smtClean="0"/>
          </a:p>
          <a:p>
            <a:r>
              <a:rPr lang="uk-UA" dirty="0" smtClean="0"/>
              <a:t>з 15 жовтня 2006 року — до сьогодні</a:t>
            </a:r>
            <a:endParaRPr lang="uk-UA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496281" y="3309416"/>
            <a:ext cx="387836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Чисельність</a:t>
            </a:r>
            <a:r>
              <a:rPr lang="uk-UA" dirty="0" smtClean="0"/>
              <a:t>	</a:t>
            </a:r>
          </a:p>
          <a:p>
            <a:r>
              <a:rPr lang="uk-UA" i="1" dirty="0" smtClean="0"/>
              <a:t>На території Сирії та Іраку</a:t>
            </a:r>
          </a:p>
          <a:p>
            <a:r>
              <a:rPr lang="uk-UA" dirty="0" smtClean="0"/>
              <a:t>20,000—31,000 (оцінка ЦРУ)</a:t>
            </a:r>
          </a:p>
          <a:p>
            <a:r>
              <a:rPr lang="uk-UA" i="1" dirty="0" smtClean="0"/>
              <a:t>За межами Сирії та Іраку</a:t>
            </a:r>
          </a:p>
          <a:p>
            <a:r>
              <a:rPr lang="uk-UA" dirty="0" smtClean="0"/>
              <a:t>32,500—57,800 (дивіться Війська ІД)</a:t>
            </a:r>
          </a:p>
          <a:p>
            <a:r>
              <a:rPr lang="uk-UA" i="1" dirty="0" smtClean="0"/>
              <a:t>Загалом </a:t>
            </a:r>
            <a:r>
              <a:rPr lang="uk-UA" b="1" dirty="0" smtClean="0"/>
              <a:t>52,500—257,800</a:t>
            </a:r>
            <a:endParaRPr lang="uk-UA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18627" y="3109816"/>
            <a:ext cx="356244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err="1" smtClean="0"/>
              <a:t>Лідери</a:t>
            </a:r>
            <a:endParaRPr lang="ru-RU" b="1" dirty="0" smtClean="0"/>
          </a:p>
          <a:p>
            <a:r>
              <a:rPr lang="ru-RU" dirty="0" smtClean="0"/>
              <a:t>Абу </a:t>
            </a:r>
            <a:r>
              <a:rPr lang="ru-RU" dirty="0" err="1"/>
              <a:t>Бакр</a:t>
            </a:r>
            <a:r>
              <a:rPr lang="ru-RU" dirty="0"/>
              <a:t> аль-</a:t>
            </a:r>
            <a:r>
              <a:rPr lang="ru-RU" dirty="0" err="1"/>
              <a:t>Багдаді</a:t>
            </a:r>
            <a:r>
              <a:rPr lang="ru-RU" dirty="0"/>
              <a:t> †</a:t>
            </a:r>
          </a:p>
          <a:p>
            <a:r>
              <a:rPr lang="ru-RU" dirty="0"/>
              <a:t>Абу </a:t>
            </a:r>
            <a:r>
              <a:rPr lang="ru-RU" dirty="0" err="1"/>
              <a:t>Муслім</a:t>
            </a:r>
            <a:r>
              <a:rPr lang="ru-RU" dirty="0"/>
              <a:t> аль-</a:t>
            </a:r>
            <a:r>
              <a:rPr lang="ru-RU" dirty="0" err="1"/>
              <a:t>Туркмані</a:t>
            </a:r>
            <a:r>
              <a:rPr lang="ru-RU" dirty="0"/>
              <a:t> †</a:t>
            </a:r>
          </a:p>
          <a:p>
            <a:r>
              <a:rPr lang="ru-RU" dirty="0"/>
              <a:t>Абу </a:t>
            </a:r>
            <a:r>
              <a:rPr lang="ru-RU" dirty="0" err="1"/>
              <a:t>Алі</a:t>
            </a:r>
            <a:r>
              <a:rPr lang="ru-RU" dirty="0"/>
              <a:t> аль-</a:t>
            </a:r>
            <a:r>
              <a:rPr lang="ru-RU" dirty="0" err="1"/>
              <a:t>Анбар</a:t>
            </a:r>
            <a:r>
              <a:rPr lang="en-US" dirty="0" err="1"/>
              <a:t>i</a:t>
            </a:r>
            <a:endParaRPr lang="en-US" dirty="0"/>
          </a:p>
          <a:p>
            <a:r>
              <a:rPr lang="ru-RU" dirty="0"/>
              <a:t>Абу </a:t>
            </a:r>
            <a:r>
              <a:rPr lang="ru-RU" dirty="0" err="1"/>
              <a:t>Айман</a:t>
            </a:r>
            <a:r>
              <a:rPr lang="ru-RU" dirty="0"/>
              <a:t> аль-</a:t>
            </a:r>
            <a:r>
              <a:rPr lang="ru-RU" dirty="0" err="1"/>
              <a:t>Іракі</a:t>
            </a:r>
            <a:endParaRPr lang="ru-RU" dirty="0"/>
          </a:p>
          <a:p>
            <a:r>
              <a:rPr lang="ru-RU" dirty="0"/>
              <a:t>Абу Мухаммад аль-</a:t>
            </a:r>
            <a:r>
              <a:rPr lang="ru-RU" dirty="0" err="1"/>
              <a:t>Аднан</a:t>
            </a:r>
            <a:r>
              <a:rPr lang="en-US" dirty="0" err="1"/>
              <a:t>i</a:t>
            </a:r>
            <a:endParaRPr lang="en-US" dirty="0"/>
          </a:p>
          <a:p>
            <a:r>
              <a:rPr lang="ru-RU" dirty="0"/>
              <a:t>Аль Бара </a:t>
            </a:r>
            <a:r>
              <a:rPr lang="ru-RU" dirty="0" err="1"/>
              <a:t>Шишані</a:t>
            </a:r>
            <a:endParaRPr lang="ru-RU" dirty="0"/>
          </a:p>
          <a:p>
            <a:r>
              <a:rPr lang="ru-RU" dirty="0"/>
              <a:t>Абу Омар аль-Ш</a:t>
            </a:r>
            <a:r>
              <a:rPr lang="en-US" dirty="0" err="1"/>
              <a:t>i</a:t>
            </a:r>
            <a:r>
              <a:rPr lang="ru-RU" dirty="0" err="1"/>
              <a:t>шан</a:t>
            </a:r>
            <a:r>
              <a:rPr lang="en-US" dirty="0" err="1"/>
              <a:t>i</a:t>
            </a:r>
            <a:endParaRPr lang="en-US" dirty="0"/>
          </a:p>
          <a:p>
            <a:r>
              <a:rPr lang="ru-RU" dirty="0"/>
              <a:t>Абу </a:t>
            </a:r>
            <a:r>
              <a:rPr lang="ru-RU" dirty="0" err="1"/>
              <a:t>Ібрагім</a:t>
            </a:r>
            <a:r>
              <a:rPr lang="ru-RU" dirty="0"/>
              <a:t> аль-</a:t>
            </a:r>
            <a:r>
              <a:rPr lang="ru-RU" dirty="0" err="1"/>
              <a:t>Гашемі</a:t>
            </a:r>
            <a:r>
              <a:rPr lang="ru-RU" dirty="0"/>
              <a:t> </a:t>
            </a:r>
            <a:r>
              <a:rPr lang="ru-RU" dirty="0" smtClean="0"/>
              <a:t>аль-</a:t>
            </a:r>
            <a:r>
              <a:rPr lang="ru-RU" dirty="0" err="1" smtClean="0"/>
              <a:t>Кураші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496281" y="5083577"/>
            <a:ext cx="3335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Штаб-квартира</a:t>
            </a:r>
            <a:r>
              <a:rPr lang="ru-RU" b="1" dirty="0"/>
              <a:t>	</a:t>
            </a:r>
            <a:endParaRPr lang="ru-RU" b="1" dirty="0" smtClean="0"/>
          </a:p>
          <a:p>
            <a:r>
              <a:rPr lang="ru-RU" dirty="0" err="1" smtClean="0"/>
              <a:t>Баакуба</a:t>
            </a:r>
            <a:r>
              <a:rPr lang="ru-RU" dirty="0" smtClean="0"/>
              <a:t> </a:t>
            </a:r>
            <a:r>
              <a:rPr lang="ru-RU" dirty="0"/>
              <a:t>(15 </a:t>
            </a:r>
            <a:r>
              <a:rPr lang="ru-RU" dirty="0" err="1"/>
              <a:t>жовтня</a:t>
            </a:r>
            <a:r>
              <a:rPr lang="ru-RU" dirty="0"/>
              <a:t> 2006—2013)</a:t>
            </a:r>
          </a:p>
          <a:p>
            <a:r>
              <a:rPr lang="ru-RU" dirty="0"/>
              <a:t>Ар-</a:t>
            </a:r>
            <a:r>
              <a:rPr lang="ru-RU" dirty="0" err="1"/>
              <a:t>Ракка</a:t>
            </a:r>
            <a:r>
              <a:rPr lang="ru-RU" dirty="0"/>
              <a:t> (2013—2017)</a:t>
            </a:r>
          </a:p>
          <a:p>
            <a:r>
              <a:rPr lang="ru-RU" dirty="0" err="1"/>
              <a:t>Меядін</a:t>
            </a:r>
            <a:r>
              <a:rPr lang="ru-RU" dirty="0"/>
              <a:t> (2017)</a:t>
            </a:r>
          </a:p>
          <a:p>
            <a:r>
              <a:rPr lang="ru-RU" dirty="0"/>
              <a:t>Абу-</a:t>
            </a:r>
            <a:r>
              <a:rPr lang="ru-RU" dirty="0" err="1"/>
              <a:t>Кемаль</a:t>
            </a:r>
            <a:r>
              <a:rPr lang="ru-RU" dirty="0"/>
              <a:t> (2017)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7802" y="423477"/>
            <a:ext cx="1647816" cy="1894514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7608895" y="2388634"/>
            <a:ext cx="10686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Емблема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1076" y="3028526"/>
            <a:ext cx="4053884" cy="304041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3698240" y="6007984"/>
            <a:ext cx="43313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dirty="0" smtClean="0"/>
              <a:t>Солдат армії США із захопленим </a:t>
            </a:r>
          </a:p>
          <a:p>
            <a:pPr algn="ctr"/>
            <a:r>
              <a:rPr lang="uk-UA" b="1" dirty="0" smtClean="0"/>
              <a:t>прапором ІДІЛ в </a:t>
            </a:r>
            <a:r>
              <a:rPr lang="uk-UA" b="1" dirty="0" err="1" smtClean="0"/>
              <a:t>Іраці</a:t>
            </a:r>
            <a:r>
              <a:rPr lang="uk-UA" b="1" dirty="0" smtClean="0"/>
              <a:t>, грудень 2010 року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459995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" t="2507" r="5195" b="4146"/>
          <a:stretch/>
        </p:blipFill>
        <p:spPr>
          <a:xfrm>
            <a:off x="355600" y="186458"/>
            <a:ext cx="11578268" cy="59908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5262933" y="840642"/>
            <a:ext cx="637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Територіальні претензії ІДІЛ, частина з них стосується України.</a:t>
            </a:r>
            <a:endParaRPr lang="uk-UA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14" y="1429138"/>
            <a:ext cx="4606719" cy="327181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873760" y="4700955"/>
            <a:ext cx="42367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Максимум територіальної експансії  ІДІЛ,  </a:t>
            </a:r>
          </a:p>
          <a:p>
            <a:pPr algn="ctr"/>
            <a:r>
              <a:rPr lang="uk-UA" dirty="0" smtClean="0"/>
              <a:t>Сирія та Ірак, травень 2015 року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9109019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480560" y="731173"/>
            <a:ext cx="75590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Повне ім'я — Муаммар Мухаммад абдас-Салам абу-Маньяр аль-Каддафі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7" y="78266"/>
            <a:ext cx="4181623" cy="628424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4293392" y="2650629"/>
            <a:ext cx="7477760" cy="1985783"/>
            <a:chOff x="4480560" y="1624793"/>
            <a:chExt cx="7477760" cy="1985783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4511040" y="1624793"/>
              <a:ext cx="489505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Братський Вождь і Лідер Зеленої Революції Лівії</a:t>
              </a:r>
              <a:endParaRPr lang="uk-UA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511040" y="1924403"/>
              <a:ext cx="744728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dirty="0" smtClean="0"/>
                <a:t>Почесний доктор Білоруського державного університету інформатики та радіоелектроніки</a:t>
              </a:r>
              <a:endParaRPr lang="uk-UA" dirty="0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480560" y="2559053"/>
              <a:ext cx="27361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«Король королів Африки»</a:t>
              </a:r>
              <a:endParaRPr lang="uk-UA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537389" y="2897905"/>
              <a:ext cx="250055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Міжнародний терорист</a:t>
              </a:r>
              <a:endParaRPr lang="uk-UA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4538399" y="3241244"/>
              <a:ext cx="125592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Полковник</a:t>
              </a:r>
              <a:endParaRPr lang="uk-UA" dirty="0"/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392" y="4936022"/>
            <a:ext cx="1745933" cy="166543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29951" y="-41979"/>
            <a:ext cx="58431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Муаммар Каддафі</a:t>
            </a:r>
            <a:endParaRPr lang="ru-RU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2419" y="1122735"/>
            <a:ext cx="54007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народився 13 вересня 1942 — помер 20 жовтня 2011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344918" y="146851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лідер  і диктатор Лівії в 1969—2011 роках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277360" y="2337770"/>
            <a:ext cx="51638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uk-UA" dirty="0" smtClean="0"/>
              <a:t>Один із найбагатших людей усіх часів (</a:t>
            </a:r>
            <a:r>
              <a:rPr lang="ru-RU" dirty="0" smtClean="0"/>
              <a:t>$ </a:t>
            </a:r>
            <a:r>
              <a:rPr lang="ru-RU" dirty="0"/>
              <a:t>200 </a:t>
            </a:r>
            <a:r>
              <a:rPr lang="ru-RU" dirty="0" smtClean="0"/>
              <a:t>млрд)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983702" y="5584074"/>
            <a:ext cx="1094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Автограф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344192" y="2031536"/>
            <a:ext cx="3326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За національністю	араб-бедуїн</a:t>
            </a:r>
            <a:endParaRPr lang="uk-UA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354899" y="4566305"/>
            <a:ext cx="304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Голова Африканського Союзу</a:t>
            </a:r>
            <a:endParaRPr lang="uk-UA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407969" y="5077135"/>
            <a:ext cx="2824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Кавалер Ордену </a:t>
            </a:r>
            <a:r>
              <a:rPr lang="ru-RU" dirty="0"/>
              <a:t>князя Ярослава Мудрого </a:t>
            </a:r>
            <a:r>
              <a:rPr lang="en-US" dirty="0"/>
              <a:t>I </a:t>
            </a:r>
            <a:r>
              <a:rPr lang="ru-RU" dirty="0"/>
              <a:t>ст. </a:t>
            </a:r>
            <a:r>
              <a:rPr lang="ru-RU" dirty="0" smtClean="0"/>
              <a:t>(2003) та Ордену </a:t>
            </a:r>
            <a:r>
              <a:rPr lang="ru-RU" dirty="0"/>
              <a:t>Богдана </a:t>
            </a:r>
            <a:r>
              <a:rPr lang="uk-UA" dirty="0" smtClean="0"/>
              <a:t>Хмельницького</a:t>
            </a:r>
            <a:r>
              <a:rPr lang="ru-RU" dirty="0" smtClean="0"/>
              <a:t> </a:t>
            </a:r>
            <a:r>
              <a:rPr lang="en-US" dirty="0"/>
              <a:t>I </a:t>
            </a:r>
            <a:r>
              <a:rPr lang="ru-RU" dirty="0"/>
              <a:t>ст. </a:t>
            </a:r>
            <a:r>
              <a:rPr lang="ru-RU" dirty="0" smtClean="0"/>
              <a:t>(2008)</a:t>
            </a:r>
            <a:endParaRPr lang="ru-RU" dirty="0"/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855" y="4980084"/>
            <a:ext cx="933293" cy="13925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3193" y="4954162"/>
            <a:ext cx="960318" cy="140206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5409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574" y="75562"/>
            <a:ext cx="4529271" cy="6265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2718" y="4739923"/>
            <a:ext cx="2170007" cy="158664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1246" y="257212"/>
            <a:ext cx="752032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Рухолла Мусаві Хомейні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77743" y="1192915"/>
            <a:ext cx="6667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 smtClean="0"/>
              <a:t>17 травня 1900 або 1898 або 1903, Персія — 3 червня 1989, Тегеран, Іран</a:t>
            </a:r>
            <a:endParaRPr lang="uk-UA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05994" y="1716562"/>
            <a:ext cx="56108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dirty="0" smtClean="0"/>
              <a:t>Іранський </a:t>
            </a:r>
            <a:r>
              <a:rPr lang="uk-UA" dirty="0"/>
              <a:t>державний діяч, аятола, </a:t>
            </a:r>
            <a:r>
              <a:rPr lang="uk-UA" dirty="0" err="1"/>
              <a:t>рахбар</a:t>
            </a:r>
            <a:r>
              <a:rPr lang="uk-UA" dirty="0"/>
              <a:t> (вождь), </a:t>
            </a:r>
            <a:endParaRPr lang="uk-UA" dirty="0" smtClean="0"/>
          </a:p>
          <a:p>
            <a:pPr algn="ctr"/>
            <a:r>
              <a:rPr lang="uk-UA" dirty="0" smtClean="0"/>
              <a:t>лідер </a:t>
            </a:r>
            <a:r>
              <a:rPr lang="uk-UA" dirty="0"/>
              <a:t>ісламської революції 1979 року в </a:t>
            </a:r>
            <a:r>
              <a:rPr lang="uk-UA" dirty="0" smtClean="0"/>
              <a:t>Ірані, </a:t>
            </a:r>
          </a:p>
          <a:p>
            <a:pPr algn="ctr"/>
            <a:r>
              <a:rPr lang="uk-UA" dirty="0" smtClean="0"/>
              <a:t>політик, поет, релігійний лідер, богослов, містик, </a:t>
            </a:r>
            <a:r>
              <a:rPr lang="uk-UA" dirty="0" err="1" smtClean="0"/>
              <a:t>ахунд</a:t>
            </a:r>
            <a:endParaRPr lang="uk-UA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776396" y="5971410"/>
            <a:ext cx="1094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Автограф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653895" y="2640319"/>
            <a:ext cx="43150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Верховний лідер Ірану з 1979 по 1989 рр.</a:t>
            </a:r>
            <a:endParaRPr lang="uk-UA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95550" y="2954106"/>
            <a:ext cx="6386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за національністю</a:t>
            </a:r>
            <a:r>
              <a:rPr lang="ru-RU" dirty="0" smtClean="0"/>
              <a:t> </a:t>
            </a:r>
            <a:r>
              <a:rPr lang="uk-UA" dirty="0" smtClean="0"/>
              <a:t>перс, за віросповіданням мусульманин-шиїт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7909" y="3478420"/>
            <a:ext cx="462716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Під час правління в країні було введено ісламські закони, повну ісламізацію всіх сторін суспільного життя — політики, економіки й культури. Головними ставали морально-етичні закони шаріату: жінкам заборонили носити неприписаний мусульманкам одяг, заборонено спиртні напої та більшість західних фільмів. Під заборону підпали навіть шахи, які визнано «азартною та шкідливою» грою.</a:t>
            </a:r>
            <a:endParaRPr lang="uk-UA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95544" y="4546120"/>
            <a:ext cx="2225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dirty="0" smtClean="0"/>
              <a:t>Банкнота 1000 ріалів 1992 </a:t>
            </a:r>
          </a:p>
          <a:p>
            <a:r>
              <a:rPr lang="uk-UA" sz="1400" dirty="0" smtClean="0"/>
              <a:t>з портретом Хомейні</a:t>
            </a:r>
            <a:endParaRPr lang="uk-UA" sz="14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544" y="3427741"/>
            <a:ext cx="2397051" cy="11590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39897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70" y="111095"/>
            <a:ext cx="4623275" cy="616436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82" y="4293148"/>
            <a:ext cx="1494847" cy="236859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07852" y="111095"/>
            <a:ext cx="37810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Ясір Арафат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72569" y="1034425"/>
            <a:ext cx="6451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4 серпня або 24 серпня 1929, Каїр — 11 листопада 2004, Париж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650369" y="131686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/>
              <a:t>лідер палестинського визвольного руху; </a:t>
            </a:r>
          </a:p>
          <a:p>
            <a:pPr algn="ctr"/>
            <a:r>
              <a:rPr lang="uk-UA" dirty="0" smtClean="0"/>
              <a:t>один із засновників і з 1969 лідер Організації визволення Палестини </a:t>
            </a:r>
            <a:endParaRPr lang="uk-UA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39400" y="2107094"/>
            <a:ext cx="7452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 smtClean="0"/>
              <a:t>Лауреат Нобелівської премії миру 1994 року. У 1999 Арафат разом з Іцхаком </a:t>
            </a:r>
            <a:r>
              <a:rPr lang="uk-UA" dirty="0" err="1" smtClean="0"/>
              <a:t>Рабіном</a:t>
            </a:r>
            <a:r>
              <a:rPr lang="uk-UA" dirty="0" smtClean="0"/>
              <a:t> і Шимоном Пересом отримав Нобелівську премію миру.</a:t>
            </a:r>
            <a:endParaRPr lang="uk-UA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5054837" y="5742270"/>
            <a:ext cx="6441122" cy="738840"/>
            <a:chOff x="5003560" y="3554308"/>
            <a:chExt cx="6441122" cy="73884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003560" y="3923816"/>
              <a:ext cx="448488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За фахом інженер у цивільному будівництві</a:t>
              </a:r>
              <a:endParaRPr lang="uk-UA" dirty="0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003560" y="3554308"/>
              <a:ext cx="64411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За національністю</a:t>
              </a:r>
              <a:r>
                <a:rPr lang="ru-RU" dirty="0" smtClean="0"/>
                <a:t> </a:t>
              </a:r>
              <a:r>
                <a:rPr lang="uk-UA" dirty="0" smtClean="0"/>
                <a:t>араб, за віросповіданням мусульманин-суніт</a:t>
              </a:r>
              <a:endParaRPr lang="uk-UA" dirty="0"/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3960627" y="5409678"/>
            <a:ext cx="10942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Автограф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5424229" y="2895213"/>
            <a:ext cx="4329599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 smtClean="0"/>
              <a:t>Назва «</a:t>
            </a:r>
            <a:r>
              <a:rPr lang="uk-UA" sz="1600" dirty="0" err="1" smtClean="0"/>
              <a:t>арафатка</a:t>
            </a:r>
            <a:r>
              <a:rPr lang="uk-UA" sz="1600" dirty="0" smtClean="0"/>
              <a:t>» стала широко відомою в світі під час різкої ескалації </a:t>
            </a:r>
            <a:r>
              <a:rPr lang="uk-UA" sz="1600" dirty="0" err="1" smtClean="0"/>
              <a:t>ізраїльсько</a:t>
            </a:r>
            <a:r>
              <a:rPr lang="uk-UA" sz="1600" dirty="0" smtClean="0"/>
              <a:t>-палестинського конфлікту наприкінці 1980-х років, коли на телеекранах часто з'являвся лідер палестинців Ясір Арафат, невід'ємною частиною образу якого була </a:t>
            </a:r>
            <a:r>
              <a:rPr lang="uk-UA" sz="1600" dirty="0" err="1" smtClean="0"/>
              <a:t>куфія</a:t>
            </a:r>
            <a:r>
              <a:rPr lang="uk-UA" sz="1600" dirty="0" smtClean="0"/>
              <a:t>. Куфія Ясіра Арафата укладалася на голові таким чином, щоб на плечі знаходилася частина тканини яка за формою нагадувала обриси історичної Палестини (що містить у собі територію держави Ізраїль).</a:t>
            </a:r>
            <a:endParaRPr lang="uk-UA" sz="16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5317" t="2426" b="4440"/>
          <a:stretch/>
        </p:blipFill>
        <p:spPr>
          <a:xfrm>
            <a:off x="9942523" y="3012351"/>
            <a:ext cx="1884243" cy="18348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Прямоугольник 15"/>
          <p:cNvSpPr/>
          <p:nvPr/>
        </p:nvSpPr>
        <p:spPr>
          <a:xfrm>
            <a:off x="9800554" y="4809513"/>
            <a:ext cx="221490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/>
              <a:t>Куфія </a:t>
            </a:r>
            <a:r>
              <a:rPr lang="ru-RU" sz="1200" dirty="0"/>
              <a:t>— </a:t>
            </a:r>
            <a:r>
              <a:rPr lang="uk-UA" sz="1200" dirty="0" smtClean="0"/>
              <a:t>чоловіча головна хустка, популярна в арабських країнах. Слугує для захисту голови й обличчя від сонця, піску та холоду. </a:t>
            </a:r>
            <a:endParaRPr lang="uk-UA" sz="1200" dirty="0"/>
          </a:p>
        </p:txBody>
      </p:sp>
    </p:spTree>
    <p:extLst>
      <p:ext uri="{BB962C8B-B14F-4D97-AF65-F5344CB8AC3E}">
        <p14:creationId xmlns:p14="http://schemas.microsoft.com/office/powerpoint/2010/main" val="227238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3"/>
          <a:stretch/>
        </p:blipFill>
        <p:spPr>
          <a:xfrm>
            <a:off x="7264400" y="136110"/>
            <a:ext cx="4810472" cy="620373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663110" y="98525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4 травня 1928, Кафр ель-</a:t>
            </a:r>
            <a:r>
              <a:rPr lang="uk-UA" dirty="0" err="1" smtClean="0"/>
              <a:t>Мусайлаха</a:t>
            </a:r>
            <a:r>
              <a:rPr lang="uk-UA" dirty="0" smtClean="0"/>
              <a:t> — 25 лютого 2020, Каїр</a:t>
            </a:r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00414" y="133045"/>
            <a:ext cx="462139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5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Хосні Мубарак</a:t>
            </a:r>
            <a:endParaRPr lang="uk-UA" sz="54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0070" y="135458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dirty="0" smtClean="0"/>
              <a:t>Четвертий президент Єгипту </a:t>
            </a:r>
          </a:p>
          <a:p>
            <a:pPr algn="ctr"/>
            <a:r>
              <a:rPr lang="uk-UA" dirty="0" smtClean="0"/>
              <a:t>з 14 жовтня 1981 року по 11 лютого 2011 року</a:t>
            </a:r>
            <a:endParaRPr lang="uk-UA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5714" y="4749639"/>
            <a:ext cx="3802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За національністю	єгипетський араб.</a:t>
            </a:r>
            <a:endParaRPr lang="uk-UA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869" y="4779431"/>
            <a:ext cx="2834640" cy="98149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15713" y="5248928"/>
            <a:ext cx="40735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За фахом військовий льотчик У 1964—65 роках закінчив ад'юнктуру в Військовій академії імені М. В. Фрунзе в Москві. </a:t>
            </a:r>
            <a:r>
              <a:rPr lang="uk-UA" dirty="0"/>
              <a:t>Головний маршал авіації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15714" y="4989014"/>
            <a:ext cx="40735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За віросповіданням мусульманин-суніт.</a:t>
            </a:r>
            <a:endParaRPr lang="uk-UA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63113" y="2512890"/>
            <a:ext cx="66305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25 січня 2011 кілька тисяч людей в </a:t>
            </a:r>
            <a:r>
              <a:rPr lang="uk-UA" dirty="0" err="1" smtClean="0"/>
              <a:t>Каїрі</a:t>
            </a:r>
            <a:r>
              <a:rPr lang="uk-UA" dirty="0" smtClean="0"/>
              <a:t> вийшли з вимогою відставки Хосні Мубарака. Протести в Єгипті тривали 18 діб. 11 лютого 2011 року 4-й президент Єгипту пішов у відставку. </a:t>
            </a:r>
            <a:r>
              <a:rPr lang="uk-UA" dirty="0"/>
              <a:t>Відбув кількарічне ув'язнення за звинуваченням у корупції та перевищенні повноважень, звільнений 2017 року. Наприкінці правління статки Мубарака та його сім'ї оцінювали на суму від </a:t>
            </a:r>
            <a:r>
              <a:rPr lang="uk-UA" dirty="0" smtClean="0"/>
              <a:t>1-5 до 40-70 млрд </a:t>
            </a:r>
            <a:r>
              <a:rPr lang="uk-UA" dirty="0"/>
              <a:t>$</a:t>
            </a:r>
          </a:p>
          <a:p>
            <a:pPr algn="just"/>
            <a:endParaRPr lang="uk-UA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079821" y="3920229"/>
            <a:ext cx="332575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</a:p>
          <a:p>
            <a:r>
              <a:rPr lang="uk-UA" sz="4000" dirty="0" smtClean="0">
                <a:latin typeface="Monotype Corsiva" panose="03010101010201010101" pitchFamily="66" charset="0"/>
              </a:rPr>
              <a:t>Єгипет — це я</a:t>
            </a:r>
          </a:p>
        </p:txBody>
      </p:sp>
    </p:spTree>
    <p:extLst>
      <p:ext uri="{BB962C8B-B14F-4D97-AF65-F5344CB8AC3E}">
        <p14:creationId xmlns:p14="http://schemas.microsoft.com/office/powerpoint/2010/main" val="1058172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43523"/>
            <a:ext cx="10515600" cy="860171"/>
          </a:xfrm>
        </p:spPr>
        <p:txBody>
          <a:bodyPr/>
          <a:lstStyle/>
          <a:p>
            <a:pPr algn="ctr"/>
            <a:r>
              <a:rPr lang="uk-UA" b="1" dirty="0" smtClean="0">
                <a:latin typeface="+mn-lt"/>
              </a:rPr>
              <a:t>План заняття</a:t>
            </a:r>
            <a:endParaRPr lang="en-US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4652" y="829403"/>
            <a:ext cx="106473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Арабський світ.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Створення держави Ізраїль. Перша </a:t>
            </a:r>
            <a:r>
              <a:rPr lang="uk-UA" sz="2400" dirty="0" err="1" smtClean="0"/>
              <a:t>арабо</a:t>
            </a:r>
            <a:r>
              <a:rPr lang="uk-UA" sz="2400" dirty="0" smtClean="0"/>
              <a:t>-ізраїльська війна.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Палестинська проблема.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Близькосхідний мирний процес.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«Біла» та ісламська революції в Ірані.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«Арабська весна». Громадянські війни в Лівії, Сирії, Ємені. 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uk-UA" sz="2400" dirty="0" smtClean="0"/>
              <a:t>Ісламська держава Іраку і Леванту (ІДІЛ) та її розгром.</a:t>
            </a:r>
            <a:endParaRPr lang="uk-UA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6258560" y="5385601"/>
            <a:ext cx="58623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Основні дати та події: </a:t>
            </a:r>
          </a:p>
          <a:p>
            <a:r>
              <a:rPr lang="uk-UA" dirty="0" smtClean="0"/>
              <a:t>1945 р. — створення Ліги арабських держав (ЛАД); </a:t>
            </a:r>
          </a:p>
          <a:p>
            <a:r>
              <a:rPr lang="uk-UA" dirty="0" smtClean="0"/>
              <a:t>14 травня 1948 р. — проголошення держави Ізраїль; березень 1979 р. — проголошення Ірану ісламською державою.</a:t>
            </a:r>
            <a:endParaRPr lang="uk-UA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42240" y="5385601"/>
            <a:ext cx="61163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Поняття та назви: </a:t>
            </a:r>
          </a:p>
          <a:p>
            <a:r>
              <a:rPr lang="uk-UA" dirty="0" smtClean="0"/>
              <a:t>Близький Схід, Організація країн-експортерів нафти (ОПЕК), Палестина, ісламська республіка, «Арабська весна», суніти, шиїти, Ісламська держава Іраку і Леванту (ІДІЛ).</a:t>
            </a:r>
            <a:endParaRPr lang="uk-UA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778760" y="4890291"/>
            <a:ext cx="6634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Історичні постаті: </a:t>
            </a:r>
            <a:r>
              <a:rPr lang="uk-UA" dirty="0" smtClean="0"/>
              <a:t>Я. Арафат, А. Хомейні, М. Каддафі, X. Мубарак.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00446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56"/>
          <a:stretch/>
        </p:blipFill>
        <p:spPr>
          <a:xfrm>
            <a:off x="1905000" y="0"/>
            <a:ext cx="10287000" cy="55168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64480" y="5526425"/>
            <a:ext cx="533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Зеленим позначені країни, де тільки арабська мова є офіційною, синім позначені країни, де поряд з іншими мовами арабська є також офіційною.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4782" y="9545"/>
            <a:ext cx="30941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dirty="0" smtClean="0"/>
              <a:t>Арабський світ</a:t>
            </a:r>
            <a:endParaRPr lang="uk-UA" sz="3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74782" y="4130656"/>
            <a:ext cx="45699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Арабським світом прийнято узагальнено називати арабські країни Близького Сходу та Північної Африки, а також ті країни, що входять до Ліги арабських держав та мають арабську мову у статусі офіційної мови. Арабський світ складається з 22 країн з сукупним населенням близько 360 млн осіб.</a:t>
            </a:r>
            <a:endParaRPr lang="uk-UA" dirty="0"/>
          </a:p>
        </p:txBody>
      </p:sp>
      <p:sp>
        <p:nvSpPr>
          <p:cNvPr id="12" name="Rectangle 47"/>
          <p:cNvSpPr>
            <a:spLocks noChangeArrowheads="1"/>
          </p:cNvSpPr>
          <p:nvPr/>
        </p:nvSpPr>
        <p:spPr bwMode="auto">
          <a:xfrm>
            <a:off x="963691" y="192246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2130" name="Группа 2129"/>
          <p:cNvGrpSpPr/>
          <p:nvPr/>
        </p:nvGrpSpPr>
        <p:grpSpPr>
          <a:xfrm>
            <a:off x="354090" y="769274"/>
            <a:ext cx="2461224" cy="3393135"/>
            <a:chOff x="354090" y="769274"/>
            <a:chExt cx="2461224" cy="3393135"/>
          </a:xfrm>
        </p:grpSpPr>
        <p:grpSp>
          <p:nvGrpSpPr>
            <p:cNvPr id="26" name="Группа 25"/>
            <p:cNvGrpSpPr/>
            <p:nvPr/>
          </p:nvGrpSpPr>
          <p:grpSpPr>
            <a:xfrm>
              <a:off x="354090" y="769274"/>
              <a:ext cx="1370300" cy="1542019"/>
              <a:chOff x="354090" y="769274"/>
              <a:chExt cx="1370300" cy="1542019"/>
            </a:xfrm>
          </p:grpSpPr>
          <p:pic>
            <p:nvPicPr>
              <p:cNvPr id="2094" name="Picture 46" descr="Алжир"/>
              <p:cNvPicPr>
                <a:picLocks noChangeAspect="1" noChangeArrowheads="1"/>
              </p:cNvPicPr>
              <p:nvPr/>
            </p:nvPicPr>
            <p:blipFill>
              <a:blip r:embed="rId3" r:link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4090" y="835343"/>
                <a:ext cx="367269" cy="237195"/>
              </a:xfrm>
              <a:prstGeom prst="rect">
                <a:avLst/>
              </a:prstGeom>
              <a:noFill/>
              <a:ln>
                <a:solidFill>
                  <a:schemeClr val="bg2">
                    <a:lumMod val="10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Прямоугольник 13"/>
              <p:cNvSpPr/>
              <p:nvPr/>
            </p:nvSpPr>
            <p:spPr>
              <a:xfrm>
                <a:off x="721359" y="769274"/>
                <a:ext cx="8931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Алжир </a:t>
                </a:r>
              </a:p>
            </p:txBody>
          </p:sp>
          <p:sp>
            <p:nvSpPr>
              <p:cNvPr id="15" name="Прямоугольник 14"/>
              <p:cNvSpPr/>
              <p:nvPr/>
            </p:nvSpPr>
            <p:spPr>
              <a:xfrm>
                <a:off x="721359" y="1072538"/>
                <a:ext cx="10030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Бахрейн</a:t>
                </a:r>
              </a:p>
            </p:txBody>
          </p:sp>
          <p:pic>
            <p:nvPicPr>
              <p:cNvPr id="16" name="Рисунок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0673" y="1138606"/>
                <a:ext cx="360686" cy="216412"/>
              </a:xfrm>
              <a:prstGeom prst="rect">
                <a:avLst/>
              </a:prstGeom>
              <a:ln>
                <a:solidFill>
                  <a:schemeClr val="bg2">
                    <a:lumMod val="10000"/>
                  </a:schemeClr>
                </a:solidFill>
              </a:ln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718838" y="1375801"/>
                <a:ext cx="98616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Джибут</a:t>
                </a:r>
                <a:r>
                  <a:rPr lang="ru-RU" dirty="0" smtClean="0"/>
                  <a:t>і</a:t>
                </a:r>
                <a:endParaRPr lang="ru-RU" dirty="0"/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4090" y="1415147"/>
                <a:ext cx="364748" cy="233438"/>
              </a:xfrm>
              <a:prstGeom prst="rect">
                <a:avLst/>
              </a:prstGeom>
              <a:ln>
                <a:solidFill>
                  <a:schemeClr val="bg2">
                    <a:lumMod val="10000"/>
                  </a:schemeClr>
                </a:solidFill>
              </a:ln>
            </p:spPr>
          </p:pic>
          <p:sp>
            <p:nvSpPr>
              <p:cNvPr id="21" name="Прямоугольник 20"/>
              <p:cNvSpPr/>
              <p:nvPr/>
            </p:nvSpPr>
            <p:spPr>
              <a:xfrm>
                <a:off x="718838" y="1669452"/>
                <a:ext cx="84099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Єгипет</a:t>
                </a:r>
                <a:endParaRPr lang="uk-UA" dirty="0"/>
              </a:p>
            </p:txBody>
          </p:sp>
          <p:pic>
            <p:nvPicPr>
              <p:cNvPr id="22" name="Рисунок 21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5483" y="1708714"/>
                <a:ext cx="364450" cy="233247"/>
              </a:xfrm>
              <a:prstGeom prst="rect">
                <a:avLst/>
              </a:prstGeom>
              <a:ln>
                <a:solidFill>
                  <a:schemeClr val="bg2">
                    <a:lumMod val="10000"/>
                  </a:schemeClr>
                </a:solidFill>
              </a:ln>
            </p:spPr>
          </p:pic>
          <p:pic>
            <p:nvPicPr>
              <p:cNvPr id="23" name="Рисунок 22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2526" y="2002089"/>
                <a:ext cx="356312" cy="228039"/>
              </a:xfrm>
              <a:prstGeom prst="rect">
                <a:avLst/>
              </a:prstGeom>
              <a:ln>
                <a:solidFill>
                  <a:schemeClr val="bg2">
                    <a:lumMod val="10000"/>
                  </a:schemeClr>
                </a:solidFill>
              </a:ln>
            </p:spPr>
          </p:pic>
          <p:sp>
            <p:nvSpPr>
              <p:cNvPr id="24" name="Прямоугольник 23"/>
              <p:cNvSpPr/>
              <p:nvPr/>
            </p:nvSpPr>
            <p:spPr>
              <a:xfrm>
                <a:off x="730467" y="1941961"/>
                <a:ext cx="7056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uk-UA" dirty="0" smtClean="0"/>
                  <a:t>Ємен</a:t>
                </a:r>
                <a:endParaRPr lang="uk-UA" dirty="0"/>
              </a:p>
            </p:txBody>
          </p:sp>
        </p:grpSp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69919" y="2295522"/>
              <a:ext cx="345607" cy="179717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28" name="Прямоугольник 27"/>
            <p:cNvSpPr/>
            <p:nvPr/>
          </p:nvSpPr>
          <p:spPr>
            <a:xfrm>
              <a:off x="733779" y="2208600"/>
              <a:ext cx="109433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Йорданія</a:t>
              </a:r>
              <a:endParaRPr lang="uk-UA" dirty="0"/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748786" y="2482311"/>
              <a:ext cx="5822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Ірак</a:t>
              </a:r>
              <a:endParaRPr lang="uk-UA" dirty="0"/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9919" y="2547281"/>
              <a:ext cx="345607" cy="221188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69919" y="2820412"/>
              <a:ext cx="334397" cy="173655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2048" name="Прямоугольник 2047"/>
            <p:cNvSpPr/>
            <p:nvPr/>
          </p:nvSpPr>
          <p:spPr>
            <a:xfrm>
              <a:off x="738626" y="2735600"/>
              <a:ext cx="74090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Катар</a:t>
              </a:r>
            </a:p>
          </p:txBody>
        </p:sp>
        <p:sp>
          <p:nvSpPr>
            <p:cNvPr id="2049" name="Прямоугольник 2048"/>
            <p:cNvSpPr/>
            <p:nvPr/>
          </p:nvSpPr>
          <p:spPr>
            <a:xfrm>
              <a:off x="748786" y="3003275"/>
              <a:ext cx="20665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Коморські Острови</a:t>
              </a:r>
              <a:endParaRPr lang="uk-UA" dirty="0"/>
            </a:p>
          </p:txBody>
        </p:sp>
        <p:pic>
          <p:nvPicPr>
            <p:cNvPr id="2095" name="Рисунок 209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9918" y="3065522"/>
              <a:ext cx="332487" cy="199493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2096" name="Прямоугольник 2095"/>
            <p:cNvSpPr/>
            <p:nvPr/>
          </p:nvSpPr>
          <p:spPr>
            <a:xfrm>
              <a:off x="748786" y="3242496"/>
              <a:ext cx="8494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Кувейт</a:t>
              </a:r>
            </a:p>
          </p:txBody>
        </p:sp>
        <p:pic>
          <p:nvPicPr>
            <p:cNvPr id="2125" name="Рисунок 212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64586" y="3337747"/>
              <a:ext cx="361100" cy="187773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2126" name="Прямоугольник 2125"/>
            <p:cNvSpPr/>
            <p:nvPr/>
          </p:nvSpPr>
          <p:spPr>
            <a:xfrm>
              <a:off x="766419" y="3500536"/>
              <a:ext cx="72327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Ліван</a:t>
              </a:r>
              <a:endParaRPr lang="uk-UA" dirty="0"/>
            </a:p>
          </p:txBody>
        </p:sp>
        <p:pic>
          <p:nvPicPr>
            <p:cNvPr id="2127" name="Рисунок 2126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78521" y="3563210"/>
              <a:ext cx="343192" cy="219642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  <p:sp>
          <p:nvSpPr>
            <p:cNvPr id="2128" name="Прямоугольник 2127"/>
            <p:cNvSpPr/>
            <p:nvPr/>
          </p:nvSpPr>
          <p:spPr>
            <a:xfrm>
              <a:off x="798595" y="3793077"/>
              <a:ext cx="65114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dirty="0" smtClean="0"/>
                <a:t>Лівія</a:t>
              </a:r>
              <a:endParaRPr lang="uk-UA" dirty="0"/>
            </a:p>
          </p:txBody>
        </p:sp>
        <p:pic>
          <p:nvPicPr>
            <p:cNvPr id="2129" name="Рисунок 2128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63651" y="3865430"/>
              <a:ext cx="370506" cy="192663"/>
            </a:xfrm>
            <a:prstGeom prst="rect">
              <a:avLst/>
            </a:prstGeom>
            <a:ln>
              <a:solidFill>
                <a:schemeClr val="bg2">
                  <a:lumMod val="10000"/>
                </a:schemeClr>
              </a:solidFill>
            </a:ln>
          </p:spPr>
        </p:pic>
      </p:grpSp>
      <p:sp>
        <p:nvSpPr>
          <p:cNvPr id="2142" name="Прямоугольник 2141"/>
          <p:cNvSpPr/>
          <p:nvPr/>
        </p:nvSpPr>
        <p:spPr>
          <a:xfrm>
            <a:off x="4076909" y="2783453"/>
            <a:ext cx="1335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Мавританія</a:t>
            </a:r>
            <a:endParaRPr lang="uk-UA" dirty="0"/>
          </a:p>
        </p:txBody>
      </p:sp>
      <p:sp>
        <p:nvSpPr>
          <p:cNvPr id="2143" name="Прямоугольник 2142"/>
          <p:cNvSpPr/>
          <p:nvPr/>
        </p:nvSpPr>
        <p:spPr>
          <a:xfrm>
            <a:off x="2542618" y="3480784"/>
            <a:ext cx="1069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Марокко</a:t>
            </a:r>
            <a:endParaRPr lang="uk-UA" dirty="0"/>
          </a:p>
        </p:txBody>
      </p:sp>
      <p:sp>
        <p:nvSpPr>
          <p:cNvPr id="2144" name="Прямоугольник 2143"/>
          <p:cNvSpPr/>
          <p:nvPr/>
        </p:nvSpPr>
        <p:spPr>
          <a:xfrm>
            <a:off x="2542618" y="3782852"/>
            <a:ext cx="576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ОАЕ</a:t>
            </a:r>
          </a:p>
        </p:txBody>
      </p:sp>
      <p:sp>
        <p:nvSpPr>
          <p:cNvPr id="2145" name="Прямоугольник 2144"/>
          <p:cNvSpPr/>
          <p:nvPr/>
        </p:nvSpPr>
        <p:spPr>
          <a:xfrm>
            <a:off x="4071342" y="3297963"/>
            <a:ext cx="726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Оман</a:t>
            </a:r>
          </a:p>
        </p:txBody>
      </p:sp>
      <p:sp>
        <p:nvSpPr>
          <p:cNvPr id="2146" name="Прямоугольник 2145"/>
          <p:cNvSpPr/>
          <p:nvPr/>
        </p:nvSpPr>
        <p:spPr>
          <a:xfrm>
            <a:off x="4071342" y="3044241"/>
            <a:ext cx="121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Палестина</a:t>
            </a:r>
          </a:p>
        </p:txBody>
      </p:sp>
      <p:sp>
        <p:nvSpPr>
          <p:cNvPr id="2147" name="Прямоугольник 2146"/>
          <p:cNvSpPr/>
          <p:nvPr/>
        </p:nvSpPr>
        <p:spPr>
          <a:xfrm>
            <a:off x="4061222" y="3573255"/>
            <a:ext cx="19166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Саудівська Аравія</a:t>
            </a:r>
            <a:endParaRPr lang="uk-UA" dirty="0"/>
          </a:p>
        </p:txBody>
      </p:sp>
      <p:sp>
        <p:nvSpPr>
          <p:cNvPr id="2148" name="Прямоугольник 2147"/>
          <p:cNvSpPr/>
          <p:nvPr/>
        </p:nvSpPr>
        <p:spPr>
          <a:xfrm>
            <a:off x="4071382" y="3822633"/>
            <a:ext cx="7168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Сирія</a:t>
            </a:r>
            <a:endParaRPr lang="uk-UA" dirty="0"/>
          </a:p>
        </p:txBody>
      </p:sp>
      <p:sp>
        <p:nvSpPr>
          <p:cNvPr id="2149" name="Прямоугольник 2148"/>
          <p:cNvSpPr/>
          <p:nvPr/>
        </p:nvSpPr>
        <p:spPr>
          <a:xfrm>
            <a:off x="5428021" y="4097137"/>
            <a:ext cx="865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Сомалі</a:t>
            </a:r>
            <a:endParaRPr lang="uk-UA" dirty="0"/>
          </a:p>
        </p:txBody>
      </p:sp>
      <p:sp>
        <p:nvSpPr>
          <p:cNvPr id="2150" name="Прямоугольник 2149"/>
          <p:cNvSpPr/>
          <p:nvPr/>
        </p:nvSpPr>
        <p:spPr>
          <a:xfrm>
            <a:off x="5428021" y="4368085"/>
            <a:ext cx="765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Судан</a:t>
            </a:r>
          </a:p>
        </p:txBody>
      </p:sp>
      <p:sp>
        <p:nvSpPr>
          <p:cNvPr id="2151" name="Прямоугольник 2150"/>
          <p:cNvSpPr/>
          <p:nvPr/>
        </p:nvSpPr>
        <p:spPr>
          <a:xfrm>
            <a:off x="5428298" y="4622342"/>
            <a:ext cx="660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Туніс</a:t>
            </a:r>
            <a:endParaRPr lang="uk-UA" dirty="0"/>
          </a:p>
        </p:txBody>
      </p:sp>
      <p:pic>
        <p:nvPicPr>
          <p:cNvPr id="2152" name="Рисунок 215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83881" y="2874737"/>
            <a:ext cx="308258" cy="19728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3" name="Рисунок 215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180721" y="3560676"/>
            <a:ext cx="363127" cy="232401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4" name="Рисунок 215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196042" y="3862616"/>
            <a:ext cx="329160" cy="21789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5" name="Рисунок 215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782528" y="3379216"/>
            <a:ext cx="328199" cy="17066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6" name="Рисунок 2155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783881" y="3135718"/>
            <a:ext cx="328199" cy="17066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7" name="Рисунок 215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3776804" y="3622443"/>
            <a:ext cx="314858" cy="201508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8" name="Рисунок 215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78776" y="3883394"/>
            <a:ext cx="319039" cy="20418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59" name="Рисунок 215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39706" y="4177741"/>
            <a:ext cx="332434" cy="21275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60" name="Рисунок 2159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54623" y="4446906"/>
            <a:ext cx="328199" cy="17066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61" name="Рисунок 2160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53114" y="4704094"/>
            <a:ext cx="308258" cy="197284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2110" name="Picture 62" descr="Джибуті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" name="Picture 61" descr="Єгипет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 descr="Ємен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7" name="Picture 59" descr="Йорданія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 descr="Ірак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5" name="Picture 57" descr="Катар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6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 descr="Коморські Острови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3" name="Picture 55" descr="Кувейт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 descr="Ліван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1" name="Picture 53" descr="Лівія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 descr="Мавританія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9" name="Picture 51" descr="Марокко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 descr="ОАЕ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7" name="Picture 49" descr="Оман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4" name="Picture 86" descr="Мавританія"/>
          <p:cNvPicPr>
            <a:picLocks noChangeAspect="1" noChangeArrowheads="1"/>
          </p:cNvPicPr>
          <p:nvPr/>
        </p:nvPicPr>
        <p:blipFill>
          <a:blip r:link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3" name="Picture 85" descr="Марокко"/>
          <p:cNvPicPr>
            <a:picLocks noChangeAspect="1" noChangeArrowheads="1"/>
          </p:cNvPicPr>
          <p:nvPr/>
        </p:nvPicPr>
        <p:blipFill>
          <a:blip r:link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2" name="Picture 84" descr="ОАЕ"/>
          <p:cNvPicPr>
            <a:picLocks noChangeAspect="1" noChangeArrowheads="1"/>
          </p:cNvPicPr>
          <p:nvPr/>
        </p:nvPicPr>
        <p:blipFill>
          <a:blip r:link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31" name="Picture 83" descr="Оман"/>
          <p:cNvPicPr>
            <a:picLocks noChangeAspect="1" noChangeArrowheads="1"/>
          </p:cNvPicPr>
          <p:nvPr/>
        </p:nvPicPr>
        <p:blipFill>
          <a:blip r:link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82" descr="Палестина"/>
          <p:cNvPicPr>
            <a:picLocks noChangeAspect="1" noChangeArrowheads="1"/>
          </p:cNvPicPr>
          <p:nvPr/>
        </p:nvPicPr>
        <p:blipFill>
          <a:blip r:link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81" descr="Саудівська Аравія"/>
          <p:cNvPicPr>
            <a:picLocks noChangeAspect="1" noChangeArrowheads="1"/>
          </p:cNvPicPr>
          <p:nvPr/>
        </p:nvPicPr>
        <p:blipFill>
          <a:blip r:link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0" descr="Сирія"/>
          <p:cNvPicPr>
            <a:picLocks noChangeAspect="1" noChangeArrowheads="1"/>
          </p:cNvPicPr>
          <p:nvPr/>
        </p:nvPicPr>
        <p:blipFill>
          <a:blip r:link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9" descr="Сомалі"/>
          <p:cNvPicPr>
            <a:picLocks noChangeAspect="1" noChangeArrowheads="1"/>
          </p:cNvPicPr>
          <p:nvPr/>
        </p:nvPicPr>
        <p:blipFill>
          <a:blip r:link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8" descr="Судан"/>
          <p:cNvPicPr>
            <a:picLocks noChangeAspect="1" noChangeArrowheads="1"/>
          </p:cNvPicPr>
          <p:nvPr/>
        </p:nvPicPr>
        <p:blipFill>
          <a:blip r:link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7" descr="Туніс"/>
          <p:cNvPicPr>
            <a:picLocks noChangeAspect="1" noChangeArrowheads="1"/>
          </p:cNvPicPr>
          <p:nvPr/>
        </p:nvPicPr>
        <p:blipFill>
          <a:blip r:link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" cy="9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112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52" y="857788"/>
            <a:ext cx="8192187" cy="3642523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-239481"/>
            <a:ext cx="371816" cy="4789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53920" tIns="4761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Ірак"/>
              </a:rPr>
              <a:t>  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>
          <a:xfrm>
            <a:off x="8613549" y="830571"/>
            <a:ext cx="3049457" cy="3785652"/>
            <a:chOff x="963294" y="729540"/>
            <a:chExt cx="3049457" cy="3785652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963294" y="811161"/>
              <a:ext cx="278348" cy="3588119"/>
              <a:chOff x="963294" y="811161"/>
              <a:chExt cx="309276" cy="3311107"/>
            </a:xfrm>
          </p:grpSpPr>
          <p:pic>
            <p:nvPicPr>
              <p:cNvPr id="1027" name="Picture 3" descr="Ірак">
                <a:hlinkClick r:id="rId3" tooltip="Ірак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811161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Йорданія">
                <a:hlinkClick r:id="rId5" tooltip="Йорданія"/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1037561"/>
                <a:ext cx="309276" cy="14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9" name="Picture 5" descr="Ліван">
                <a:hlinkClick r:id="rId7" tooltip="Ліван"/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1263962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Ізраїль">
                <a:hlinkClick r:id="rId9" tooltip="Ізраїль"/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1490362"/>
                <a:ext cx="278348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1" name="Picture 7" descr="Сирія">
                <a:hlinkClick r:id="rId11" tooltip="Сирія"/>
              </p:cNvPr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1716763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Туреччина">
                <a:hlinkClick r:id="rId13" tooltip="Туреччина"/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1943163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3" name="Picture 9" descr="Кіпр">
                <a:hlinkClick r:id="rId15" tooltip="Кіпр"/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2169563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Єгипет">
                <a:hlinkClick r:id="rId17" tooltip="Єгипет"/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2395964"/>
                <a:ext cx="309276" cy="1839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5" name="Picture 11" descr="Саудівська Аравія">
                <a:hlinkClick r:id="rId19" tooltip="Саудівська Аравія"/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2622366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6" name="Picture 12" descr="Ємен">
                <a:hlinkClick r:id="rId21" tooltip="Ємен"/>
              </p:cNvPr>
              <p:cNvPicPr>
                <a:picLocks noChangeAspect="1" noChangeArrowheads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2848766"/>
                <a:ext cx="309276" cy="1839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7" name="Picture 13" descr="Катар">
                <a:hlinkClick r:id="rId23" tooltip="Катар"/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3075166"/>
                <a:ext cx="309276" cy="1132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8" name="Picture 14" descr="Оман">
                <a:hlinkClick r:id="rId25" tooltip="Оман"/>
              </p:cNvPr>
              <p:cNvPicPr>
                <a:picLocks noChangeAspect="1" noChangeArrowheads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3301567"/>
                <a:ext cx="309276" cy="14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9" name="Picture 15" descr="Бахрейн">
                <a:hlinkClick r:id="rId27" tooltip="Бахрейн"/>
              </p:cNvPr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3527967"/>
                <a:ext cx="309276" cy="169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0" name="Picture 16" descr="Кувейт">
                <a:hlinkClick r:id="rId29" tooltip="Кувейт"/>
              </p:cNvPr>
              <p:cNvPicPr>
                <a:picLocks noChangeAspect="1" noChangeArrowheads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3754367"/>
                <a:ext cx="309276" cy="14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41" name="Picture 17" descr="ОАЕ">
                <a:hlinkClick r:id="rId31" tooltip="ОАЕ"/>
              </p:cNvPr>
              <p:cNvPicPr>
                <a:picLocks noChangeAspect="1" noChangeArrowheads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3294" y="3980768"/>
                <a:ext cx="309276" cy="141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Прямоугольник 6"/>
            <p:cNvSpPr/>
            <p:nvPr/>
          </p:nvSpPr>
          <p:spPr>
            <a:xfrm>
              <a:off x="1241642" y="729540"/>
              <a:ext cx="2771109" cy="37856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400" dirty="0" smtClean="0"/>
                <a:t>    </a:t>
              </a:r>
              <a:r>
                <a:rPr lang="uk-UA" sz="1600" dirty="0" smtClean="0"/>
                <a:t>Ірак</a:t>
              </a:r>
            </a:p>
            <a:p>
              <a:r>
                <a:rPr lang="uk-UA" sz="1600" dirty="0" smtClean="0"/>
                <a:t>   Йорданія</a:t>
              </a:r>
            </a:p>
            <a:p>
              <a:r>
                <a:rPr lang="uk-UA" sz="1600" dirty="0" smtClean="0"/>
                <a:t>   Ліван</a:t>
              </a:r>
            </a:p>
            <a:p>
              <a:r>
                <a:rPr lang="uk-UA" sz="1600" dirty="0" smtClean="0"/>
                <a:t>   Ізраїль</a:t>
              </a:r>
            </a:p>
            <a:p>
              <a:r>
                <a:rPr lang="uk-UA" sz="1600" dirty="0" smtClean="0"/>
                <a:t>   Сирія</a:t>
              </a:r>
            </a:p>
            <a:p>
              <a:r>
                <a:rPr lang="uk-UA" sz="1600" dirty="0" smtClean="0"/>
                <a:t>   Туреччина</a:t>
              </a:r>
            </a:p>
            <a:p>
              <a:r>
                <a:rPr lang="uk-UA" sz="1600" dirty="0" smtClean="0"/>
                <a:t>   Кіпр</a:t>
              </a:r>
            </a:p>
            <a:p>
              <a:r>
                <a:rPr lang="uk-UA" sz="1600" dirty="0" smtClean="0"/>
                <a:t>   Єгипет</a:t>
              </a:r>
            </a:p>
            <a:p>
              <a:r>
                <a:rPr lang="uk-UA" sz="1600" dirty="0" smtClean="0"/>
                <a:t>   Саудівська Аравія</a:t>
              </a:r>
            </a:p>
            <a:p>
              <a:r>
                <a:rPr lang="uk-UA" sz="1600" dirty="0" smtClean="0"/>
                <a:t>   Ємен</a:t>
              </a:r>
            </a:p>
            <a:p>
              <a:r>
                <a:rPr lang="uk-UA" sz="1600" dirty="0" smtClean="0"/>
                <a:t>   Катар</a:t>
              </a:r>
            </a:p>
            <a:p>
              <a:r>
                <a:rPr lang="uk-UA" sz="1600" dirty="0" smtClean="0"/>
                <a:t>   Оман</a:t>
              </a:r>
            </a:p>
            <a:p>
              <a:r>
                <a:rPr lang="uk-UA" sz="1600" dirty="0" smtClean="0"/>
                <a:t>   Бахрейн</a:t>
              </a:r>
            </a:p>
            <a:p>
              <a:r>
                <a:rPr lang="uk-UA" sz="1600" dirty="0" smtClean="0"/>
                <a:t>   Кувейт</a:t>
              </a:r>
            </a:p>
            <a:p>
              <a:r>
                <a:rPr lang="uk-UA" sz="1600" dirty="0" smtClean="0"/>
                <a:t>   ОАЕ</a:t>
              </a:r>
              <a:endParaRPr lang="uk-UA" sz="1600" dirty="0"/>
            </a:p>
          </p:txBody>
        </p:sp>
      </p:grpSp>
      <p:sp>
        <p:nvSpPr>
          <p:cNvPr id="4" name="Прямоугольник 3"/>
          <p:cNvSpPr/>
          <p:nvPr/>
        </p:nvSpPr>
        <p:spPr>
          <a:xfrm>
            <a:off x="385689" y="256247"/>
            <a:ext cx="81206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dirty="0" smtClean="0"/>
              <a:t>Країни Близького Сходу разом із Закавказзям</a:t>
            </a:r>
            <a:endParaRPr lang="uk-UA" sz="32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585942" y="4130979"/>
            <a:ext cx="3920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Територія країн — понад 7,4 млн. км².</a:t>
            </a:r>
            <a:endParaRPr lang="uk-UA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47040" y="4677558"/>
            <a:ext cx="9265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err="1" smtClean="0"/>
              <a:t>Близьки́й</a:t>
            </a:r>
            <a:r>
              <a:rPr lang="uk-UA" dirty="0" smtClean="0"/>
              <a:t> Схід — назва регіону, розташованого в Західній Азії та Північній Африці.</a:t>
            </a:r>
          </a:p>
          <a:p>
            <a:r>
              <a:rPr lang="uk-UA" dirty="0" smtClean="0"/>
              <a:t>Розташований на стику європейського, азійського та африканського материків.</a:t>
            </a:r>
          </a:p>
          <a:p>
            <a:r>
              <a:rPr lang="uk-UA" dirty="0" smtClean="0"/>
              <a:t>Назву дали європейці як найближчому до них східному регіону.</a:t>
            </a:r>
          </a:p>
          <a:p>
            <a:r>
              <a:rPr lang="uk-UA" dirty="0" smtClean="0"/>
              <a:t>Один із найважливіших економічних і військово-стратегічних вузлів на політичній карті світу.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34749" y="5811108"/>
            <a:ext cx="817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Основне населення: араби, тюрки, курди, вірмени, перси, євреї, лази.</a:t>
            </a:r>
          </a:p>
          <a:p>
            <a:r>
              <a:rPr lang="uk-UA" dirty="0" smtClean="0"/>
              <a:t>Більшість населення — мусульмани.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35447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480" y="81280"/>
            <a:ext cx="6466840" cy="64668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98" y="1318556"/>
            <a:ext cx="1621615" cy="1081077"/>
          </a:xfrm>
          <a:prstGeom prst="rect">
            <a:avLst/>
          </a:prstGeom>
          <a:ln>
            <a:solidFill>
              <a:schemeClr val="bg2">
                <a:lumMod val="10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172" y="1258678"/>
            <a:ext cx="1120775" cy="12008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14867" y="595984"/>
            <a:ext cx="43313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202122"/>
                </a:solidFill>
                <a:latin typeface="Arial" panose="020B0604020202020204" pitchFamily="34" charset="0"/>
              </a:rPr>
              <a:t>Ліга арабських держав</a:t>
            </a:r>
            <a:r>
              <a:rPr lang="ru-R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45768" y="2738458"/>
            <a:ext cx="506951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Регіональна міжнародна організація арабських держав Південно-Західної Азії, Північної і Північно-Східної Африки. </a:t>
            </a:r>
          </a:p>
          <a:p>
            <a:pPr algn="just"/>
            <a:endParaRPr lang="uk-UA" dirty="0" smtClean="0"/>
          </a:p>
          <a:p>
            <a:pPr algn="just"/>
            <a:r>
              <a:rPr lang="uk-UA" dirty="0" smtClean="0"/>
              <a:t>Створена в </a:t>
            </a:r>
            <a:r>
              <a:rPr lang="uk-UA" dirty="0" err="1" smtClean="0"/>
              <a:t>Каїрі</a:t>
            </a:r>
            <a:r>
              <a:rPr lang="uk-UA" dirty="0" smtClean="0"/>
              <a:t> 22 березня 1945 року Єгиптом, Сирією, Іраком, Ліваном, </a:t>
            </a:r>
            <a:r>
              <a:rPr lang="uk-UA" dirty="0" err="1" smtClean="0"/>
              <a:t>Трансйорданією</a:t>
            </a:r>
            <a:r>
              <a:rPr lang="uk-UA" dirty="0" smtClean="0"/>
              <a:t>, Саудівською Аравією. Ємен приєднався 5 травня 1945 року. Станом на 2020 рік нараховує 21 країни-члени, та Сирію яка де-факто є членом цього союзу.</a:t>
            </a:r>
            <a:endParaRPr lang="uk-UA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543040" y="51987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dirty="0" smtClean="0"/>
              <a:t>Головні органи: </a:t>
            </a:r>
          </a:p>
          <a:p>
            <a:r>
              <a:rPr lang="uk-UA" dirty="0" smtClean="0"/>
              <a:t>Рада Ліги, Постійні комітети і Генеральний секретаріат.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95307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4" y="370987"/>
            <a:ext cx="7585239" cy="384571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7776193" y="258925"/>
            <a:ext cx="421260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3200" b="1" dirty="0" smtClean="0"/>
              <a:t>Ісламська республіка </a:t>
            </a:r>
            <a:r>
              <a:rPr lang="uk-UA" dirty="0" smtClean="0"/>
              <a:t>— поширена на Близькому сході форма теократичного або близького до нього державного управління, при якій роль в управлінні державою відіграє ісламське духовенство (в Ірані, де ці принципи запроваджені найбільш послідовно, фактичним главою держави є вищий за рангом ісламський релігійний діяч).</a:t>
            </a:r>
            <a:endParaRPr lang="uk-UA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14" y="4448251"/>
            <a:ext cx="1292225" cy="8632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18657" y="3903714"/>
            <a:ext cx="30660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 smtClean="0"/>
              <a:t>Сучасні ісламські республіки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91739" y="4593856"/>
            <a:ext cx="3785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Ісламська Республіка Афганістан </a:t>
            </a:r>
          </a:p>
          <a:p>
            <a:pPr algn="ctr"/>
            <a:r>
              <a:rPr lang="uk-UA" sz="2000" dirty="0" smtClean="0"/>
              <a:t>(з 2004)</a:t>
            </a:r>
            <a:endParaRPr lang="uk-UA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391739" y="5586130"/>
            <a:ext cx="30621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Ісламська Республіка Іран </a:t>
            </a:r>
          </a:p>
          <a:p>
            <a:pPr algn="ctr"/>
            <a:r>
              <a:rPr lang="uk-UA" sz="2000" dirty="0" smtClean="0"/>
              <a:t>(з 1979)</a:t>
            </a:r>
            <a:endParaRPr lang="uk-UA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3" y="5543005"/>
            <a:ext cx="1292225" cy="8278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Прямоугольник 11"/>
          <p:cNvSpPr/>
          <p:nvPr/>
        </p:nvSpPr>
        <p:spPr>
          <a:xfrm>
            <a:off x="6599947" y="4601420"/>
            <a:ext cx="38828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/>
              <a:t>Ісламська Республіка Мавританія </a:t>
            </a:r>
          </a:p>
          <a:p>
            <a:pPr algn="ctr"/>
            <a:r>
              <a:rPr lang="uk-UA" sz="2000" dirty="0" smtClean="0"/>
              <a:t>(з 1958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7327" y="4430985"/>
            <a:ext cx="1284433" cy="85800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Прямоугольник 13"/>
          <p:cNvSpPr/>
          <p:nvPr/>
        </p:nvSpPr>
        <p:spPr>
          <a:xfrm>
            <a:off x="6736202" y="5554697"/>
            <a:ext cx="36103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2000" dirty="0" smtClean="0"/>
              <a:t>Ісламська Республіка Пакистан </a:t>
            </a:r>
          </a:p>
          <a:p>
            <a:pPr algn="ctr"/>
            <a:r>
              <a:rPr lang="uk-UA" sz="2000" dirty="0" smtClean="0"/>
              <a:t>(з 1956)</a:t>
            </a:r>
            <a:endParaRPr lang="uk-UA" sz="2000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0332" y="5507652"/>
            <a:ext cx="1292225" cy="8632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1402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5" y="162560"/>
            <a:ext cx="11938716" cy="5486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66643" y="5149840"/>
            <a:ext cx="6014720" cy="1569660"/>
          </a:xfrm>
          <a:prstGeom prst="rect">
            <a:avLst/>
          </a:prstGeom>
          <a:solidFill>
            <a:srgbClr val="0066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 smtClean="0"/>
              <a:t>Сунізм  </a:t>
            </a:r>
            <a:r>
              <a:rPr lang="uk-UA" dirty="0" smtClean="0"/>
              <a:t>- це основний напрям у ісламі, представники якого вважають, що халіфом може бути лише та людина, що має репутацію і знання богослова і правознавця вищого рангу (тобто мудра і фізично здорова людина). Країни де переважають суніти на мапі показані зеленим кольором.</a:t>
            </a:r>
            <a:endParaRPr lang="uk-UA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26726" y="5153581"/>
            <a:ext cx="5969358" cy="156966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uk-UA" sz="2400" b="1" dirty="0" smtClean="0"/>
              <a:t>Шиїзм</a:t>
            </a:r>
            <a:r>
              <a:rPr lang="uk-UA" dirty="0" smtClean="0"/>
              <a:t> - другий за числом прихильників (після сунітів) напрям в ісламі, який визнає єдино законними наступниками пророка </a:t>
            </a:r>
            <a:r>
              <a:rPr lang="uk-UA" dirty="0" err="1" smtClean="0"/>
              <a:t>Мухаммеда</a:t>
            </a:r>
            <a:r>
              <a:rPr lang="uk-UA" dirty="0" smtClean="0"/>
              <a:t> тільки Алі ібн Абу Таліба і його нащадків по головній лінії. </a:t>
            </a:r>
            <a:r>
              <a:rPr lang="uk-UA" dirty="0"/>
              <a:t>Країни де переважають </a:t>
            </a:r>
            <a:r>
              <a:rPr lang="uk-UA" dirty="0" smtClean="0"/>
              <a:t>шиїти </a:t>
            </a:r>
            <a:r>
              <a:rPr lang="uk-UA" dirty="0"/>
              <a:t>на мапі показані </a:t>
            </a:r>
            <a:r>
              <a:rPr lang="uk-UA" dirty="0" smtClean="0"/>
              <a:t>червоним </a:t>
            </a:r>
            <a:r>
              <a:rPr lang="uk-UA" dirty="0"/>
              <a:t>кольором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05" y="952618"/>
            <a:ext cx="1474701" cy="147470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46681" y="367843"/>
            <a:ext cx="31293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/>
              <a:t>Ісламські країни</a:t>
            </a:r>
            <a:endParaRPr lang="uk-UA" sz="3200" b="1" dirty="0"/>
          </a:p>
        </p:txBody>
      </p:sp>
    </p:spTree>
    <p:extLst>
      <p:ext uri="{BB962C8B-B14F-4D97-AF65-F5344CB8AC3E}">
        <p14:creationId xmlns:p14="http://schemas.microsoft.com/office/powerpoint/2010/main" val="20919447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324"/>
            <a:ext cx="12192000" cy="6256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0440" y="4641699"/>
            <a:ext cx="1254760" cy="7528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27000" y="5018127"/>
            <a:ext cx="814832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smtClean="0"/>
              <a:t>Організація країн-експортерів нафти </a:t>
            </a:r>
            <a:r>
              <a:rPr lang="ru-RU" sz="2800" b="1" dirty="0" smtClean="0"/>
              <a:t>(</a:t>
            </a:r>
            <a:r>
              <a:rPr lang="ru-RU" sz="2800" b="1" dirty="0"/>
              <a:t>ОПЕК) </a:t>
            </a:r>
            <a:endParaRPr lang="ru-RU" sz="2800" b="1" dirty="0" smtClean="0"/>
          </a:p>
          <a:p>
            <a:r>
              <a:rPr lang="ru-RU" dirty="0" smtClean="0"/>
              <a:t>(</a:t>
            </a:r>
            <a:r>
              <a:rPr lang="ru-RU" dirty="0"/>
              <a:t>англ. </a:t>
            </a:r>
            <a:r>
              <a:rPr lang="en-US" dirty="0"/>
              <a:t>The Organization of the Petroleum Exporting Countries, OPEC) — </a:t>
            </a:r>
            <a:r>
              <a:rPr lang="uk-UA" dirty="0" smtClean="0"/>
              <a:t>картель, створений нафтовидобувними державами для стабілізації цін на нафту. Членами цієї організації є країни, чия економіка залежить від доходів з експорту нафти. Заснована 10-14 вересня 1960.</a:t>
            </a:r>
          </a:p>
          <a:p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402320" y="4694698"/>
            <a:ext cx="3916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dirty="0" smtClean="0"/>
              <a:t>Станом на квітень 2020 року членами ОПЕК є 13 країн:</a:t>
            </a:r>
          </a:p>
          <a:p>
            <a:pPr algn="ctr"/>
            <a:r>
              <a:rPr lang="uk-UA" dirty="0" smtClean="0"/>
              <a:t>Алжир, Ангола, Венесуела, Габон, Екваторіальна Гвінея, Ірак, Іран, Республіка Конго, Кувейт, Лівія, Нігерія, ОАЕ, Саудівська Аравія</a:t>
            </a:r>
            <a:endParaRPr lang="uk-UA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100" y="266506"/>
            <a:ext cx="2918460" cy="2300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/>
          <p:cNvSpPr/>
          <p:nvPr/>
        </p:nvSpPr>
        <p:spPr>
          <a:xfrm>
            <a:off x="292100" y="2560359"/>
            <a:ext cx="2956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/>
              <a:t>Штаб-квартира ОПЕК у Відні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097526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52061" y="1300040"/>
            <a:ext cx="7639939" cy="543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1" dirty="0"/>
              <a:t>14 травня </a:t>
            </a:r>
            <a:r>
              <a:rPr lang="uk-UA" sz="1600" b="1" dirty="0" smtClean="0"/>
              <a:t>1948 </a:t>
            </a:r>
            <a:r>
              <a:rPr lang="uk-UA" sz="1600" dirty="0" smtClean="0"/>
              <a:t>— </a:t>
            </a:r>
            <a:r>
              <a:rPr lang="uk-UA" sz="1600" dirty="0"/>
              <a:t>проголошення держави Ізраїль</a:t>
            </a:r>
            <a:endParaRPr lang="uk-UA" sz="1600" b="1" dirty="0" smtClean="0"/>
          </a:p>
          <a:p>
            <a:pPr>
              <a:lnSpc>
                <a:spcPct val="150000"/>
              </a:lnSpc>
            </a:pPr>
            <a:r>
              <a:rPr lang="uk-UA" sz="1600" b="1" dirty="0" smtClean="0"/>
              <a:t>1948 </a:t>
            </a:r>
            <a:r>
              <a:rPr lang="uk-UA" sz="1600" dirty="0" smtClean="0"/>
              <a:t>— </a:t>
            </a:r>
            <a:r>
              <a:rPr lang="uk-UA" sz="1600" dirty="0" err="1" smtClean="0"/>
              <a:t>Арабо</a:t>
            </a:r>
            <a:r>
              <a:rPr lang="uk-UA" sz="1600" dirty="0" smtClean="0"/>
              <a:t>-ізраїльська війна 1948—1949 років.</a:t>
            </a:r>
          </a:p>
          <a:p>
            <a:endParaRPr lang="uk-UA" sz="900" b="1" dirty="0" smtClean="0"/>
          </a:p>
          <a:p>
            <a:r>
              <a:rPr lang="uk-UA" sz="1600" b="1" dirty="0" smtClean="0"/>
              <a:t>1967</a:t>
            </a:r>
            <a:r>
              <a:rPr lang="uk-UA" sz="1600" dirty="0" smtClean="0"/>
              <a:t> — в ході Шестиденної війни Ізраїль зайняв історичні Юдею, Самарію (Західний берег річки Йордан) та сектор Газа, населені в основному арабами.</a:t>
            </a:r>
          </a:p>
          <a:p>
            <a:endParaRPr lang="uk-UA" sz="1050" dirty="0" smtClean="0"/>
          </a:p>
          <a:p>
            <a:r>
              <a:rPr lang="uk-UA" sz="1600" b="1" dirty="0" smtClean="0"/>
              <a:t>1972–1982</a:t>
            </a:r>
            <a:r>
              <a:rPr lang="uk-UA" sz="1600" dirty="0" smtClean="0"/>
              <a:t> — міжнародний терор палестинських радикальних організацій, палестинські терористи зробили у всьому світу хвилю атак на ізраїльтян. Жахливим став теракт на Літній Олімпіаді 1972 року в Мюнхені, внаслідок якого всі заручники були вбиті.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/>
              <a:t>1979 </a:t>
            </a:r>
            <a:r>
              <a:rPr lang="uk-UA" sz="1600" dirty="0" smtClean="0"/>
              <a:t>— </a:t>
            </a:r>
            <a:r>
              <a:rPr lang="uk-UA" sz="1600" dirty="0" err="1" smtClean="0"/>
              <a:t>Кемп-Девідські</a:t>
            </a:r>
            <a:r>
              <a:rPr lang="uk-UA" sz="1600" dirty="0" smtClean="0"/>
              <a:t> угоди.</a:t>
            </a:r>
          </a:p>
          <a:p>
            <a:endParaRPr lang="uk-UA" sz="800" b="1" dirty="0" smtClean="0"/>
          </a:p>
          <a:p>
            <a:r>
              <a:rPr lang="uk-UA" sz="1600" b="1" dirty="0" smtClean="0"/>
              <a:t>1987–1991</a:t>
            </a:r>
            <a:r>
              <a:rPr lang="uk-UA" sz="1600" dirty="0" smtClean="0"/>
              <a:t> </a:t>
            </a:r>
            <a:r>
              <a:rPr lang="uk-UA" sz="1600" dirty="0"/>
              <a:t>— Перша палестинська інтифада проти ізраїльського населення і управління на території Західного Берега річки Йордан та Сектора Гази.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/>
              <a:t>1993, 1995 </a:t>
            </a:r>
            <a:r>
              <a:rPr lang="uk-UA" sz="1600" dirty="0" smtClean="0"/>
              <a:t>— Угоди в Осло.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/>
              <a:t>1994</a:t>
            </a:r>
            <a:r>
              <a:rPr lang="uk-UA" sz="1600" dirty="0" smtClean="0"/>
              <a:t> — створення Палестинської автономії.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/>
              <a:t>2000 </a:t>
            </a:r>
            <a:r>
              <a:rPr lang="uk-UA" sz="1600" dirty="0" smtClean="0"/>
              <a:t>— початок інтифади Аль-</a:t>
            </a:r>
            <a:r>
              <a:rPr lang="uk-UA" sz="1600" dirty="0" err="1" smtClean="0"/>
              <a:t>Акси</a:t>
            </a:r>
            <a:r>
              <a:rPr lang="uk-UA" sz="16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/>
              <a:t>2005</a:t>
            </a:r>
            <a:r>
              <a:rPr lang="uk-UA" sz="1600" dirty="0" smtClean="0"/>
              <a:t> — односторонній вихід із сектора Газа.</a:t>
            </a:r>
          </a:p>
          <a:p>
            <a:pPr>
              <a:lnSpc>
                <a:spcPct val="150000"/>
              </a:lnSpc>
            </a:pPr>
            <a:r>
              <a:rPr lang="uk-UA" sz="1600" b="1" dirty="0" smtClean="0"/>
              <a:t>2008–2009</a:t>
            </a:r>
            <a:r>
              <a:rPr lang="uk-UA" sz="1600" dirty="0" smtClean="0"/>
              <a:t> — Операція «Литий свинець» в секторі Гази.</a:t>
            </a:r>
            <a:endParaRPr lang="uk-UA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80814" y="46955"/>
            <a:ext cx="115111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dirty="0" err="1" smtClean="0"/>
              <a:t>Ізраїльсько</a:t>
            </a:r>
            <a:r>
              <a:rPr lang="uk-UA" sz="3600" b="1" dirty="0" smtClean="0"/>
              <a:t>-палестинський конфлікт </a:t>
            </a:r>
            <a:r>
              <a:rPr lang="uk-UA" dirty="0" smtClean="0"/>
              <a:t>— збройний конфлікт, що триває з 1948 року і досі між державою Ізраїль і палестинцями </a:t>
            </a:r>
            <a:endParaRPr lang="uk-UA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70617" y="6216109"/>
            <a:ext cx="4113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b="1" i="1" dirty="0"/>
              <a:t>М</a:t>
            </a:r>
            <a:r>
              <a:rPr lang="uk-UA" sz="1400" b="1" i="1" dirty="0" smtClean="0"/>
              <a:t>апа Ізраїлю із "Зеленою лінією", що відокремлює Західний берег річки Йордан, Сектор Гази та Голанські висоти</a:t>
            </a:r>
            <a:endParaRPr lang="uk-UA" sz="14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53" y="1021266"/>
            <a:ext cx="3241704" cy="51948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797508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1728</TotalTime>
  <Words>1748</Words>
  <Application>Microsoft Office PowerPoint</Application>
  <PresentationFormat>Широкоэкранный</PresentationFormat>
  <Paragraphs>203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Monotype Corsiva</vt:lpstr>
      <vt:lpstr>Times New Roman</vt:lpstr>
      <vt:lpstr>Office Theme</vt:lpstr>
      <vt:lpstr>Близькосхідний конфлікт і спроби його врегулювання</vt:lpstr>
      <vt:lpstr>План заняття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Ноутбук 2</cp:lastModifiedBy>
  <cp:revision>48</cp:revision>
  <dcterms:created xsi:type="dcterms:W3CDTF">2020-01-15T13:28:43Z</dcterms:created>
  <dcterms:modified xsi:type="dcterms:W3CDTF">2021-04-12T09:23:54Z</dcterms:modified>
</cp:coreProperties>
</file>