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8" r:id="rId6"/>
    <p:sldId id="269" r:id="rId7"/>
    <p:sldId id="261" r:id="rId8"/>
    <p:sldId id="262" r:id="rId9"/>
    <p:sldId id="272" r:id="rId10"/>
    <p:sldId id="270" r:id="rId11"/>
    <p:sldId id="260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46" d="100"/>
          <a:sy n="46" d="100"/>
        </p:scale>
        <p:origin x="-33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00E364-F895-713D-97B6-8D1231883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95F1A2-DE19-FA70-30E2-4FE5330F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BBD600-5449-D310-B8E0-CD077B0B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9C312B-A0B1-9686-EBBB-82E6B7EA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B3C5CE-C6A0-685F-E345-9BC88971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511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4A02A3-A34A-4EA8-CB5D-3A4BA333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A21BE1-558F-5449-C827-8054C1338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12922A-7D8C-C8E3-06FC-71EDBE6A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67198B-B90E-588E-07FD-A0FA5625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8180B8-94A5-EE75-1D2A-9873AF56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772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0ABE4C8-64E8-8A06-2412-D2C019A18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05CC970-7533-8EDC-5D66-819158A12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A940E0-B827-7140-C914-C982CF30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3E55FD-3257-11C2-ABAE-C4D5F8F8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26CDC6-48BB-9319-12DB-CBE3C3D9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884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EA39F8-6E4C-9B82-6913-48EC9589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35527E-93E2-A57B-9532-EB6DD9AF5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453A18-9C1F-54DC-6C86-E4E1038B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67D757-9F50-95BF-4E2A-9281320F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2A2286-9179-0347-BDC5-268C27FA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54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B06267-F118-56A2-4085-A52D65B6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910C97-BA56-22A6-6DE6-2D6A84CB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645D72-06B5-2998-A164-51A98C7F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E8D5F6-B096-AA6A-1E31-D514132A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0E3823-ADB8-D4CC-0297-98A1FAE0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128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BAC748-7CDE-4E13-EFF5-C2A13A8D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DD61E6-F264-9B9D-EFE8-FF745BCF6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81EC1C2-A58D-4967-4493-B65597E0B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5ACC7C-A42E-DA2A-3B8C-D15B8D36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8BAEEC-DBFA-CCCF-FEFD-9AD5596A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455B105-BD06-2839-1EE4-A47DF849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052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5B410-5684-9832-3984-91DD43CB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48DF96-D575-8D30-3E24-19C53C3C2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6D297E-6643-A133-88D6-E00CF8E0D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0289EC1-E704-7D2D-3A69-C6C00B2ED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FB18E9-44E8-0673-7B2D-B1B51FDB6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DF49886-9CE3-2E37-73A9-87B20355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2030FF5-CC46-BD51-FB98-707FF4FF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FC69CE3-CBDD-30A6-6169-2D51E20F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455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C0CEAF-D793-5D93-7A52-562C2048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9E3F37D-106A-F9AE-5293-0FB831F4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34CF6EB-FCD4-76BB-012C-BE054664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79618B-9730-F278-3906-D884F03D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442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EFEFA1A-70FC-0801-CF71-67D130DF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DCA4C26-50BC-DE8B-3B1E-616449B0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5200CB-7DA7-BD1B-7CDB-3128BF40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35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8EBF7E-A6A6-5A40-5E23-EEA26EAF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84729F-0CD2-6D5F-E00B-2FA8BF05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4097C0-E803-BF37-E2E3-AF0E8CE9D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BA7DF0-DEC3-E913-A689-2A24473A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F99B77-B84C-F883-7ABD-8EBD2A5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4108F5-F15A-31B0-6EAE-309900A2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358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DCC7ED-440A-6C05-4198-D34E71CF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B2D0AB-E1BA-82DC-E302-9FD79EE68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E78371-5B60-7327-395D-05AA426B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130A98-B057-A57C-BFC6-D18B8D37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F1D378C-31D2-6EFF-7B77-35D5ED4E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F0CEE7-4A04-80DA-61E9-D2017CED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613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B1F31C-1064-7604-61CA-C7E3566E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2BFDC9-78B2-AA91-9738-DF70D0BC2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8FE106-BC1D-5297-5F6B-5B5248119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4FC-5845-4536-8111-1E8D12C5B5A3}" type="datetimeFigureOut">
              <a:rPr lang="x-none" smtClean="0"/>
              <a:t>17.02.2023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01E4F9-BB9D-7066-35A2-ACDA4D216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E27E16-8898-B22B-F0C3-B379445C2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666DE-E300-4800-B832-A91AD0016A5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качать фон “Ребенок в классе, школьный” для презентаций PowerPoint,  бесплатно">
            <a:extLst>
              <a:ext uri="{FF2B5EF4-FFF2-40B4-BE49-F238E27FC236}">
                <a16:creationId xmlns="" xmlns:a16="http://schemas.microsoft.com/office/drawing/2014/main" id="{D9462227-BD70-C6B5-36C5-FE74052F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FD577F6-6B25-1EC0-E619-BE303B030A5C}"/>
              </a:ext>
            </a:extLst>
          </p:cNvPr>
          <p:cNvSpPr/>
          <p:nvPr/>
        </p:nvSpPr>
        <p:spPr>
          <a:xfrm>
            <a:off x="1801426" y="793762"/>
            <a:ext cx="777969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Сходинки</a:t>
            </a:r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до </a:t>
            </a:r>
            <a:r>
              <a:rPr lang="ru-RU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математичного</a:t>
            </a:r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</a:t>
            </a:r>
            <a:r>
              <a:rPr lang="ru-RU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лімпу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668458D-660B-8DC1-CD0D-2027A30C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5846"/>
            <a:ext cx="11704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Миколка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дисків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купить 5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дисків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то у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залишиться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грн.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дисків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вистачає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22грн.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коштує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диск?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25416" y="2363372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913206" y="2375095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00996" y="2375095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88786" y="2375095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75760" y="2358682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23071" y="3104270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13206" y="3104270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14245" y="3104270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387970" y="3085513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75760" y="3085513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63550" y="3085513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02105" y="3085513"/>
            <a:ext cx="78779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963550" y="2112621"/>
            <a:ext cx="132600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 </a:t>
            </a:r>
            <a:r>
              <a:rPr lang="uk-UA" dirty="0" smtClean="0">
                <a:ea typeface="Calibri"/>
                <a:cs typeface="Times New Roman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ea typeface="Calibri"/>
                <a:cs typeface="Times New Roman"/>
              </a:rPr>
              <a:t>+ 10 </a:t>
            </a:r>
            <a:r>
              <a:rPr lang="uk-UA" sz="2400" dirty="0" err="1" smtClean="0">
                <a:solidFill>
                  <a:srgbClr val="FF0000"/>
                </a:solidFill>
                <a:ea typeface="Calibri"/>
                <a:cs typeface="Times New Roman"/>
              </a:rPr>
              <a:t>грн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1" name="Дуга 20"/>
          <p:cNvSpPr/>
          <p:nvPr/>
        </p:nvSpPr>
        <p:spPr>
          <a:xfrm rot="8344782">
            <a:off x="4907888" y="1853418"/>
            <a:ext cx="1560479" cy="1614962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37674" y="3429000"/>
            <a:ext cx="1628972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a typeface="Calibri"/>
                <a:cs typeface="Times New Roman"/>
              </a:rPr>
              <a:t> </a:t>
            </a:r>
            <a:r>
              <a:rPr lang="uk-UA" sz="2400" dirty="0" smtClean="0">
                <a:ea typeface="Calibri"/>
                <a:cs typeface="Times New Roman"/>
              </a:rPr>
              <a:t> </a:t>
            </a:r>
            <a:r>
              <a:rPr lang="uk-UA" sz="3200" dirty="0">
                <a:solidFill>
                  <a:srgbClr val="FF0000"/>
                </a:solidFill>
                <a:ea typeface="Calibri"/>
                <a:cs typeface="Times New Roman"/>
              </a:rPr>
              <a:t>-</a:t>
            </a:r>
            <a:r>
              <a:rPr lang="uk-UA" sz="3200" dirty="0" smtClean="0">
                <a:solidFill>
                  <a:srgbClr val="FF0000"/>
                </a:solidFill>
                <a:ea typeface="Calibri"/>
                <a:cs typeface="Times New Roman"/>
              </a:rPr>
              <a:t> 22 </a:t>
            </a:r>
            <a:r>
              <a:rPr lang="uk-UA" sz="3200" dirty="0" err="1" smtClean="0">
                <a:solidFill>
                  <a:srgbClr val="FF0000"/>
                </a:solidFill>
                <a:ea typeface="Calibri"/>
                <a:cs typeface="Times New Roman"/>
              </a:rPr>
              <a:t>грн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63550" y="2375095"/>
            <a:ext cx="0" cy="7104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43CB57C-C20C-64EA-D64D-4064677F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22"/>
            <a:ext cx="12192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55A926E-A9E4-07DD-62D7-C70EC9931788}"/>
              </a:ext>
            </a:extLst>
          </p:cNvPr>
          <p:cNvCxnSpPr>
            <a:cxnSpLocks/>
          </p:cNvCxnSpPr>
          <p:nvPr/>
        </p:nvCxnSpPr>
        <p:spPr>
          <a:xfrm>
            <a:off x="1274164" y="1822553"/>
            <a:ext cx="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C94704C-F221-F539-41CA-B294BBFABF1C}"/>
              </a:ext>
            </a:extLst>
          </p:cNvPr>
          <p:cNvCxnSpPr/>
          <p:nvPr/>
        </p:nvCxnSpPr>
        <p:spPr>
          <a:xfrm>
            <a:off x="5396459" y="18437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93436" y="557404"/>
            <a:ext cx="3270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Х </a:t>
            </a:r>
            <a:r>
              <a:rPr lang="ru-RU" sz="2800" b="1" dirty="0" smtClean="0"/>
              <a:t>гр-н </a:t>
            </a:r>
            <a:r>
              <a:rPr lang="ru-RU" sz="2800" b="1" dirty="0"/>
              <a:t>– ціна1 диска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84123" y="1276920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Х ∙ 5 + 10   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93436" y="1278540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Х ∙ 7 – 22 = 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45835" y="1978331"/>
            <a:ext cx="3355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Х ∙ </a:t>
            </a:r>
            <a:r>
              <a:rPr lang="uk-UA" sz="2800" b="1" dirty="0"/>
              <a:t>7  – </a:t>
            </a:r>
            <a:r>
              <a:rPr lang="uk-UA" sz="2800" b="1" dirty="0" err="1"/>
              <a:t>Х</a:t>
            </a:r>
            <a:r>
              <a:rPr lang="uk-UA" sz="2800" b="1" dirty="0"/>
              <a:t> ∙ 5 </a:t>
            </a:r>
            <a:r>
              <a:rPr lang="uk-UA" sz="2800" b="1" dirty="0" smtClean="0"/>
              <a:t> =22 </a:t>
            </a:r>
            <a:r>
              <a:rPr lang="uk-UA" sz="2800" b="1" dirty="0"/>
              <a:t> </a:t>
            </a:r>
            <a:r>
              <a:rPr lang="uk-UA" sz="2800" b="1" dirty="0" smtClean="0"/>
              <a:t>+10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5835" y="266039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prstClr val="black"/>
                </a:solidFill>
              </a:rPr>
              <a:t>Х </a:t>
            </a:r>
            <a:r>
              <a:rPr lang="uk-UA" sz="2800" b="1" dirty="0" smtClean="0">
                <a:solidFill>
                  <a:prstClr val="black"/>
                </a:solidFill>
              </a:rPr>
              <a:t>∙2 = 32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5835" y="3213912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prstClr val="black"/>
                </a:solidFill>
              </a:rPr>
              <a:t>Х </a:t>
            </a:r>
            <a:r>
              <a:rPr lang="uk-UA" sz="2800" b="1" dirty="0" smtClean="0">
                <a:solidFill>
                  <a:prstClr val="black"/>
                </a:solidFill>
              </a:rPr>
              <a:t>=  32 : 2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0870" y="3856707"/>
            <a:ext cx="3992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prstClr val="black"/>
                </a:solidFill>
              </a:rPr>
              <a:t>Х </a:t>
            </a:r>
            <a:r>
              <a:rPr lang="uk-UA" sz="2800" b="1" dirty="0" smtClean="0">
                <a:solidFill>
                  <a:prstClr val="black"/>
                </a:solidFill>
              </a:rPr>
              <a:t>= </a:t>
            </a:r>
            <a:r>
              <a:rPr lang="uk-UA" sz="2800" b="1" dirty="0" smtClean="0">
                <a:solidFill>
                  <a:prstClr val="black"/>
                </a:solidFill>
              </a:rPr>
              <a:t>16 (</a:t>
            </a:r>
            <a:r>
              <a:rPr lang="uk-UA" sz="2800" b="1" dirty="0" err="1" smtClean="0">
                <a:solidFill>
                  <a:prstClr val="black"/>
                </a:solidFill>
              </a:rPr>
              <a:t>грн</a:t>
            </a:r>
            <a:r>
              <a:rPr lang="uk-UA" sz="2800" b="1" dirty="0" smtClean="0">
                <a:solidFill>
                  <a:prstClr val="black"/>
                </a:solidFill>
              </a:rPr>
              <a:t>) – ціна диска 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45835" y="4379927"/>
            <a:ext cx="40146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5835" y="4553595"/>
            <a:ext cx="3820277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16 * 7 – 22 = 16 * 5 + 10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9493" y="4553595"/>
            <a:ext cx="3820277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16 * 7 – 22 = 16 * 5 + 10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12" name="Дуга 11"/>
          <p:cNvSpPr/>
          <p:nvPr/>
        </p:nvSpPr>
        <p:spPr>
          <a:xfrm rot="8181576">
            <a:off x="5752767" y="3133298"/>
            <a:ext cx="1961081" cy="2231647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81576">
            <a:off x="7855586" y="3244779"/>
            <a:ext cx="2050350" cy="2138038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6171" y="5440940"/>
            <a:ext cx="614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3625" y="5502548"/>
            <a:ext cx="614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5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5" grpId="0"/>
      <p:bldP spid="7" grpId="0"/>
      <p:bldP spid="11" grpId="0"/>
      <p:bldP spid="9" grpId="0"/>
      <p:bldP spid="15" grpId="0"/>
      <p:bldP spid="12" grpId="0" animBg="1"/>
      <p:bldP spid="17" grpId="0" animBg="1"/>
      <p:bldP spid="1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571C198-7782-5642-D169-ADAFC741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D8217-2990-A272-7AB2-2802BF06E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0" y="1089079"/>
            <a:ext cx="6146192" cy="46798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D37755A-ECD7-71DF-A424-C4E65E2FE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3" y="363354"/>
            <a:ext cx="3258565" cy="45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2130B54-6183-7B0F-0AA2-DF5D359B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62B7249-AFA2-2518-2335-9AB2FE1FD328}"/>
              </a:ext>
            </a:extLst>
          </p:cNvPr>
          <p:cNvSpPr/>
          <p:nvPr/>
        </p:nvSpPr>
        <p:spPr>
          <a:xfrm>
            <a:off x="3780324" y="2033"/>
            <a:ext cx="355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Завдання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27B423-D5DF-30CE-CCC1-F04A720AC74F}"/>
              </a:ext>
            </a:extLst>
          </p:cNvPr>
          <p:cNvSpPr txBox="1"/>
          <p:nvPr/>
        </p:nvSpPr>
        <p:spPr>
          <a:xfrm>
            <a:off x="175942" y="2251484"/>
            <a:ext cx="111648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Познач</a:t>
            </a:r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метод,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доцільно</a:t>
            </a:r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використати</a:t>
            </a:r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для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розв’язування</a:t>
            </a:r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Метод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метод схематичного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метод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перебору;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7452"/>
            <a:ext cx="11718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Зі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старої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книги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випало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кілька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сусідніх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аркушів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3200" b="1" i="0" u="none" strike="noStrike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Перша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сторінка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аркушів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випали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, мала номер</a:t>
            </a:r>
            <a:r>
              <a:rPr lang="ru-RU" sz="3200" b="1" i="0" u="none" strike="noStrike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213,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остання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— номер,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записаний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тими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самими</a:t>
            </a:r>
            <a:r>
              <a:rPr lang="ru-RU" sz="3200" b="1" i="0" u="none" strike="noStrike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цифрами, але в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іншому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порядку.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Скільки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аркушів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випало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зі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2060"/>
                </a:solidFill>
                <a:latin typeface="Monotype Corsiva" pitchFamily="66" charset="0"/>
              </a:rPr>
              <a:t>старої</a:t>
            </a:r>
            <a:r>
              <a:rPr lang="ru-RU" sz="3200" b="1" i="0" u="none" strike="noStrike" baseline="0" dirty="0" smtClean="0">
                <a:solidFill>
                  <a:srgbClr val="002060"/>
                </a:solidFill>
                <a:latin typeface="Monotype Corsiva" pitchFamily="66" charset="0"/>
              </a:rPr>
              <a:t> книги?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BBBE8A-AEC0-3D3D-8AB2-D50FD57B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74" y="-6784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243DF2-2343-78E8-6051-389252ABA353}"/>
              </a:ext>
            </a:extLst>
          </p:cNvPr>
          <p:cNvSpPr txBox="1"/>
          <p:nvPr/>
        </p:nvSpPr>
        <p:spPr>
          <a:xfrm>
            <a:off x="2544580" y="684764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Д Метод </a:t>
            </a:r>
            <a:r>
              <a:rPr lang="ru-RU" sz="3200" b="1" dirty="0" err="1">
                <a:latin typeface="Monotype Corsiva" panose="03010101010201010101" pitchFamily="66" charset="0"/>
              </a:rPr>
              <a:t>організованого</a:t>
            </a:r>
            <a:r>
              <a:rPr lang="ru-RU" sz="3200" b="1" dirty="0">
                <a:latin typeface="Monotype Corsiva" panose="03010101010201010101" pitchFamily="66" charset="0"/>
              </a:rPr>
              <a:t> перебору</a:t>
            </a:r>
            <a:endParaRPr lang="x-none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559" y="1296726"/>
            <a:ext cx="10696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перша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аркушів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випали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мала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номер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— номер,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записаний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самими   цифрами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але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порядку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То значить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2958" y="2760995"/>
            <a:ext cx="10696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1).  312 – 213 + 1= 100 (с.) –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випали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2958" y="3247278"/>
            <a:ext cx="378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 100 :2 = 50 (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арк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2958" y="3859350"/>
            <a:ext cx="8921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50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аркушів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випали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старої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книги.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459106B-D71D-C5C3-76D5-9D21283D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62D7EDF-4717-D862-FF88-331BDA35FE20}"/>
              </a:ext>
            </a:extLst>
          </p:cNvPr>
          <p:cNvSpPr/>
          <p:nvPr/>
        </p:nvSpPr>
        <p:spPr>
          <a:xfrm>
            <a:off x="3765335" y="-25835"/>
            <a:ext cx="355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Завдання 2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" y="897495"/>
            <a:ext cx="115964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Мандрівник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за 5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65 км,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кожного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долав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на 4 км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мандрівник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дня?</a:t>
            </a:r>
          </a:p>
        </p:txBody>
      </p:sp>
    </p:spTree>
    <p:extLst>
      <p:ext uri="{BB962C8B-B14F-4D97-AF65-F5344CB8AC3E}">
        <p14:creationId xmlns:p14="http://schemas.microsoft.com/office/powerpoint/2010/main" val="22401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BBBE8A-AEC0-3D3D-8AB2-D50FD57B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477" y="41447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Х  - перший    день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477" y="99925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Х – 4   -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другий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день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477" y="154857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Х – 4 -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третій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день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5477" y="215093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Х – 4 – 4 -4  -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четвертий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день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477" y="260669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Х – 4 – 4 – 4 – 4  - п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ятий</a:t>
            </a: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день 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908430" y="651072"/>
            <a:ext cx="633047" cy="248460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90825" y="1431708"/>
            <a:ext cx="183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65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7877" y="32960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5 *Х  - 40  = 65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7877" y="388078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5  *Х  = 65 + 40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7877" y="444959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5 * Х = 105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12941" y="44777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Х = 105 : 5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12941" y="508874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Х = 21 (км) –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першого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дня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76953" y="567161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21 – 16 = 5 (км) 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-  </a:t>
            </a:r>
            <a:r>
              <a:rPr lang="ru-RU" sz="3200" b="1" dirty="0" err="1">
                <a:solidFill>
                  <a:srgbClr val="002060"/>
                </a:solidFill>
                <a:latin typeface="Monotype Corsiva" pitchFamily="66" charset="0"/>
              </a:rPr>
              <a:t>п’ятий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день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6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0" y="603963"/>
            <a:ext cx="11631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поїзд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500 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60 км/год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подолає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тунель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довжини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52" y="1256299"/>
            <a:ext cx="4259263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148775" y="3530321"/>
            <a:ext cx="3330868" cy="113981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rot="1321419">
            <a:off x="5573165" y="4420181"/>
            <a:ext cx="1241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479643" y="3094892"/>
            <a:ext cx="3715532" cy="870858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20742528">
            <a:off x="10019343" y="3575351"/>
            <a:ext cx="1241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500м</a:t>
            </a:r>
            <a:endParaRPr lang="ru-RU" sz="3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55409" y="2307102"/>
            <a:ext cx="3193366" cy="119507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rot="1321419">
            <a:off x="5573165" y="4420180"/>
            <a:ext cx="1241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321419">
            <a:off x="2630671" y="3179007"/>
            <a:ext cx="1241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1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0E802DE-C85D-2875-1A19-C6F2F267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 w="57150"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ACDA894-DDC6-6F90-C1B6-C80FB849D69B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492" y="507667"/>
            <a:ext cx="10794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Локомотив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поїзда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входить до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тунелю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долає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виходу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нього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500 м. Коли локомотив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виходить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тунелю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останній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вагон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поїзда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тільки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-но входить до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тунелю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Отже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щоб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проїхати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тунель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повністю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поїзду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потрібно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</a:rPr>
              <a:t>подолати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500 + 500 = 1 000 (м) = 1 (км). За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умовою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, 60 км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поїзд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долає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за одну годину,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за 60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хв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Тобто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1 км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поїзд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подолає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за 1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хв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7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75915FE-2E67-5D4D-2A84-79FFB55AAEBC}"/>
              </a:ext>
            </a:extLst>
          </p:cNvPr>
          <p:cNvSpPr/>
          <p:nvPr/>
        </p:nvSpPr>
        <p:spPr>
          <a:xfrm>
            <a:off x="4319968" y="239125"/>
            <a:ext cx="355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Завдання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668458D-660B-8DC1-CD0D-2027A30C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5ED3595-ECBE-C1EF-CB10-034852915FEB}"/>
              </a:ext>
            </a:extLst>
          </p:cNvPr>
          <p:cNvSpPr/>
          <p:nvPr/>
        </p:nvSpPr>
        <p:spPr>
          <a:xfrm>
            <a:off x="3990187" y="0"/>
            <a:ext cx="355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Завдання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923330"/>
            <a:ext cx="11535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Дорисуй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фігуру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рамку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квадратної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(квадрат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отвором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Обчисли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отриманої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рамки</a:t>
            </a:r>
            <a:r>
              <a:rPr lang="ru-RU" dirty="0">
                <a:latin typeface="Helios"/>
              </a:rPr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2052637"/>
            <a:ext cx="4762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17" y="2389749"/>
            <a:ext cx="1333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5249" y="2052637"/>
            <a:ext cx="815926" cy="79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61028" y="3720830"/>
            <a:ext cx="815926" cy="79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61028" y="2878783"/>
            <a:ext cx="815926" cy="79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61028" y="2052637"/>
            <a:ext cx="815926" cy="79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45102" y="2052637"/>
            <a:ext cx="815926" cy="79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7" y="3710278"/>
            <a:ext cx="8286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5" y="3710279"/>
            <a:ext cx="8286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16427" y="2878783"/>
            <a:ext cx="815926" cy="79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43CB57C-C20C-64EA-D64D-4064677F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19"/>
            <a:ext cx="12192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55A926E-A9E4-07DD-62D7-C70EC9931788}"/>
              </a:ext>
            </a:extLst>
          </p:cNvPr>
          <p:cNvCxnSpPr>
            <a:cxnSpLocks/>
          </p:cNvCxnSpPr>
          <p:nvPr/>
        </p:nvCxnSpPr>
        <p:spPr>
          <a:xfrm>
            <a:off x="1274164" y="1822553"/>
            <a:ext cx="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C94704C-F221-F539-41CA-B294BBFABF1C}"/>
              </a:ext>
            </a:extLst>
          </p:cNvPr>
          <p:cNvCxnSpPr/>
          <p:nvPr/>
        </p:nvCxnSpPr>
        <p:spPr>
          <a:xfrm>
            <a:off x="5396459" y="18437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01174" y="1698898"/>
            <a:ext cx="6139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∙ 2 = 4 (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кв.см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170" y="613341"/>
            <a:ext cx="5379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6 ∙ 6 = 36 (кв. см)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5068" y="2602299"/>
            <a:ext cx="666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36 – 4 = 32(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кв.см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1174" y="3506200"/>
            <a:ext cx="10448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Відповідь : площа рамки 32кв.см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4817" y="813396"/>
            <a:ext cx="4122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лоща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великого квадрата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7802" y="1898953"/>
            <a:ext cx="450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маленького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квадрата </a:t>
            </a:r>
          </a:p>
        </p:txBody>
      </p:sp>
    </p:spTree>
    <p:extLst>
      <p:ext uri="{BB962C8B-B14F-4D97-AF65-F5344CB8AC3E}">
        <p14:creationId xmlns:p14="http://schemas.microsoft.com/office/powerpoint/2010/main" val="26707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548</Words>
  <Application>Microsoft Office PowerPoint</Application>
  <PresentationFormat>Произвольный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Людмила</cp:lastModifiedBy>
  <cp:revision>20</cp:revision>
  <dcterms:created xsi:type="dcterms:W3CDTF">2023-01-15T22:57:41Z</dcterms:created>
  <dcterms:modified xsi:type="dcterms:W3CDTF">2023-02-17T10:43:00Z</dcterms:modified>
</cp:coreProperties>
</file>