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0" r:id="rId6"/>
    <p:sldId id="259" r:id="rId7"/>
    <p:sldId id="261" r:id="rId8"/>
    <p:sldId id="262" r:id="rId9"/>
    <p:sldId id="263" r:id="rId10"/>
    <p:sldId id="264" r:id="rId11"/>
    <p:sldId id="265" r:id="rId12"/>
    <p:sldId id="268" r:id="rId13"/>
    <p:sldId id="269" r:id="rId14"/>
    <p:sldId id="270" r:id="rId15"/>
    <p:sldId id="271"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192777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318586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249005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4922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380954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9FC989C-76C3-4109-80BF-DF0DA812813D}" type="datetimeFigureOut">
              <a:rPr lang="uk-UA" smtClean="0"/>
              <a:t>20.02.2023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16024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9FC989C-76C3-4109-80BF-DF0DA812813D}" type="datetimeFigureOut">
              <a:rPr lang="uk-UA" smtClean="0"/>
              <a:t>20.02.2023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403852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9FC989C-76C3-4109-80BF-DF0DA812813D}" type="datetimeFigureOut">
              <a:rPr lang="uk-UA" smtClean="0"/>
              <a:t>20.02.2023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66438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FC989C-76C3-4109-80BF-DF0DA812813D}" type="datetimeFigureOut">
              <a:rPr lang="uk-UA" smtClean="0"/>
              <a:t>20.02.2023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19257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FC989C-76C3-4109-80BF-DF0DA812813D}" type="datetimeFigureOut">
              <a:rPr lang="uk-UA" smtClean="0"/>
              <a:t>20.02.2023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281347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FC989C-76C3-4109-80BF-DF0DA812813D}" type="datetimeFigureOut">
              <a:rPr lang="uk-UA" smtClean="0"/>
              <a:t>20.02.2023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CEE2BB-14A9-437B-BADD-062EDB49AD31}" type="slidenum">
              <a:rPr lang="uk-UA" smtClean="0"/>
              <a:t>‹#›</a:t>
            </a:fld>
            <a:endParaRPr lang="uk-UA"/>
          </a:p>
        </p:txBody>
      </p:sp>
    </p:spTree>
    <p:extLst>
      <p:ext uri="{BB962C8B-B14F-4D97-AF65-F5344CB8AC3E}">
        <p14:creationId xmlns:p14="http://schemas.microsoft.com/office/powerpoint/2010/main" val="9365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C989C-76C3-4109-80BF-DF0DA812813D}" type="datetimeFigureOut">
              <a:rPr lang="uk-UA" smtClean="0"/>
              <a:t>20.02.2023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EE2BB-14A9-437B-BADD-062EDB49AD31}" type="slidenum">
              <a:rPr lang="uk-UA" smtClean="0"/>
              <a:t>‹#›</a:t>
            </a:fld>
            <a:endParaRPr lang="uk-UA"/>
          </a:p>
        </p:txBody>
      </p:sp>
    </p:spTree>
    <p:extLst>
      <p:ext uri="{BB962C8B-B14F-4D97-AF65-F5344CB8AC3E}">
        <p14:creationId xmlns:p14="http://schemas.microsoft.com/office/powerpoint/2010/main" val="230987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ZzfjLPC-Rk&amp;ab_channel=%D0%90%D1%80%D1%82%D0%B5%D0%BC%D0%9F%D0%B8%D0%B2%D0%BE%D0%B2%D0%B0%D1%80%D0%BE%D0%B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2088232"/>
          </a:xfrm>
        </p:spPr>
        <p:txBody>
          <a:bodyPr>
            <a:normAutofit/>
          </a:bodyPr>
          <a:lstStyle/>
          <a:p>
            <a:r>
              <a:rPr lang="uk-UA" sz="3200" dirty="0" smtClean="0"/>
              <a:t>Роздуми </a:t>
            </a:r>
            <a:r>
              <a:rPr lang="uk-UA" sz="3200" dirty="0"/>
              <a:t>автора про власну долю, </a:t>
            </a:r>
            <a:r>
              <a:rPr lang="uk-UA" sz="3200" dirty="0" err="1"/>
              <a:t>долю</a:t>
            </a:r>
            <a:r>
              <a:rPr lang="uk-UA" sz="3200" dirty="0"/>
              <a:t> України, плинність, скороминущість життя людини на землі, про її долю</a:t>
            </a:r>
            <a:r>
              <a:rPr lang="uk-UA" sz="3200" dirty="0" smtClean="0"/>
              <a:t>.</a:t>
            </a:r>
            <a:br>
              <a:rPr lang="uk-UA" sz="3200" dirty="0" smtClean="0"/>
            </a:br>
            <a:r>
              <a:rPr lang="uk-UA" sz="3200" dirty="0" smtClean="0"/>
              <a:t> </a:t>
            </a:r>
            <a:r>
              <a:rPr lang="uk-UA" sz="3200" dirty="0"/>
              <a:t>«Думи мої, думи мої...» (1847</a:t>
            </a:r>
            <a:r>
              <a:rPr lang="uk-UA" sz="3200" dirty="0" smtClean="0"/>
              <a:t>).</a:t>
            </a:r>
            <a:endParaRPr lang="uk-UA"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7836779" cy="47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03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143000"/>
          </a:xfrm>
        </p:spPr>
        <p:txBody>
          <a:bodyPr/>
          <a:lstStyle/>
          <a:p>
            <a:r>
              <a:rPr lang="uk-UA" dirty="0" smtClean="0"/>
              <a:t>Домашнє завдання</a:t>
            </a:r>
            <a:endParaRPr lang="uk-UA" dirty="0"/>
          </a:p>
        </p:txBody>
      </p:sp>
      <p:sp>
        <p:nvSpPr>
          <p:cNvPr id="3" name="Объект 2"/>
          <p:cNvSpPr>
            <a:spLocks noGrp="1"/>
          </p:cNvSpPr>
          <p:nvPr>
            <p:ph idx="1"/>
          </p:nvPr>
        </p:nvSpPr>
        <p:spPr>
          <a:xfrm>
            <a:off x="457200" y="2636912"/>
            <a:ext cx="8229600" cy="3489251"/>
          </a:xfrm>
        </p:spPr>
        <p:txBody>
          <a:bodyPr/>
          <a:lstStyle/>
          <a:p>
            <a:pPr algn="ctr"/>
            <a:r>
              <a:rPr lang="uk-UA" dirty="0" smtClean="0"/>
              <a:t>Вивчити напам’ять вірш «Думи мої»</a:t>
            </a:r>
          </a:p>
          <a:p>
            <a:pPr marL="0" indent="0" algn="ctr">
              <a:buNone/>
            </a:pPr>
            <a:r>
              <a:rPr lang="uk-UA" dirty="0" smtClean="0"/>
              <a:t> (1847 р.)</a:t>
            </a:r>
            <a:endParaRPr lang="uk-UA" dirty="0"/>
          </a:p>
        </p:txBody>
      </p:sp>
    </p:spTree>
    <p:extLst>
      <p:ext uri="{BB962C8B-B14F-4D97-AF65-F5344CB8AC3E}">
        <p14:creationId xmlns:p14="http://schemas.microsoft.com/office/powerpoint/2010/main" val="390251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3849291"/>
          </a:xfrm>
        </p:spPr>
        <p:txBody>
          <a:bodyPr>
            <a:normAutofit/>
          </a:bodyPr>
          <a:lstStyle/>
          <a:p>
            <a:pPr marL="0" indent="0" algn="ctr">
              <a:buNone/>
            </a:pPr>
            <a:r>
              <a:rPr lang="uk-UA" sz="5400" b="1" i="1" dirty="0"/>
              <a:t>Фольклорні мотиви </a:t>
            </a:r>
            <a:r>
              <a:rPr lang="uk-UA" sz="5400" b="1" i="1" dirty="0" smtClean="0"/>
              <a:t>поезії</a:t>
            </a:r>
          </a:p>
          <a:p>
            <a:pPr marL="0" indent="0" algn="ctr">
              <a:buNone/>
            </a:pPr>
            <a:r>
              <a:rPr lang="uk-UA" sz="5400" b="1" i="1" dirty="0" smtClean="0"/>
              <a:t> </a:t>
            </a:r>
            <a:r>
              <a:rPr lang="uk-UA" sz="5400" b="1" i="1" dirty="0"/>
              <a:t>«Ой три шляхи </a:t>
            </a:r>
            <a:r>
              <a:rPr lang="uk-UA" sz="5400" b="1" i="1" dirty="0" err="1"/>
              <a:t>широкії</a:t>
            </a:r>
            <a:r>
              <a:rPr lang="uk-UA" sz="5400" b="1" i="1" dirty="0"/>
              <a:t>».</a:t>
            </a:r>
          </a:p>
        </p:txBody>
      </p:sp>
    </p:spTree>
    <p:extLst>
      <p:ext uri="{BB962C8B-B14F-4D97-AF65-F5344CB8AC3E}">
        <p14:creationId xmlns:p14="http://schemas.microsoft.com/office/powerpoint/2010/main" val="367922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3250704" cy="6741368"/>
          </a:xfrm>
        </p:spPr>
        <p:txBody>
          <a:bodyPr>
            <a:noAutofit/>
          </a:bodyPr>
          <a:lstStyle/>
          <a:p>
            <a:pPr marL="0" indent="0">
              <a:buNone/>
            </a:pPr>
            <a:r>
              <a:rPr lang="ru-RU" sz="1300" b="1" dirty="0"/>
              <a:t>Ой три шляхи </a:t>
            </a:r>
            <a:r>
              <a:rPr lang="ru-RU" sz="1300" b="1" dirty="0" err="1"/>
              <a:t>широкії</a:t>
            </a:r>
            <a:r>
              <a:rPr lang="ru-RU" sz="1300" b="1" dirty="0"/>
              <a:t>...</a:t>
            </a:r>
          </a:p>
          <a:p>
            <a:pPr marL="0" indent="0">
              <a:buNone/>
            </a:pPr>
            <a:r>
              <a:rPr lang="ru-RU" sz="1300" dirty="0" smtClean="0"/>
              <a:t>Ой три шляхи </a:t>
            </a:r>
            <a:r>
              <a:rPr lang="ru-RU" sz="1300" dirty="0" err="1" smtClean="0"/>
              <a:t>широкії</a:t>
            </a:r>
            <a:r>
              <a:rPr lang="ru-RU" sz="1300" dirty="0" smtClean="0"/>
              <a:t/>
            </a:r>
            <a:br>
              <a:rPr lang="ru-RU" sz="1300" dirty="0" smtClean="0"/>
            </a:br>
            <a:r>
              <a:rPr lang="ru-RU" sz="1300" dirty="0" smtClean="0"/>
              <a:t>Докупи </a:t>
            </a:r>
            <a:r>
              <a:rPr lang="ru-RU" sz="1300" dirty="0" err="1" smtClean="0"/>
              <a:t>зійшлися</a:t>
            </a:r>
            <a:r>
              <a:rPr lang="ru-RU" sz="1300" dirty="0" smtClean="0"/>
              <a:t>.</a:t>
            </a:r>
            <a:br>
              <a:rPr lang="ru-RU" sz="1300" dirty="0" smtClean="0"/>
            </a:br>
            <a:r>
              <a:rPr lang="ru-RU" sz="1300" dirty="0" smtClean="0"/>
              <a:t>На </a:t>
            </a:r>
            <a:r>
              <a:rPr lang="ru-RU" sz="1300" dirty="0" err="1" smtClean="0"/>
              <a:t>чужину</a:t>
            </a:r>
            <a:r>
              <a:rPr lang="ru-RU" sz="1300" dirty="0" smtClean="0"/>
              <a:t> з </a:t>
            </a:r>
            <a:r>
              <a:rPr lang="ru-RU" sz="1300" dirty="0" err="1" smtClean="0"/>
              <a:t>України</a:t>
            </a:r>
            <a:r>
              <a:rPr lang="ru-RU" sz="1300" dirty="0" smtClean="0"/>
              <a:t/>
            </a:r>
            <a:br>
              <a:rPr lang="ru-RU" sz="1300" dirty="0" smtClean="0"/>
            </a:br>
            <a:r>
              <a:rPr lang="ru-RU" sz="1300" dirty="0" err="1" smtClean="0"/>
              <a:t>Брати</a:t>
            </a:r>
            <a:r>
              <a:rPr lang="ru-RU" sz="1300" dirty="0" smtClean="0"/>
              <a:t> </a:t>
            </a:r>
            <a:r>
              <a:rPr lang="ru-RU" sz="1300" dirty="0" err="1" smtClean="0"/>
              <a:t>розійшлися</a:t>
            </a:r>
            <a:r>
              <a:rPr lang="ru-RU" sz="1300" dirty="0" smtClean="0"/>
              <a:t>.</a:t>
            </a:r>
            <a:br>
              <a:rPr lang="ru-RU" sz="1300" dirty="0" smtClean="0"/>
            </a:br>
            <a:r>
              <a:rPr lang="ru-RU" sz="1300" dirty="0" smtClean="0"/>
              <a:t>Покинули </a:t>
            </a:r>
            <a:r>
              <a:rPr lang="ru-RU" sz="1300" dirty="0" err="1" smtClean="0"/>
              <a:t>стару</a:t>
            </a:r>
            <a:r>
              <a:rPr lang="ru-RU" sz="1300" dirty="0" smtClean="0"/>
              <a:t> </a:t>
            </a:r>
            <a:r>
              <a:rPr lang="ru-RU" sz="1300" dirty="0" err="1" smtClean="0"/>
              <a:t>матір</a:t>
            </a:r>
            <a:r>
              <a:rPr lang="ru-RU" sz="1300" dirty="0" smtClean="0"/>
              <a:t>.</a:t>
            </a:r>
            <a:br>
              <a:rPr lang="ru-RU" sz="1300" dirty="0" smtClean="0"/>
            </a:br>
            <a:r>
              <a:rPr lang="ru-RU" sz="1300" dirty="0" smtClean="0"/>
              <a:t>Той </a:t>
            </a:r>
            <a:r>
              <a:rPr lang="ru-RU" sz="1300" dirty="0" err="1" smtClean="0"/>
              <a:t>жінку</a:t>
            </a:r>
            <a:r>
              <a:rPr lang="ru-RU" sz="1300" dirty="0" smtClean="0"/>
              <a:t> покинув,</a:t>
            </a:r>
            <a:br>
              <a:rPr lang="ru-RU" sz="1300" dirty="0" smtClean="0"/>
            </a:br>
            <a:r>
              <a:rPr lang="ru-RU" sz="1300" dirty="0" smtClean="0"/>
              <a:t>А той — сестру, а </a:t>
            </a:r>
            <a:r>
              <a:rPr lang="ru-RU" sz="1300" dirty="0" err="1" smtClean="0"/>
              <a:t>найменший</a:t>
            </a:r>
            <a:r>
              <a:rPr lang="ru-RU" sz="1300" dirty="0" smtClean="0"/>
              <a:t> —</a:t>
            </a:r>
            <a:br>
              <a:rPr lang="ru-RU" sz="1300" dirty="0" smtClean="0"/>
            </a:br>
            <a:r>
              <a:rPr lang="ru-RU" sz="1300" dirty="0" err="1" smtClean="0"/>
              <a:t>Молоду</a:t>
            </a:r>
            <a:r>
              <a:rPr lang="ru-RU" sz="1300" dirty="0" smtClean="0"/>
              <a:t> </a:t>
            </a:r>
            <a:r>
              <a:rPr lang="ru-RU" sz="1300" dirty="0" err="1" smtClean="0"/>
              <a:t>дівчину</a:t>
            </a:r>
            <a:r>
              <a:rPr lang="ru-RU" sz="1300" dirty="0" smtClean="0"/>
              <a:t>.</a:t>
            </a:r>
            <a:br>
              <a:rPr lang="ru-RU" sz="1300" dirty="0" smtClean="0"/>
            </a:br>
            <a:r>
              <a:rPr lang="ru-RU" sz="1300" dirty="0" smtClean="0"/>
              <a:t>Посадила стара </a:t>
            </a:r>
            <a:r>
              <a:rPr lang="ru-RU" sz="1300" dirty="0" err="1" smtClean="0"/>
              <a:t>мати</a:t>
            </a:r>
            <a:r>
              <a:rPr lang="ru-RU" sz="1300" dirty="0" smtClean="0"/>
              <a:t/>
            </a:r>
            <a:br>
              <a:rPr lang="ru-RU" sz="1300" dirty="0" smtClean="0"/>
            </a:br>
            <a:r>
              <a:rPr lang="ru-RU" sz="1300" dirty="0" smtClean="0"/>
              <a:t>Три ясени в </a:t>
            </a:r>
            <a:r>
              <a:rPr lang="ru-RU" sz="1300" dirty="0" err="1" smtClean="0"/>
              <a:t>полі</a:t>
            </a:r>
            <a:r>
              <a:rPr lang="ru-RU" sz="1300" dirty="0" smtClean="0"/>
              <a:t>,</a:t>
            </a:r>
            <a:br>
              <a:rPr lang="ru-RU" sz="1300" dirty="0" smtClean="0"/>
            </a:br>
            <a:r>
              <a:rPr lang="ru-RU" sz="1300" dirty="0" smtClean="0"/>
              <a:t>А </a:t>
            </a:r>
            <a:r>
              <a:rPr lang="ru-RU" sz="1300" dirty="0" err="1" smtClean="0"/>
              <a:t>невістка</a:t>
            </a:r>
            <a:r>
              <a:rPr lang="ru-RU" sz="1300" dirty="0" smtClean="0"/>
              <a:t> посадила</a:t>
            </a:r>
            <a:br>
              <a:rPr lang="ru-RU" sz="1300" dirty="0" smtClean="0"/>
            </a:br>
            <a:r>
              <a:rPr lang="ru-RU" sz="1300" dirty="0" err="1" smtClean="0"/>
              <a:t>Високу</a:t>
            </a:r>
            <a:r>
              <a:rPr lang="ru-RU" sz="1300" dirty="0" smtClean="0"/>
              <a:t> тополю.</a:t>
            </a:r>
            <a:br>
              <a:rPr lang="ru-RU" sz="1300" dirty="0" smtClean="0"/>
            </a:br>
            <a:r>
              <a:rPr lang="ru-RU" sz="1300" dirty="0" smtClean="0"/>
              <a:t>Три </a:t>
            </a:r>
            <a:r>
              <a:rPr lang="ru-RU" sz="1300" dirty="0" err="1" smtClean="0"/>
              <a:t>явори</a:t>
            </a:r>
            <a:r>
              <a:rPr lang="ru-RU" sz="1300" dirty="0" smtClean="0"/>
              <a:t> посадила</a:t>
            </a:r>
            <a:br>
              <a:rPr lang="ru-RU" sz="1300" dirty="0" smtClean="0"/>
            </a:br>
            <a:r>
              <a:rPr lang="ru-RU" sz="1300" dirty="0" smtClean="0"/>
              <a:t>Сестра при </a:t>
            </a:r>
            <a:r>
              <a:rPr lang="ru-RU" sz="1300" dirty="0" err="1" smtClean="0"/>
              <a:t>долині</a:t>
            </a:r>
            <a:r>
              <a:rPr lang="ru-RU" sz="1300" dirty="0" smtClean="0"/>
              <a:t>...</a:t>
            </a:r>
            <a:br>
              <a:rPr lang="ru-RU" sz="1300" dirty="0" smtClean="0"/>
            </a:br>
            <a:r>
              <a:rPr lang="ru-RU" sz="1300" dirty="0" smtClean="0"/>
              <a:t>А </a:t>
            </a:r>
            <a:r>
              <a:rPr lang="ru-RU" sz="1300" dirty="0" err="1" smtClean="0"/>
              <a:t>дівчина</a:t>
            </a:r>
            <a:r>
              <a:rPr lang="ru-RU" sz="1300" dirty="0" smtClean="0"/>
              <a:t> </a:t>
            </a:r>
            <a:r>
              <a:rPr lang="ru-RU" sz="1300" dirty="0" err="1" smtClean="0"/>
              <a:t>заручена</a:t>
            </a:r>
            <a:r>
              <a:rPr lang="ru-RU" sz="1300" dirty="0" smtClean="0"/>
              <a:t> —</a:t>
            </a:r>
            <a:br>
              <a:rPr lang="ru-RU" sz="1300" dirty="0" smtClean="0"/>
            </a:br>
            <a:r>
              <a:rPr lang="ru-RU" sz="1300" dirty="0" err="1" smtClean="0"/>
              <a:t>Червону</a:t>
            </a:r>
            <a:r>
              <a:rPr lang="ru-RU" sz="1300" dirty="0" smtClean="0"/>
              <a:t> калину.</a:t>
            </a:r>
            <a:br>
              <a:rPr lang="ru-RU" sz="1300" dirty="0" smtClean="0"/>
            </a:br>
            <a:r>
              <a:rPr lang="ru-RU" sz="1300" dirty="0" smtClean="0"/>
              <a:t>Не </a:t>
            </a:r>
            <a:r>
              <a:rPr lang="ru-RU" sz="1300" dirty="0" err="1" smtClean="0"/>
              <a:t>прийнялись</a:t>
            </a:r>
            <a:r>
              <a:rPr lang="ru-RU" sz="1300" dirty="0" smtClean="0"/>
              <a:t> три ясени,</a:t>
            </a:r>
            <a:br>
              <a:rPr lang="ru-RU" sz="1300" dirty="0" smtClean="0"/>
            </a:br>
            <a:r>
              <a:rPr lang="ru-RU" sz="1300" dirty="0" smtClean="0"/>
              <a:t>Тополя </a:t>
            </a:r>
            <a:r>
              <a:rPr lang="ru-RU" sz="1300" dirty="0" err="1" smtClean="0"/>
              <a:t>всихала</a:t>
            </a:r>
            <a:r>
              <a:rPr lang="ru-RU" sz="1300" dirty="0" smtClean="0"/>
              <a:t>;</a:t>
            </a:r>
            <a:br>
              <a:rPr lang="ru-RU" sz="1300" dirty="0" smtClean="0"/>
            </a:br>
            <a:r>
              <a:rPr lang="ru-RU" sz="1300" dirty="0" err="1" smtClean="0"/>
              <a:t>Повсихали</a:t>
            </a:r>
            <a:r>
              <a:rPr lang="ru-RU" sz="1300" dirty="0" smtClean="0"/>
              <a:t> три </a:t>
            </a:r>
            <a:r>
              <a:rPr lang="ru-RU" sz="1300" dirty="0" err="1" smtClean="0"/>
              <a:t>явори</a:t>
            </a:r>
            <a:r>
              <a:rPr lang="ru-RU" sz="1300" dirty="0" smtClean="0"/>
              <a:t>,</a:t>
            </a:r>
            <a:br>
              <a:rPr lang="ru-RU" sz="1300" dirty="0" smtClean="0"/>
            </a:br>
            <a:r>
              <a:rPr lang="ru-RU" sz="1300" dirty="0" smtClean="0"/>
              <a:t>Калина </a:t>
            </a:r>
            <a:r>
              <a:rPr lang="ru-RU" sz="1300" dirty="0" err="1" smtClean="0"/>
              <a:t>зов'яла</a:t>
            </a:r>
            <a:r>
              <a:rPr lang="ru-RU" sz="1300" dirty="0" smtClean="0"/>
              <a:t>.</a:t>
            </a:r>
            <a:br>
              <a:rPr lang="ru-RU" sz="1300" dirty="0" smtClean="0"/>
            </a:br>
            <a:r>
              <a:rPr lang="ru-RU" sz="1300" dirty="0" smtClean="0"/>
              <a:t>Не </a:t>
            </a:r>
            <a:r>
              <a:rPr lang="ru-RU" sz="1300" dirty="0" err="1" smtClean="0"/>
              <a:t>вертаються</a:t>
            </a:r>
            <a:r>
              <a:rPr lang="ru-RU" sz="1300" dirty="0" smtClean="0"/>
              <a:t> три </a:t>
            </a:r>
            <a:r>
              <a:rPr lang="ru-RU" sz="1300" dirty="0" err="1" smtClean="0"/>
              <a:t>брати</a:t>
            </a:r>
            <a:r>
              <a:rPr lang="ru-RU" sz="1300" dirty="0" smtClean="0"/>
              <a:t>,</a:t>
            </a:r>
            <a:br>
              <a:rPr lang="ru-RU" sz="1300" dirty="0" smtClean="0"/>
            </a:br>
            <a:r>
              <a:rPr lang="ru-RU" sz="1300" dirty="0" smtClean="0"/>
              <a:t>Плаче стара </a:t>
            </a:r>
            <a:r>
              <a:rPr lang="ru-RU" sz="1300" dirty="0" err="1" smtClean="0"/>
              <a:t>мати</a:t>
            </a:r>
            <a:r>
              <a:rPr lang="ru-RU" sz="1300" dirty="0" smtClean="0"/>
              <a:t>,</a:t>
            </a:r>
            <a:br>
              <a:rPr lang="ru-RU" sz="1300" dirty="0" smtClean="0"/>
            </a:br>
            <a:r>
              <a:rPr lang="ru-RU" sz="1300" dirty="0" smtClean="0"/>
              <a:t>Плаче </a:t>
            </a:r>
            <a:r>
              <a:rPr lang="ru-RU" sz="1300" dirty="0" err="1" smtClean="0"/>
              <a:t>жінка</a:t>
            </a:r>
            <a:r>
              <a:rPr lang="ru-RU" sz="1300" dirty="0" smtClean="0"/>
              <a:t> з </a:t>
            </a:r>
            <a:r>
              <a:rPr lang="ru-RU" sz="1300" dirty="0" err="1" smtClean="0"/>
              <a:t>діточками</a:t>
            </a:r>
            <a:r>
              <a:rPr lang="ru-RU" sz="1300" dirty="0" smtClean="0"/>
              <a:t/>
            </a:r>
            <a:br>
              <a:rPr lang="ru-RU" sz="1300" dirty="0" smtClean="0"/>
            </a:br>
            <a:r>
              <a:rPr lang="ru-RU" sz="1300" dirty="0" smtClean="0"/>
              <a:t>— В </a:t>
            </a:r>
            <a:r>
              <a:rPr lang="ru-RU" sz="1300" dirty="0" err="1" smtClean="0"/>
              <a:t>потопленій</a:t>
            </a:r>
            <a:r>
              <a:rPr lang="ru-RU" sz="1300" dirty="0" smtClean="0"/>
              <a:t> </a:t>
            </a:r>
            <a:r>
              <a:rPr lang="ru-RU" sz="1300" dirty="0" err="1" smtClean="0"/>
              <a:t>хаті</a:t>
            </a:r>
            <a:r>
              <a:rPr lang="ru-RU" sz="1300" dirty="0" smtClean="0"/>
              <a:t>.</a:t>
            </a:r>
            <a:br>
              <a:rPr lang="ru-RU" sz="1300" dirty="0" smtClean="0"/>
            </a:br>
            <a:r>
              <a:rPr lang="ru-RU" sz="1300" dirty="0" smtClean="0"/>
              <a:t>Сестра плаче, </a:t>
            </a:r>
            <a:r>
              <a:rPr lang="ru-RU" sz="1300" dirty="0" err="1" smtClean="0"/>
              <a:t>йде</a:t>
            </a:r>
            <a:r>
              <a:rPr lang="ru-RU" sz="1300" dirty="0" smtClean="0"/>
              <a:t> </a:t>
            </a:r>
            <a:r>
              <a:rPr lang="ru-RU" sz="1300" dirty="0" err="1" smtClean="0"/>
              <a:t>шукати</a:t>
            </a:r>
            <a:r>
              <a:rPr lang="ru-RU" sz="1300" dirty="0" smtClean="0"/>
              <a:t/>
            </a:r>
            <a:br>
              <a:rPr lang="ru-RU" sz="1300" dirty="0" smtClean="0"/>
            </a:br>
            <a:r>
              <a:rPr lang="ru-RU" sz="1300" dirty="0" err="1" smtClean="0"/>
              <a:t>Братів</a:t>
            </a:r>
            <a:r>
              <a:rPr lang="ru-RU" sz="1300" dirty="0" smtClean="0"/>
              <a:t> на </a:t>
            </a:r>
            <a:r>
              <a:rPr lang="ru-RU" sz="1300" dirty="0" err="1" smtClean="0"/>
              <a:t>чужину</a:t>
            </a:r>
            <a:r>
              <a:rPr lang="ru-RU" sz="1300" dirty="0" smtClean="0"/>
              <a:t>...</a:t>
            </a:r>
            <a:br>
              <a:rPr lang="ru-RU" sz="1300" dirty="0" smtClean="0"/>
            </a:br>
            <a:r>
              <a:rPr lang="ru-RU" sz="1300" dirty="0" smtClean="0"/>
              <a:t>А </a:t>
            </a:r>
            <a:r>
              <a:rPr lang="ru-RU" sz="1300" dirty="0" err="1" smtClean="0"/>
              <a:t>дівчину</a:t>
            </a:r>
            <a:r>
              <a:rPr lang="ru-RU" sz="1300" dirty="0" smtClean="0"/>
              <a:t> </a:t>
            </a:r>
            <a:r>
              <a:rPr lang="ru-RU" sz="1300" dirty="0" err="1" smtClean="0"/>
              <a:t>заручену</a:t>
            </a:r>
            <a:r>
              <a:rPr lang="ru-RU" sz="1300" dirty="0" smtClean="0"/>
              <a:t/>
            </a:r>
            <a:br>
              <a:rPr lang="ru-RU" sz="1300" dirty="0" smtClean="0"/>
            </a:br>
            <a:r>
              <a:rPr lang="ru-RU" sz="1300" dirty="0" err="1" smtClean="0"/>
              <a:t>Кладуть</a:t>
            </a:r>
            <a:r>
              <a:rPr lang="ru-RU" sz="1300" dirty="0" smtClean="0"/>
              <a:t> в домовину.</a:t>
            </a:r>
            <a:br>
              <a:rPr lang="ru-RU" sz="1300" dirty="0" smtClean="0"/>
            </a:br>
            <a:r>
              <a:rPr lang="ru-RU" sz="1300" dirty="0" smtClean="0"/>
              <a:t>Не </a:t>
            </a:r>
            <a:r>
              <a:rPr lang="ru-RU" sz="1300" dirty="0" err="1" smtClean="0"/>
              <a:t>вертаються</a:t>
            </a:r>
            <a:r>
              <a:rPr lang="ru-RU" sz="1300" dirty="0" smtClean="0"/>
              <a:t> три </a:t>
            </a:r>
            <a:r>
              <a:rPr lang="ru-RU" sz="1300" dirty="0" err="1" smtClean="0"/>
              <a:t>брати</a:t>
            </a:r>
            <a:r>
              <a:rPr lang="ru-RU" sz="1300" dirty="0" smtClean="0"/>
              <a:t>,</a:t>
            </a:r>
            <a:br>
              <a:rPr lang="ru-RU" sz="1300" dirty="0" smtClean="0"/>
            </a:br>
            <a:r>
              <a:rPr lang="ru-RU" sz="1300" dirty="0" smtClean="0"/>
              <a:t>По </a:t>
            </a:r>
            <a:r>
              <a:rPr lang="ru-RU" sz="1300" dirty="0" err="1" smtClean="0"/>
              <a:t>світу</a:t>
            </a:r>
            <a:r>
              <a:rPr lang="ru-RU" sz="1300" dirty="0" smtClean="0"/>
              <a:t> </a:t>
            </a:r>
            <a:r>
              <a:rPr lang="ru-RU" sz="1300" dirty="0" err="1" smtClean="0"/>
              <a:t>блукають</a:t>
            </a:r>
            <a:r>
              <a:rPr lang="ru-RU" sz="1300" dirty="0" smtClean="0"/>
              <a:t>,</a:t>
            </a:r>
            <a:br>
              <a:rPr lang="ru-RU" sz="1300" dirty="0" smtClean="0"/>
            </a:br>
            <a:r>
              <a:rPr lang="ru-RU" sz="1300" dirty="0" smtClean="0"/>
              <a:t>А три шляхи </a:t>
            </a:r>
            <a:r>
              <a:rPr lang="ru-RU" sz="1300" dirty="0" err="1" smtClean="0"/>
              <a:t>широкії</a:t>
            </a:r>
            <a:r>
              <a:rPr lang="ru-RU" sz="1300" dirty="0" smtClean="0"/>
              <a:t/>
            </a:r>
            <a:br>
              <a:rPr lang="ru-RU" sz="1300" dirty="0" smtClean="0"/>
            </a:br>
            <a:r>
              <a:rPr lang="ru-RU" sz="1300" dirty="0" smtClean="0"/>
              <a:t>Терном </a:t>
            </a:r>
            <a:r>
              <a:rPr lang="ru-RU" sz="1300" dirty="0" err="1" smtClean="0"/>
              <a:t>заростають</a:t>
            </a:r>
            <a:r>
              <a:rPr lang="ru-RU" sz="1300" dirty="0" smtClean="0"/>
              <a:t>. [В </a:t>
            </a:r>
            <a:r>
              <a:rPr lang="ru-RU" sz="1300" dirty="0" err="1" smtClean="0"/>
              <a:t>казематі</a:t>
            </a:r>
            <a:r>
              <a:rPr lang="ru-RU" sz="1300" dirty="0" smtClean="0"/>
              <a:t> 1847]</a:t>
            </a:r>
            <a:endParaRPr lang="uk-UA" sz="13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036784"/>
            <a:ext cx="5893034" cy="40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18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05664" cy="6480720"/>
          </a:xfrm>
        </p:spPr>
        <p:txBody>
          <a:bodyPr>
            <a:normAutofit fontScale="92500" lnSpcReduction="10000"/>
          </a:bodyPr>
          <a:lstStyle/>
          <a:p>
            <a:pPr lvl="0">
              <a:lnSpc>
                <a:spcPct val="150000"/>
              </a:lnSpc>
            </a:pPr>
            <a:r>
              <a:rPr lang="uk-UA" dirty="0"/>
              <a:t>Із чим пов’язано те, що брати вимушені були йти кожний своїм шляхом з України на чужину? </a:t>
            </a:r>
          </a:p>
          <a:p>
            <a:pPr lvl="0">
              <a:lnSpc>
                <a:spcPct val="150000"/>
              </a:lnSpc>
            </a:pPr>
            <a:r>
              <a:rPr lang="uk-UA" dirty="0"/>
              <a:t>Чому шляхи названо широкими?</a:t>
            </a:r>
          </a:p>
          <a:p>
            <a:pPr lvl="0">
              <a:lnSpc>
                <a:spcPct val="150000"/>
              </a:lnSpc>
            </a:pPr>
            <a:r>
              <a:rPr lang="uk-UA" dirty="0"/>
              <a:t>Кого залишили брати в рідному краї?</a:t>
            </a:r>
          </a:p>
          <a:p>
            <a:pPr>
              <a:lnSpc>
                <a:spcPct val="150000"/>
              </a:lnSpc>
            </a:pPr>
            <a:r>
              <a:rPr lang="uk-UA" dirty="0"/>
              <a:t>Які</a:t>
            </a:r>
            <a:r>
              <a:rPr lang="uk-UA" i="1" dirty="0"/>
              <a:t> </a:t>
            </a:r>
            <a:r>
              <a:rPr lang="uk-UA" dirty="0"/>
              <a:t>образи</a:t>
            </a:r>
            <a:r>
              <a:rPr lang="uk-UA" i="1" dirty="0"/>
              <a:t>-</a:t>
            </a:r>
            <a:r>
              <a:rPr lang="uk-UA" dirty="0"/>
              <a:t>символи</a:t>
            </a:r>
            <a:r>
              <a:rPr lang="uk-UA" i="1" dirty="0"/>
              <a:t> </a:t>
            </a:r>
            <a:r>
              <a:rPr lang="uk-UA" dirty="0"/>
              <a:t>згадуються</a:t>
            </a:r>
            <a:r>
              <a:rPr lang="uk-UA" i="1" dirty="0"/>
              <a:t> у </a:t>
            </a:r>
            <a:r>
              <a:rPr lang="uk-UA" dirty="0"/>
              <a:t>творі</a:t>
            </a:r>
            <a:r>
              <a:rPr lang="uk-UA" i="1" dirty="0"/>
              <a:t>? </a:t>
            </a:r>
            <a:endParaRPr lang="uk-UA" i="1" dirty="0" smtClean="0"/>
          </a:p>
          <a:p>
            <a:pPr>
              <a:lnSpc>
                <a:spcPct val="150000"/>
              </a:lnSpc>
            </a:pPr>
            <a:r>
              <a:rPr lang="uk-UA" dirty="0"/>
              <a:t>Яке значення у творі має магічне число три</a:t>
            </a:r>
            <a:r>
              <a:rPr lang="uk-UA" dirty="0" smtClean="0"/>
              <a:t>.</a:t>
            </a:r>
          </a:p>
          <a:p>
            <a:pPr lvl="0"/>
            <a:r>
              <a:rPr lang="uk-UA" dirty="0"/>
              <a:t>Про що свідчить, що дерева, калина почали всихати?</a:t>
            </a:r>
          </a:p>
          <a:p>
            <a:r>
              <a:rPr lang="uk-UA" dirty="0" smtClean="0"/>
              <a:t>У </a:t>
            </a:r>
            <a:r>
              <a:rPr lang="uk-UA" dirty="0"/>
              <a:t>чому полягає трагізм цієї поезії? Свою думку доведіть, посилаючись на зміст твору.</a:t>
            </a:r>
          </a:p>
        </p:txBody>
      </p:sp>
    </p:spTree>
    <p:extLst>
      <p:ext uri="{BB962C8B-B14F-4D97-AF65-F5344CB8AC3E}">
        <p14:creationId xmlns:p14="http://schemas.microsoft.com/office/powerpoint/2010/main" val="429384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604"/>
            <a:ext cx="8784976" cy="658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77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4454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19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585" y="116632"/>
            <a:ext cx="8229600" cy="634082"/>
          </a:xfrm>
        </p:spPr>
        <p:txBody>
          <a:bodyPr>
            <a:normAutofit fontScale="90000"/>
          </a:bodyPr>
          <a:lstStyle/>
          <a:p>
            <a:r>
              <a:rPr lang="uk-UA" dirty="0" smtClean="0"/>
              <a:t>Перегляд відео</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61744" cy="546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6322522"/>
            <a:ext cx="8761744" cy="430887"/>
          </a:xfrm>
          <a:prstGeom prst="rect">
            <a:avLst/>
          </a:prstGeom>
        </p:spPr>
        <p:txBody>
          <a:bodyPr wrap="square">
            <a:spAutoFit/>
          </a:bodyPr>
          <a:lstStyle/>
          <a:p>
            <a:r>
              <a:rPr lang="en-US" sz="1100" dirty="0">
                <a:hlinkClick r:id="rId3"/>
              </a:rPr>
              <a:t>https://www.youtube.com/watch?v=dZzfjLPC-Rk&amp;ab_channel=%</a:t>
            </a:r>
            <a:r>
              <a:rPr lang="en-US" sz="1100" dirty="0" smtClean="0">
                <a:hlinkClick r:id="rId3"/>
              </a:rPr>
              <a:t>D0%90%D1%80%D1%82%D0%B5%D0%BC%D0%9F%D0%B8%D0%B2%D0%BE%D0%B2%D0%B0%D1%80%D0%BE%D0%B2</a:t>
            </a:r>
            <a:r>
              <a:rPr lang="uk-UA" sz="1100" dirty="0" smtClean="0"/>
              <a:t> </a:t>
            </a:r>
            <a:endParaRPr lang="uk-UA" sz="1100" dirty="0"/>
          </a:p>
        </p:txBody>
      </p:sp>
    </p:spTree>
    <p:extLst>
      <p:ext uri="{BB962C8B-B14F-4D97-AF65-F5344CB8AC3E}">
        <p14:creationId xmlns:p14="http://schemas.microsoft.com/office/powerpoint/2010/main" val="166617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23928" y="260648"/>
            <a:ext cx="5112568" cy="6480720"/>
          </a:xfrm>
        </p:spPr>
        <p:txBody>
          <a:bodyPr>
            <a:noAutofit/>
          </a:bodyPr>
          <a:lstStyle/>
          <a:p>
            <a:pPr marL="0" indent="0" algn="just">
              <a:buNone/>
            </a:pPr>
            <a:r>
              <a:rPr lang="uk-UA" sz="1600" dirty="0"/>
              <a:t>Пісню “Думи” було створено у рамках авторського </a:t>
            </a:r>
            <a:r>
              <a:rPr lang="uk-UA" sz="1600" dirty="0" err="1"/>
              <a:t>проєкту</a:t>
            </a:r>
            <a:r>
              <a:rPr lang="uk-UA" sz="1600" dirty="0"/>
              <a:t> Артема "Твої вірші, мої ноти"* – для </a:t>
            </a:r>
            <a:r>
              <a:rPr lang="en-US" sz="1600" dirty="0"/>
              <a:t>DOROFEEVA </a:t>
            </a:r>
            <a:r>
              <a:rPr lang="uk-UA" sz="1600" dirty="0"/>
              <a:t>це перший реліз від початку війни. </a:t>
            </a:r>
            <a:endParaRPr lang="uk-UA" sz="1600" dirty="0" smtClean="0"/>
          </a:p>
          <a:p>
            <a:pPr marL="0" indent="0" algn="just">
              <a:buNone/>
            </a:pPr>
            <a:endParaRPr lang="uk-UA" sz="1600" dirty="0" smtClean="0"/>
          </a:p>
          <a:p>
            <a:pPr marL="0" indent="0" algn="just">
              <a:buNone/>
            </a:pPr>
            <a:r>
              <a:rPr lang="uk-UA" sz="1600" dirty="0" smtClean="0"/>
              <a:t>Артисти </a:t>
            </a:r>
            <a:r>
              <a:rPr lang="uk-UA" sz="1600" dirty="0"/>
              <a:t>презентують цей музичний твір у 100 день війни, 100 день, сповнений болем, сумом та надією на нашу перемогу</a:t>
            </a:r>
            <a:r>
              <a:rPr lang="uk-UA" sz="1600" dirty="0" smtClean="0"/>
              <a:t>!</a:t>
            </a:r>
          </a:p>
          <a:p>
            <a:pPr marL="0" indent="0" algn="just">
              <a:buNone/>
            </a:pPr>
            <a:endParaRPr lang="uk-UA" sz="1600" dirty="0"/>
          </a:p>
          <a:p>
            <a:pPr marL="0" indent="0" algn="just">
              <a:buNone/>
            </a:pPr>
            <a:r>
              <a:rPr lang="uk-UA" sz="1600" dirty="0" smtClean="0"/>
              <a:t> </a:t>
            </a:r>
            <a:r>
              <a:rPr lang="uk-UA" sz="1600" dirty="0"/>
              <a:t>Композиція натхненна віршем видатного поета Тараса Григоровича Шевченка "Думи мої, думи мої"(1840) — вічною класикою української літератури, що актуальна й зараз</a:t>
            </a:r>
            <a:r>
              <a:rPr lang="uk-UA" sz="1600" dirty="0" smtClean="0"/>
              <a:t>. Рядки,пронизані </a:t>
            </a:r>
            <a:r>
              <a:rPr lang="uk-UA" sz="1600" dirty="0"/>
              <a:t>сумом за Батьківщиною, жалем та вірою у вільне життя на рідній землі, у наші часи набули особливого сенсу: </a:t>
            </a:r>
            <a:endParaRPr lang="uk-UA" sz="1600" dirty="0" smtClean="0"/>
          </a:p>
          <a:p>
            <a:pPr marL="0" indent="0" algn="just">
              <a:buNone/>
            </a:pPr>
            <a:endParaRPr lang="uk-UA" sz="1600" dirty="0"/>
          </a:p>
          <a:p>
            <a:pPr marL="0" indent="0" algn="just">
              <a:buNone/>
            </a:pPr>
            <a:r>
              <a:rPr lang="uk-UA" sz="1600" dirty="0" smtClean="0"/>
              <a:t> </a:t>
            </a:r>
            <a:r>
              <a:rPr lang="uk-UA" sz="1600" dirty="0"/>
              <a:t>«Ми переживаємо нелегкі часи. Перебуваючи у безперервному потоці інформації, намагаємося заповнити </a:t>
            </a:r>
            <a:r>
              <a:rPr lang="uk-UA" sz="1600" dirty="0" err="1"/>
              <a:t>екзистенційну</a:t>
            </a:r>
            <a:r>
              <a:rPr lang="uk-UA" sz="1600" dirty="0"/>
              <a:t> порожнечу. Ми постійно в собі, наодинці зі своїми думками, з якими буває складно. Та ми маємо усвідомлювати, що кожен українець з усіма його переживаннями й складнощами потрібен своїй країні як ніколи. Україна - наша ненька, що приймає нас такими, якими ми є. Вона живе всередині нас. І те саме ми хочемо бачити в наших дітях» – Артем.</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3198"/>
          <a:stretch/>
        </p:blipFill>
        <p:spPr bwMode="auto">
          <a:xfrm>
            <a:off x="107503" y="692696"/>
            <a:ext cx="380009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93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dirty="0" smtClean="0"/>
              <a:t>Історія написання твору</a:t>
            </a:r>
            <a:endParaRPr lang="uk-UA" dirty="0"/>
          </a:p>
        </p:txBody>
      </p:sp>
      <p:sp>
        <p:nvSpPr>
          <p:cNvPr id="3" name="Объект 2"/>
          <p:cNvSpPr>
            <a:spLocks noGrp="1"/>
          </p:cNvSpPr>
          <p:nvPr>
            <p:ph idx="1"/>
          </p:nvPr>
        </p:nvSpPr>
        <p:spPr>
          <a:xfrm>
            <a:off x="457200" y="1124744"/>
            <a:ext cx="8579296" cy="5544616"/>
          </a:xfrm>
        </p:spPr>
        <p:txBody>
          <a:bodyPr>
            <a:normAutofit fontScale="70000" lnSpcReduction="20000"/>
          </a:bodyPr>
          <a:lstStyle/>
          <a:p>
            <a:pPr marL="0" indent="0" algn="just" fontAlgn="base">
              <a:buNone/>
            </a:pPr>
            <a:r>
              <a:rPr lang="uk-UA" dirty="0" smtClean="0"/>
              <a:t>Після </a:t>
            </a:r>
            <a:r>
              <a:rPr lang="uk-UA" dirty="0"/>
              <a:t>арешту Т. Шевченка за участь у Кирило-Мефодіївському товаристві його ув’язнено в казематах Третього відділу. </a:t>
            </a:r>
            <a:endParaRPr lang="uk-UA" dirty="0" smtClean="0"/>
          </a:p>
          <a:p>
            <a:pPr marL="0" indent="0" algn="just" fontAlgn="base">
              <a:buNone/>
            </a:pPr>
            <a:endParaRPr lang="uk-UA" dirty="0" smtClean="0"/>
          </a:p>
          <a:p>
            <a:pPr marL="0" indent="0" algn="just" fontAlgn="base">
              <a:buNone/>
            </a:pPr>
            <a:r>
              <a:rPr lang="uk-UA" dirty="0" smtClean="0"/>
              <a:t>Незабаром </a:t>
            </a:r>
            <a:r>
              <a:rPr lang="uk-UA" dirty="0"/>
              <a:t>було виголошено вирок – призначити солдатом в Оренбурзький окремий корпус, пізніше він стає рядовим в Орській фортеці, продовжує писати в “захалявні книжечки” (1847-1850). </a:t>
            </a:r>
            <a:endParaRPr lang="uk-UA" dirty="0" smtClean="0"/>
          </a:p>
          <a:p>
            <a:pPr marL="0" indent="0" algn="just" fontAlgn="base">
              <a:buNone/>
            </a:pPr>
            <a:endParaRPr lang="uk-UA" dirty="0"/>
          </a:p>
          <a:p>
            <a:pPr marL="0" indent="0" algn="just" fontAlgn="base">
              <a:buNone/>
            </a:pPr>
            <a:r>
              <a:rPr lang="uk-UA" dirty="0" smtClean="0"/>
              <a:t>Солдатчина </a:t>
            </a:r>
            <a:r>
              <a:rPr lang="uk-UA" dirty="0"/>
              <a:t>для поета була гірше від тюрми, бо ненависним був сам дух солдафонства, що чавунною печаттю лягав на живу душу. Тому Шевченко писав, ховаючись від унтерів та офіцерів, тікаючи від усього світу в степ, за вали, на берег моря. </a:t>
            </a:r>
            <a:endParaRPr lang="uk-UA" dirty="0" smtClean="0"/>
          </a:p>
          <a:p>
            <a:pPr marL="0" indent="0" algn="just" fontAlgn="base">
              <a:buNone/>
            </a:pPr>
            <a:endParaRPr lang="uk-UA" dirty="0"/>
          </a:p>
          <a:p>
            <a:pPr marL="0" indent="0" algn="just" fontAlgn="base">
              <a:buNone/>
            </a:pPr>
            <a:r>
              <a:rPr lang="uk-UA" dirty="0" smtClean="0"/>
              <a:t>До </a:t>
            </a:r>
            <a:r>
              <a:rPr lang="uk-UA" dirty="0"/>
              <a:t>теми дум Тарас Григорович звертався неодноразово, поезія “Думи мої, думи мої…” була написана 1847 року під час його перебування в Орській кріпості. У цій поезії автор вболіває за важку долю, злиденне життя кріпаків, їхнє безправне становище, пригніченість України, власну самотність та безправність.</a:t>
            </a:r>
          </a:p>
          <a:p>
            <a:endParaRPr lang="uk-UA" dirty="0"/>
          </a:p>
        </p:txBody>
      </p:sp>
    </p:spTree>
    <p:extLst>
      <p:ext uri="{BB962C8B-B14F-4D97-AF65-F5344CB8AC3E}">
        <p14:creationId xmlns:p14="http://schemas.microsoft.com/office/powerpoint/2010/main" val="392166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188640"/>
            <a:ext cx="4690864" cy="6669360"/>
          </a:xfrm>
        </p:spPr>
        <p:txBody>
          <a:bodyPr>
            <a:normAutofit fontScale="85000" lnSpcReduction="20000"/>
          </a:bodyPr>
          <a:lstStyle/>
          <a:p>
            <a:pPr marL="0" indent="0">
              <a:buNone/>
            </a:pPr>
            <a:r>
              <a:rPr lang="uk-UA" dirty="0"/>
              <a:t>Думи мої, думи мої,</a:t>
            </a:r>
            <a:br>
              <a:rPr lang="uk-UA" dirty="0"/>
            </a:br>
            <a:r>
              <a:rPr lang="uk-UA" dirty="0"/>
              <a:t>Ви мої єдині,</a:t>
            </a:r>
            <a:br>
              <a:rPr lang="uk-UA" dirty="0"/>
            </a:br>
            <a:r>
              <a:rPr lang="uk-UA" dirty="0"/>
              <a:t>Не кидайте хоч ви мене</a:t>
            </a:r>
            <a:br>
              <a:rPr lang="uk-UA" dirty="0"/>
            </a:br>
            <a:r>
              <a:rPr lang="uk-UA" dirty="0"/>
              <a:t>При лихій годині.</a:t>
            </a:r>
            <a:br>
              <a:rPr lang="uk-UA" dirty="0"/>
            </a:br>
            <a:r>
              <a:rPr lang="uk-UA" dirty="0"/>
              <a:t>Прилітайте, сизокрилі</a:t>
            </a:r>
            <a:br>
              <a:rPr lang="uk-UA" dirty="0"/>
            </a:br>
            <a:r>
              <a:rPr lang="uk-UA" dirty="0"/>
              <a:t>Мої голуб’ята,</a:t>
            </a:r>
            <a:br>
              <a:rPr lang="uk-UA" dirty="0"/>
            </a:br>
            <a:r>
              <a:rPr lang="uk-UA" dirty="0"/>
              <a:t>Із-за Дніпра широкого</a:t>
            </a:r>
            <a:br>
              <a:rPr lang="uk-UA" dirty="0"/>
            </a:br>
            <a:r>
              <a:rPr lang="uk-UA" dirty="0"/>
              <a:t>У степ погуляти</a:t>
            </a:r>
            <a:br>
              <a:rPr lang="uk-UA" dirty="0"/>
            </a:br>
            <a:r>
              <a:rPr lang="uk-UA" dirty="0"/>
              <a:t>З киргизами убогими.</a:t>
            </a:r>
            <a:br>
              <a:rPr lang="uk-UA" dirty="0"/>
            </a:br>
            <a:r>
              <a:rPr lang="uk-UA" dirty="0"/>
              <a:t>Вони вже убогі,</a:t>
            </a:r>
            <a:br>
              <a:rPr lang="uk-UA" dirty="0"/>
            </a:br>
            <a:r>
              <a:rPr lang="uk-UA" dirty="0"/>
              <a:t>Уже голі… Та на волі</a:t>
            </a:r>
            <a:br>
              <a:rPr lang="uk-UA" dirty="0"/>
            </a:br>
            <a:r>
              <a:rPr lang="uk-UA" dirty="0"/>
              <a:t>Ще моляться богу.</a:t>
            </a:r>
            <a:br>
              <a:rPr lang="uk-UA" dirty="0"/>
            </a:br>
            <a:r>
              <a:rPr lang="uk-UA" dirty="0"/>
              <a:t>Прилітайте ж, мої любі,</a:t>
            </a:r>
            <a:br>
              <a:rPr lang="uk-UA" dirty="0"/>
            </a:br>
            <a:r>
              <a:rPr lang="uk-UA" dirty="0"/>
              <a:t>Тихими речами</a:t>
            </a:r>
            <a:br>
              <a:rPr lang="uk-UA" dirty="0"/>
            </a:br>
            <a:r>
              <a:rPr lang="uk-UA" dirty="0"/>
              <a:t>Привітаю вас, як діток,</a:t>
            </a:r>
            <a:br>
              <a:rPr lang="uk-UA" dirty="0"/>
            </a:br>
            <a:r>
              <a:rPr lang="uk-UA" dirty="0"/>
              <a:t>І заплачу з вами</a:t>
            </a:r>
            <a:r>
              <a:rPr lang="uk-UA" dirty="0" smtClean="0"/>
              <a:t>.</a:t>
            </a:r>
          </a:p>
          <a:p>
            <a:pPr marL="0" indent="0">
              <a:buNone/>
            </a:pPr>
            <a:endParaRPr lang="uk-UA" dirty="0"/>
          </a:p>
          <a:p>
            <a:pPr marL="0" indent="0">
              <a:buNone/>
            </a:pPr>
            <a:r>
              <a:rPr lang="uk-UA" dirty="0"/>
              <a:t>[Друга половина 1847,</a:t>
            </a:r>
            <a:br>
              <a:rPr lang="uk-UA" dirty="0"/>
            </a:br>
            <a:r>
              <a:rPr lang="uk-UA" dirty="0"/>
              <a:t>Орська кріпость</a:t>
            </a:r>
            <a:r>
              <a:rPr lang="uk-UA" dirty="0" smtClean="0"/>
              <a:t>]</a:t>
            </a:r>
            <a:endParaRPr lang="uk-UA"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57" t="10355" r="10946" b="9885"/>
          <a:stretch/>
        </p:blipFill>
        <p:spPr bwMode="auto">
          <a:xfrm>
            <a:off x="87549" y="548680"/>
            <a:ext cx="359613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1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 y="15611"/>
            <a:ext cx="5143068" cy="653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4797152"/>
            <a:ext cx="8784976" cy="2060848"/>
          </a:xfrm>
          <a:solidFill>
            <a:schemeClr val="accent2">
              <a:lumMod val="20000"/>
              <a:lumOff val="80000"/>
            </a:schemeClr>
          </a:solidFill>
          <a:ln>
            <a:solidFill>
              <a:schemeClr val="accent2">
                <a:lumMod val="75000"/>
              </a:schemeClr>
            </a:solidFill>
          </a:ln>
        </p:spPr>
        <p:txBody>
          <a:bodyPr>
            <a:normAutofit/>
          </a:bodyPr>
          <a:lstStyle/>
          <a:p>
            <a:pPr algn="just" fontAlgn="base"/>
            <a:r>
              <a:rPr lang="uk-UA" sz="2400" dirty="0" smtClean="0"/>
              <a:t>Над </a:t>
            </a:r>
            <a:r>
              <a:rPr lang="uk-UA" sz="2400" dirty="0"/>
              <a:t>чим змушує кожного з нас замислитися поезія “Думи мої, думи мої</a:t>
            </a:r>
            <a:r>
              <a:rPr lang="uk-UA" sz="2400" dirty="0" smtClean="0"/>
              <a:t>…”?</a:t>
            </a:r>
          </a:p>
          <a:p>
            <a:pPr algn="just" fontAlgn="base"/>
            <a:r>
              <a:rPr lang="uk-UA" sz="2400" dirty="0" smtClean="0"/>
              <a:t>Що</a:t>
            </a:r>
            <a:r>
              <a:rPr lang="uk-UA" sz="2400" dirty="0"/>
              <a:t>, на думку автора, є найбільшою цінністю для кожної людини? Чи згодні ви з думкою </a:t>
            </a:r>
            <a:r>
              <a:rPr lang="uk-UA" sz="2400" dirty="0" smtClean="0"/>
              <a:t>Т.Г.Шевченка?</a:t>
            </a:r>
            <a:endParaRPr lang="uk-UA" sz="2400" dirty="0"/>
          </a:p>
        </p:txBody>
      </p:sp>
    </p:spTree>
    <p:extLst>
      <p:ext uri="{BB962C8B-B14F-4D97-AF65-F5344CB8AC3E}">
        <p14:creationId xmlns:p14="http://schemas.microsoft.com/office/powerpoint/2010/main" val="69149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А</a:t>
            </a:r>
            <a:r>
              <a:rPr lang="uk-UA" dirty="0" smtClean="0"/>
              <a:t>наліз вірша «Думи мої» 1847 року</a:t>
            </a:r>
            <a:endParaRPr lang="uk-UA" dirty="0"/>
          </a:p>
        </p:txBody>
      </p:sp>
      <p:sp>
        <p:nvSpPr>
          <p:cNvPr id="3" name="Объект 2"/>
          <p:cNvSpPr>
            <a:spLocks noGrp="1"/>
          </p:cNvSpPr>
          <p:nvPr>
            <p:ph idx="1"/>
          </p:nvPr>
        </p:nvSpPr>
        <p:spPr>
          <a:xfrm>
            <a:off x="457200" y="2276872"/>
            <a:ext cx="8229600" cy="3849291"/>
          </a:xfrm>
        </p:spPr>
        <p:txBody>
          <a:bodyPr/>
          <a:lstStyle/>
          <a:p>
            <a:r>
              <a:rPr lang="uk-UA" dirty="0" smtClean="0"/>
              <a:t>Автор – Тарас Шевченка</a:t>
            </a:r>
          </a:p>
          <a:p>
            <a:r>
              <a:rPr lang="uk-UA" dirty="0" smtClean="0"/>
              <a:t>Рік написання – 1847</a:t>
            </a:r>
          </a:p>
          <a:p>
            <a:r>
              <a:rPr lang="uk-UA" dirty="0" smtClean="0"/>
              <a:t>Літературний рід — лірика.</a:t>
            </a:r>
          </a:p>
          <a:p>
            <a:r>
              <a:rPr lang="uk-UA" dirty="0" smtClean="0"/>
              <a:t>Жанр — вірш.</a:t>
            </a:r>
          </a:p>
          <a:p>
            <a:r>
              <a:rPr lang="uk-UA" dirty="0" smtClean="0"/>
              <a:t>Вид лірики — інтимна або громадянська.</a:t>
            </a:r>
          </a:p>
        </p:txBody>
      </p:sp>
    </p:spTree>
    <p:extLst>
      <p:ext uri="{BB962C8B-B14F-4D97-AF65-F5344CB8AC3E}">
        <p14:creationId xmlns:p14="http://schemas.microsoft.com/office/powerpoint/2010/main" val="413581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928992" cy="6408712"/>
          </a:xfrm>
        </p:spPr>
        <p:txBody>
          <a:bodyPr>
            <a:normAutofit/>
          </a:bodyPr>
          <a:lstStyle/>
          <a:p>
            <a:pPr algn="just"/>
            <a:r>
              <a:rPr lang="uk-UA" dirty="0" smtClean="0"/>
              <a:t>Тема: звернення Т. Шевченка до своїх дум із сподіванням і вірою у вільне життя українців.</a:t>
            </a:r>
          </a:p>
          <a:p>
            <a:pPr algn="just"/>
            <a:r>
              <a:rPr lang="uk-UA" dirty="0" smtClean="0"/>
              <a:t>Ідея: тільки впевненість у щасливе життя, наполегливість допоможе змінити соціальний устрій; засудження слабкості, поневірянь, байдужості, що роблять людину рабом.</a:t>
            </a:r>
          </a:p>
          <a:p>
            <a:pPr algn="just"/>
            <a:r>
              <a:rPr lang="uk-UA" dirty="0" smtClean="0"/>
              <a:t>Основна думка: </a:t>
            </a:r>
            <a:r>
              <a:rPr lang="uk-UA" dirty="0" err="1" smtClean="0"/>
              <a:t>думка</a:t>
            </a:r>
            <a:r>
              <a:rPr lang="uk-UA" dirty="0" smtClean="0"/>
              <a:t> про нещасливу долю свого народу не залишає поета протягом усього часу перебування на солдатчині.</a:t>
            </a:r>
          </a:p>
          <a:p>
            <a:pPr algn="just"/>
            <a:r>
              <a:rPr lang="uk-UA" dirty="0" smtClean="0"/>
              <a:t>Мотиви — любов до Батьківщини та сум за нею в чужому краї; творчість як єдина втіха на засланні. </a:t>
            </a:r>
            <a:endParaRPr lang="uk-UA" dirty="0"/>
          </a:p>
        </p:txBody>
      </p:sp>
    </p:spTree>
    <p:extLst>
      <p:ext uri="{BB962C8B-B14F-4D97-AF65-F5344CB8AC3E}">
        <p14:creationId xmlns:p14="http://schemas.microsoft.com/office/powerpoint/2010/main" val="244870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Художні засоби</a:t>
            </a:r>
            <a:endParaRPr lang="uk-UA" dirty="0"/>
          </a:p>
        </p:txBody>
      </p:sp>
      <p:sp>
        <p:nvSpPr>
          <p:cNvPr id="3" name="Объект 2"/>
          <p:cNvSpPr>
            <a:spLocks noGrp="1"/>
          </p:cNvSpPr>
          <p:nvPr>
            <p:ph idx="1"/>
          </p:nvPr>
        </p:nvSpPr>
        <p:spPr/>
        <p:txBody>
          <a:bodyPr>
            <a:normAutofit/>
          </a:bodyPr>
          <a:lstStyle/>
          <a:p>
            <a:pPr>
              <a:lnSpc>
                <a:spcPct val="150000"/>
              </a:lnSpc>
            </a:pPr>
            <a:r>
              <a:rPr lang="uk-UA" sz="3600" dirty="0" smtClean="0"/>
              <a:t>Звертання: </a:t>
            </a:r>
          </a:p>
          <a:p>
            <a:pPr>
              <a:lnSpc>
                <a:spcPct val="150000"/>
              </a:lnSpc>
            </a:pPr>
            <a:r>
              <a:rPr lang="uk-UA" sz="3600" dirty="0" smtClean="0"/>
              <a:t>Епітети: </a:t>
            </a:r>
          </a:p>
          <a:p>
            <a:pPr>
              <a:lnSpc>
                <a:spcPct val="150000"/>
              </a:lnSpc>
            </a:pPr>
            <a:r>
              <a:rPr lang="uk-UA" sz="3600" dirty="0" smtClean="0"/>
              <a:t>Порівняння: </a:t>
            </a:r>
          </a:p>
          <a:p>
            <a:pPr>
              <a:lnSpc>
                <a:spcPct val="150000"/>
              </a:lnSpc>
            </a:pPr>
            <a:r>
              <a:rPr lang="uk-UA" sz="3600" dirty="0" smtClean="0"/>
              <a:t>Повтори </a:t>
            </a:r>
          </a:p>
        </p:txBody>
      </p:sp>
    </p:spTree>
    <p:extLst>
      <p:ext uri="{BB962C8B-B14F-4D97-AF65-F5344CB8AC3E}">
        <p14:creationId xmlns:p14="http://schemas.microsoft.com/office/powerpoint/2010/main" val="9892525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550</Words>
  <Application>Microsoft Office PowerPoint</Application>
  <PresentationFormat>Экран (4:3)</PresentationFormat>
  <Paragraphs>52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Роздуми автора про власну долю, долю України, плинність, скороминущість життя людини на землі, про її долю.  «Думи мої, думи мої...» (1847).</vt:lpstr>
      <vt:lpstr>Перегляд відео</vt:lpstr>
      <vt:lpstr>Презентация PowerPoint</vt:lpstr>
      <vt:lpstr>Історія написання твору</vt:lpstr>
      <vt:lpstr>Презентация PowerPoint</vt:lpstr>
      <vt:lpstr>Презентация PowerPoint</vt:lpstr>
      <vt:lpstr>Аналіз вірша «Думи мої» 1847 року</vt:lpstr>
      <vt:lpstr>Презентация PowerPoint</vt:lpstr>
      <vt:lpstr>Художні засоби</vt:lpstr>
      <vt:lpstr>Домашнє завдання</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Тринадцяте жовтня Класна робота  Роздуми автора про власну долю, долю України, плинність, скороминущість життя людини на землі, про її долю.  «Думи мої, думи мої...» (1847).</dc:title>
  <dc:creator>Lenovo 330</dc:creator>
  <cp:lastModifiedBy>Lenovo 330</cp:lastModifiedBy>
  <cp:revision>8</cp:revision>
  <dcterms:created xsi:type="dcterms:W3CDTF">2022-10-12T21:23:42Z</dcterms:created>
  <dcterms:modified xsi:type="dcterms:W3CDTF">2023-02-20T10:05:32Z</dcterms:modified>
</cp:coreProperties>
</file>