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57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9" r:id="rId14"/>
    <p:sldId id="268" r:id="rId15"/>
    <p:sldId id="267" r:id="rId16"/>
    <p:sldId id="27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0" autoAdjust="0"/>
    <p:restoredTop sz="94660"/>
  </p:normalViewPr>
  <p:slideViewPr>
    <p:cSldViewPr>
      <p:cViewPr varScale="1">
        <p:scale>
          <a:sx n="65" d="100"/>
          <a:sy n="65" d="100"/>
        </p:scale>
        <p:origin x="-145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50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40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72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721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25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83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28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29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02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96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F93F1-20B7-4EAD-9B8B-BC1AB99C3C00}" type="datetimeFigureOut">
              <a:rPr lang="uk-UA" smtClean="0"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0D65-1111-4E7A-A345-C6799B742F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14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u1Z3u4Zeu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 330\Desktop\удали\пташка\pngwing.com (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9512" y="116632"/>
            <a:ext cx="871846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832023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Comic Sans MS" pitchFamily="66" charset="0"/>
              </a:rPr>
              <a:t>Дистанційна</a:t>
            </a:r>
            <a:r>
              <a:rPr lang="ru-RU" sz="3600" b="1" dirty="0" smtClean="0">
                <a:latin typeface="Comic Sans MS" pitchFamily="66" charset="0"/>
              </a:rPr>
              <a:t> робота 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err="1" smtClean="0">
                <a:latin typeface="Comic Sans MS" pitchFamily="66" charset="0"/>
              </a:rPr>
              <a:t>Тренувальні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вправи</a:t>
            </a:r>
            <a:r>
              <a:rPr lang="ru-RU" sz="3600" b="1" dirty="0" smtClean="0">
                <a:latin typeface="Comic Sans MS" pitchFamily="66" charset="0"/>
              </a:rPr>
              <a:t>. 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err="1" smtClean="0">
                <a:latin typeface="Comic Sans MS" pitchFamily="66" charset="0"/>
              </a:rPr>
              <a:t>Уживання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прийменника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з</a:t>
            </a:r>
            <a:b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latin typeface="Comic Sans MS" pitchFamily="66" charset="0"/>
              </a:rPr>
              <a:t> </a:t>
            </a:r>
            <a:r>
              <a:rPr lang="ru-RU" sz="3600" b="1" dirty="0">
                <a:latin typeface="Comic Sans MS" pitchFamily="66" charset="0"/>
              </a:rPr>
              <a:t>і </a:t>
            </a:r>
            <a:r>
              <a:rPr lang="ru-RU" sz="3600" b="1" dirty="0" err="1">
                <a:latin typeface="Comic Sans MS" pitchFamily="66" charset="0"/>
              </a:rPr>
              <a:t>його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варіантів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Comic Sans MS" pitchFamily="66" charset="0"/>
              </a:rPr>
              <a:t>із</a:t>
            </a:r>
            <a: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3600" b="1" i="1" dirty="0" err="1">
                <a:solidFill>
                  <a:srgbClr val="FF0000"/>
                </a:solidFill>
                <a:latin typeface="Comic Sans MS" pitchFamily="66" charset="0"/>
              </a:rPr>
              <a:t>зі</a:t>
            </a:r>
            <a: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  <a:t>, (</a:t>
            </a:r>
            <a:r>
              <a:rPr lang="ru-RU" sz="3600" b="1" i="1" dirty="0" err="1">
                <a:solidFill>
                  <a:srgbClr val="FF0000"/>
                </a:solidFill>
                <a:latin typeface="Comic Sans MS" pitchFamily="66" charset="0"/>
              </a:rPr>
              <a:t>зо</a:t>
            </a:r>
            <a:r>
              <a:rPr lang="ru-RU" sz="3600" b="1" i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ru-RU" sz="3600" b="1" i="1" dirty="0" smtClean="0">
                <a:latin typeface="Comic Sans MS" pitchFamily="66" charset="0"/>
              </a:rPr>
              <a:t/>
            </a:r>
            <a:br>
              <a:rPr lang="ru-RU" sz="3600" b="1" i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(</a:t>
            </a:r>
            <a:r>
              <a:rPr lang="ru-RU" sz="3600" b="1" dirty="0">
                <a:latin typeface="Comic Sans MS" pitchFamily="66" charset="0"/>
              </a:rPr>
              <a:t>правила </a:t>
            </a:r>
            <a:r>
              <a:rPr lang="ru-RU" sz="3600" b="1" dirty="0" err="1">
                <a:latin typeface="Comic Sans MS" pitchFamily="66" charset="0"/>
              </a:rPr>
              <a:t>милозвучності</a:t>
            </a:r>
            <a:r>
              <a:rPr lang="ru-RU" sz="3600" b="1" dirty="0">
                <a:latin typeface="Comic Sans MS" pitchFamily="66" charset="0"/>
              </a:rPr>
              <a:t>)</a:t>
            </a:r>
            <a:endParaRPr lang="uk-UA" sz="3600" b="1" dirty="0">
              <a:latin typeface="Comic Sans MS" pitchFamily="66" charset="0"/>
            </a:endParaRPr>
          </a:p>
        </p:txBody>
      </p:sp>
      <p:pic>
        <p:nvPicPr>
          <p:cNvPr id="2051" name="Picture 3" descr="C:\Users\Lenovo 330\Desktop\удали\доска\pngwing.com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r="5549" b="8353"/>
          <a:stretch/>
        </p:blipFill>
        <p:spPr bwMode="auto">
          <a:xfrm>
            <a:off x="87549" y="4157145"/>
            <a:ext cx="2972283" cy="26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57725" cy="850106"/>
          </a:xfrm>
          <a:solidFill>
            <a:srgbClr val="FFFF66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uk-UA" sz="2400" b="1" dirty="0">
                <a:latin typeface="Comic Sans MS" pitchFamily="66" charset="0"/>
              </a:rPr>
              <a:t>Перепишіть слова, вибираючи з дужок потрібний прийменник або префікс.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8414"/>
            <a:ext cx="3466728" cy="55446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Довідався </a:t>
            </a:r>
            <a:r>
              <a:rPr lang="uk-UA" dirty="0"/>
              <a:t>(з, зі) словника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проспівала (з, із) радістю,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батько </a:t>
            </a:r>
            <a:r>
              <a:rPr lang="uk-UA" dirty="0"/>
              <a:t>(і, із) </a:t>
            </a:r>
            <a:r>
              <a:rPr lang="uk-UA" dirty="0" smtClean="0"/>
              <a:t>сином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мати </a:t>
            </a:r>
            <a:r>
              <a:rPr lang="uk-UA" dirty="0"/>
              <a:t>(з, із) донькою,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повернувся </a:t>
            </a:r>
            <a:r>
              <a:rPr lang="uk-UA" dirty="0"/>
              <a:t>(з, зі) Львова,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узяла </a:t>
            </a:r>
            <a:r>
              <a:rPr lang="uk-UA" dirty="0"/>
              <a:t>(з, із) сумки,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воскрес </a:t>
            </a:r>
            <a:r>
              <a:rPr lang="uk-UA" dirty="0"/>
              <a:t>(з, із) попелу,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прибіг </a:t>
            </a:r>
            <a:r>
              <a:rPr lang="uk-UA" dirty="0"/>
              <a:t>(зі, із) складу;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/>
              <a:t>з, зі)щулитися,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/>
              <a:t>з, зі)псувати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(з, зі)клеїти,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/>
              <a:t>з, зі)грітися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(з, зі)стрибнути,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/>
              <a:t>з, зі)тліти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(з, зі)в’янути,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/>
              <a:t>з, зі)рвати.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94347"/>
            <a:ext cx="3105197" cy="584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1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3744416" cy="850106"/>
          </a:xfrm>
          <a:solidFill>
            <a:srgbClr val="FFFF66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Перевір себе! </a:t>
            </a:r>
            <a:endParaRPr lang="uk-UA" sz="24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24744"/>
            <a:ext cx="3466728" cy="55446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Довідався  зі </a:t>
            </a:r>
            <a:r>
              <a:rPr lang="uk-UA" dirty="0"/>
              <a:t>словника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проспівала </a:t>
            </a:r>
            <a:r>
              <a:rPr lang="uk-UA" dirty="0" smtClean="0"/>
              <a:t>з радістю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батько  із сином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мати з </a:t>
            </a:r>
            <a:r>
              <a:rPr lang="uk-UA" dirty="0"/>
              <a:t>донькою,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повернувся зі </a:t>
            </a:r>
            <a:r>
              <a:rPr lang="uk-UA" dirty="0"/>
              <a:t>Львова,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узяла  із </a:t>
            </a:r>
            <a:r>
              <a:rPr lang="uk-UA" dirty="0"/>
              <a:t>сумки,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воскрес  із </a:t>
            </a:r>
            <a:r>
              <a:rPr lang="uk-UA" dirty="0"/>
              <a:t>попелу,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прибіг зі </a:t>
            </a:r>
            <a:r>
              <a:rPr lang="uk-UA" dirty="0"/>
              <a:t>складу;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зіщулитися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зіпсувати,</a:t>
            </a:r>
          </a:p>
          <a:p>
            <a:pPr marL="0" indent="0">
              <a:buNone/>
            </a:pPr>
            <a:r>
              <a:rPr lang="uk-UA" dirty="0" err="1" smtClean="0"/>
              <a:t>зклеїти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зігрітися,</a:t>
            </a:r>
          </a:p>
          <a:p>
            <a:pPr marL="0" indent="0">
              <a:buNone/>
            </a:pPr>
            <a:r>
              <a:rPr lang="uk-UA" dirty="0" smtClean="0"/>
              <a:t>зістрибнути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зітліти,</a:t>
            </a:r>
          </a:p>
          <a:p>
            <a:pPr marL="0" indent="0">
              <a:buNone/>
            </a:pPr>
            <a:r>
              <a:rPr lang="uk-UA" dirty="0" smtClean="0"/>
              <a:t>зів’янути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зірвати</a:t>
            </a:r>
            <a:r>
              <a:rPr lang="uk-UA" dirty="0"/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5857"/>
            <a:ext cx="4608512" cy="536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9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</a:rPr>
              <a:t>Виконайте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</a:rPr>
              <a:t>завдання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 в </a:t>
            </a:r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</a:rPr>
              <a:t>тестовій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</a:rPr>
              <a:t>формі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uk-U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1. Правило </a:t>
            </a:r>
            <a:r>
              <a:rPr lang="uk-UA" b="1" dirty="0"/>
              <a:t>вживання у–в порушено у </a:t>
            </a:r>
            <a:r>
              <a:rPr lang="uk-UA" b="1" dirty="0" smtClean="0"/>
              <a:t>варіанті: </a:t>
            </a:r>
          </a:p>
          <a:p>
            <a:pPr marL="0" indent="0">
              <a:buNone/>
            </a:pPr>
            <a:r>
              <a:rPr lang="uk-UA" dirty="0" smtClean="0"/>
              <a:t>А) </a:t>
            </a:r>
            <a:r>
              <a:rPr lang="uk-UA" dirty="0"/>
              <a:t>Богдан у школі, у теплих </a:t>
            </a:r>
            <a:r>
              <a:rPr lang="uk-UA" dirty="0" smtClean="0"/>
              <a:t>рукавицях;</a:t>
            </a:r>
          </a:p>
          <a:p>
            <a:pPr marL="0" indent="0">
              <a:buNone/>
            </a:pPr>
            <a:r>
              <a:rPr lang="uk-UA" dirty="0" smtClean="0"/>
              <a:t>Б) </a:t>
            </a:r>
            <a:r>
              <a:rPr lang="uk-UA" dirty="0"/>
              <a:t>найкраща в світі, кинути в </a:t>
            </a:r>
            <a:r>
              <a:rPr lang="uk-UA" dirty="0" smtClean="0"/>
              <a:t>озеро;</a:t>
            </a:r>
          </a:p>
          <a:p>
            <a:pPr marL="0" indent="0">
              <a:buNone/>
            </a:pPr>
            <a:r>
              <a:rPr lang="uk-UA" dirty="0" smtClean="0"/>
              <a:t>В) </a:t>
            </a:r>
            <a:r>
              <a:rPr lang="uk-UA" dirty="0"/>
              <a:t>збиратися у відпустку, у </a:t>
            </a:r>
            <a:r>
              <a:rPr lang="uk-UA" dirty="0" smtClean="0"/>
              <a:t>піджаку;</a:t>
            </a:r>
          </a:p>
          <a:p>
            <a:pPr marL="0" indent="0">
              <a:buNone/>
            </a:pPr>
            <a:r>
              <a:rPr lang="uk-UA" dirty="0" smtClean="0"/>
              <a:t>Г) </a:t>
            </a:r>
            <a:r>
              <a:rPr lang="uk-UA" dirty="0"/>
              <a:t>я в кінотеатрі, подивився в </a:t>
            </a:r>
            <a:r>
              <a:rPr lang="uk-UA" dirty="0" smtClean="0"/>
              <a:t>очі.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2</a:t>
            </a:r>
            <a:r>
              <a:rPr lang="uk-UA" b="1" dirty="0"/>
              <a:t>. Правило вживання і–й порушено у </a:t>
            </a:r>
            <a:r>
              <a:rPr lang="uk-UA" b="1" dirty="0" smtClean="0"/>
              <a:t>варіанті:</a:t>
            </a:r>
          </a:p>
          <a:p>
            <a:pPr marL="0" indent="0">
              <a:buNone/>
            </a:pPr>
            <a:r>
              <a:rPr lang="uk-UA" dirty="0" smtClean="0"/>
              <a:t>А) </a:t>
            </a:r>
            <a:r>
              <a:rPr lang="uk-UA" dirty="0"/>
              <a:t>війна й мир, ти й не </a:t>
            </a:r>
            <a:r>
              <a:rPr lang="uk-UA" dirty="0" smtClean="0"/>
              <a:t>знав;</a:t>
            </a:r>
          </a:p>
          <a:p>
            <a:pPr marL="0" indent="0">
              <a:buNone/>
            </a:pPr>
            <a:r>
              <a:rPr lang="uk-UA" dirty="0" smtClean="0"/>
              <a:t>Б) </a:t>
            </a:r>
            <a:r>
              <a:rPr lang="uk-UA" dirty="0"/>
              <a:t>і настав цей день, хліб і </a:t>
            </a:r>
            <a:r>
              <a:rPr lang="uk-UA" dirty="0" smtClean="0"/>
              <a:t>сіль;</a:t>
            </a:r>
          </a:p>
          <a:p>
            <a:pPr marL="0" indent="0">
              <a:buNone/>
            </a:pPr>
            <a:r>
              <a:rPr lang="uk-UA" dirty="0" smtClean="0"/>
              <a:t>В) </a:t>
            </a:r>
            <a:r>
              <a:rPr lang="uk-UA" dirty="0"/>
              <a:t>Ольга й Назар, що і як </a:t>
            </a:r>
            <a:r>
              <a:rPr lang="uk-UA" dirty="0" smtClean="0"/>
              <a:t>робити; </a:t>
            </a:r>
          </a:p>
          <a:p>
            <a:pPr marL="0" indent="0">
              <a:buNone/>
            </a:pPr>
            <a:r>
              <a:rPr lang="uk-UA" dirty="0" smtClean="0"/>
              <a:t>Г) </a:t>
            </a:r>
            <a:r>
              <a:rPr lang="uk-UA" dirty="0"/>
              <a:t>і сміх і гріх, Світлана і </a:t>
            </a:r>
            <a:r>
              <a:rPr lang="uk-UA" dirty="0" smtClean="0"/>
              <a:t>Йосип.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3</a:t>
            </a:r>
            <a:r>
              <a:rPr lang="uk-UA" b="1" dirty="0"/>
              <a:t>. Прийменник </a:t>
            </a:r>
            <a:r>
              <a:rPr lang="uk-UA" b="1" dirty="0">
                <a:solidFill>
                  <a:srgbClr val="FF0000"/>
                </a:solidFill>
              </a:rPr>
              <a:t>із</a:t>
            </a:r>
            <a:r>
              <a:rPr lang="uk-UA" b="1" dirty="0"/>
              <a:t> має бути на місці пропуску у </a:t>
            </a:r>
            <a:r>
              <a:rPr lang="uk-UA" b="1" dirty="0" smtClean="0"/>
              <a:t>варіанті:</a:t>
            </a:r>
          </a:p>
          <a:p>
            <a:pPr marL="0" indent="0">
              <a:buNone/>
            </a:pPr>
            <a:r>
              <a:rPr lang="uk-UA" dirty="0" smtClean="0"/>
              <a:t>А) </a:t>
            </a:r>
            <a:r>
              <a:rPr lang="uk-UA" dirty="0"/>
              <a:t>ми .. </a:t>
            </a:r>
            <a:r>
              <a:rPr lang="uk-UA" dirty="0" smtClean="0"/>
              <a:t>України;</a:t>
            </a:r>
          </a:p>
          <a:p>
            <a:pPr marL="0" indent="0">
              <a:buNone/>
            </a:pPr>
            <a:r>
              <a:rPr lang="uk-UA" dirty="0" smtClean="0"/>
              <a:t>Б) </a:t>
            </a:r>
            <a:r>
              <a:rPr lang="uk-UA" dirty="0"/>
              <a:t>.. дев’ятого </a:t>
            </a:r>
            <a:r>
              <a:rPr lang="uk-UA" dirty="0" smtClean="0"/>
              <a:t>класу; </a:t>
            </a:r>
          </a:p>
          <a:p>
            <a:pPr marL="0" indent="0">
              <a:buNone/>
            </a:pPr>
            <a:r>
              <a:rPr lang="uk-UA" dirty="0" smtClean="0"/>
              <a:t>В) </a:t>
            </a:r>
            <a:r>
              <a:rPr lang="uk-UA" dirty="0"/>
              <a:t>приїхати .. </a:t>
            </a:r>
            <a:r>
              <a:rPr lang="uk-UA" dirty="0" smtClean="0"/>
              <a:t>Пляжу;</a:t>
            </a:r>
          </a:p>
          <a:p>
            <a:pPr marL="0" indent="0">
              <a:buNone/>
            </a:pPr>
            <a:r>
              <a:rPr lang="uk-UA" dirty="0" smtClean="0"/>
              <a:t>Г) </a:t>
            </a:r>
            <a:r>
              <a:rPr lang="uk-UA" dirty="0"/>
              <a:t>учасниця .. </a:t>
            </a:r>
            <a:r>
              <a:rPr lang="uk-UA" dirty="0" smtClean="0"/>
              <a:t>Житомира.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r="10820"/>
          <a:stretch/>
        </p:blipFill>
        <p:spPr bwMode="auto">
          <a:xfrm>
            <a:off x="6084167" y="2060848"/>
            <a:ext cx="2957271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0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Перевір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свої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відповіді</a:t>
            </a:r>
            <a:endParaRPr lang="uk-UA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chemeClr val="bg1"/>
          </a:solidFill>
          <a:ln w="28575">
            <a:solidFill>
              <a:srgbClr val="002060"/>
            </a:solidFill>
            <a:prstDash val="sysDot"/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1. Правило </a:t>
            </a:r>
            <a:r>
              <a:rPr lang="uk-UA" b="1" dirty="0"/>
              <a:t>вживання у–в порушено у </a:t>
            </a:r>
            <a:r>
              <a:rPr lang="uk-UA" b="1" dirty="0" smtClean="0"/>
              <a:t>варіанті: </a:t>
            </a:r>
          </a:p>
          <a:p>
            <a:pPr marL="0" indent="0">
              <a:buNone/>
            </a:pPr>
            <a:r>
              <a:rPr lang="uk-UA" dirty="0" smtClean="0"/>
              <a:t>А) </a:t>
            </a:r>
            <a:r>
              <a:rPr lang="uk-UA" dirty="0"/>
              <a:t>Богдан у школі, у теплих </a:t>
            </a:r>
            <a:r>
              <a:rPr lang="uk-UA" dirty="0" smtClean="0"/>
              <a:t>рукавицях;</a:t>
            </a:r>
          </a:p>
          <a:p>
            <a:pPr marL="0" indent="0">
              <a:buNone/>
            </a:pPr>
            <a:r>
              <a:rPr lang="uk-UA" u="sng" dirty="0" smtClean="0"/>
              <a:t>Б) </a:t>
            </a:r>
            <a:r>
              <a:rPr lang="uk-UA" u="sng" dirty="0"/>
              <a:t>найкраща в світі, кинути в </a:t>
            </a:r>
            <a:r>
              <a:rPr lang="uk-UA" u="sng" dirty="0" smtClean="0"/>
              <a:t>озеро;</a:t>
            </a:r>
          </a:p>
          <a:p>
            <a:pPr marL="0" indent="0">
              <a:buNone/>
            </a:pPr>
            <a:r>
              <a:rPr lang="uk-UA" dirty="0" smtClean="0"/>
              <a:t>В) </a:t>
            </a:r>
            <a:r>
              <a:rPr lang="uk-UA" dirty="0"/>
              <a:t>збиратися у відпустку, у </a:t>
            </a:r>
            <a:r>
              <a:rPr lang="uk-UA" dirty="0" smtClean="0"/>
              <a:t>піджаку;</a:t>
            </a:r>
          </a:p>
          <a:p>
            <a:pPr marL="0" indent="0">
              <a:buNone/>
            </a:pPr>
            <a:r>
              <a:rPr lang="uk-UA" dirty="0" smtClean="0"/>
              <a:t>Г) </a:t>
            </a:r>
            <a:r>
              <a:rPr lang="uk-UA" dirty="0"/>
              <a:t>я в кінотеатрі, подивився в </a:t>
            </a:r>
            <a:r>
              <a:rPr lang="uk-UA" dirty="0" smtClean="0"/>
              <a:t>очі.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2</a:t>
            </a:r>
            <a:r>
              <a:rPr lang="uk-UA" b="1" dirty="0"/>
              <a:t>. Правило вживання і–й порушено у </a:t>
            </a:r>
            <a:r>
              <a:rPr lang="uk-UA" b="1" dirty="0" smtClean="0"/>
              <a:t>варіанті:</a:t>
            </a:r>
          </a:p>
          <a:p>
            <a:pPr marL="0" indent="0">
              <a:buNone/>
            </a:pPr>
            <a:r>
              <a:rPr lang="uk-UA" u="sng" dirty="0" smtClean="0"/>
              <a:t>А) </a:t>
            </a:r>
            <a:r>
              <a:rPr lang="uk-UA" u="sng" dirty="0"/>
              <a:t>війна й мир, ти й не </a:t>
            </a:r>
            <a:r>
              <a:rPr lang="uk-UA" u="sng" dirty="0" smtClean="0"/>
              <a:t>знав;</a:t>
            </a:r>
          </a:p>
          <a:p>
            <a:pPr marL="0" indent="0">
              <a:buNone/>
            </a:pPr>
            <a:r>
              <a:rPr lang="uk-UA" dirty="0" smtClean="0"/>
              <a:t>Б) </a:t>
            </a:r>
            <a:r>
              <a:rPr lang="uk-UA" dirty="0"/>
              <a:t>і настав цей день, хліб і </a:t>
            </a:r>
            <a:r>
              <a:rPr lang="uk-UA" dirty="0" smtClean="0"/>
              <a:t>сіль;</a:t>
            </a:r>
          </a:p>
          <a:p>
            <a:pPr marL="0" indent="0">
              <a:buNone/>
            </a:pPr>
            <a:r>
              <a:rPr lang="uk-UA" dirty="0" smtClean="0"/>
              <a:t>В) </a:t>
            </a:r>
            <a:r>
              <a:rPr lang="uk-UA" dirty="0"/>
              <a:t>Ольга й Назар, що і як </a:t>
            </a:r>
            <a:r>
              <a:rPr lang="uk-UA" dirty="0" smtClean="0"/>
              <a:t>робити; </a:t>
            </a:r>
          </a:p>
          <a:p>
            <a:pPr marL="0" indent="0">
              <a:buNone/>
            </a:pPr>
            <a:r>
              <a:rPr lang="uk-UA" dirty="0" smtClean="0"/>
              <a:t>Г) </a:t>
            </a:r>
            <a:r>
              <a:rPr lang="uk-UA" dirty="0"/>
              <a:t>і сміх і гріх, Світлана і </a:t>
            </a:r>
            <a:r>
              <a:rPr lang="uk-UA" dirty="0" smtClean="0"/>
              <a:t>Йосип.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3</a:t>
            </a:r>
            <a:r>
              <a:rPr lang="uk-UA" b="1" dirty="0"/>
              <a:t>. Прийменник із має бути на місці пропуску у </a:t>
            </a:r>
            <a:r>
              <a:rPr lang="uk-UA" b="1" dirty="0" smtClean="0"/>
              <a:t>варіанті:</a:t>
            </a:r>
          </a:p>
          <a:p>
            <a:pPr marL="0" indent="0">
              <a:buNone/>
            </a:pPr>
            <a:r>
              <a:rPr lang="uk-UA" dirty="0" smtClean="0"/>
              <a:t>А) </a:t>
            </a:r>
            <a:r>
              <a:rPr lang="uk-UA" dirty="0"/>
              <a:t>ми .. </a:t>
            </a:r>
            <a:r>
              <a:rPr lang="uk-UA" dirty="0" smtClean="0"/>
              <a:t>України;</a:t>
            </a:r>
          </a:p>
          <a:p>
            <a:pPr marL="0" indent="0">
              <a:buNone/>
            </a:pPr>
            <a:r>
              <a:rPr lang="uk-UA" dirty="0" smtClean="0"/>
              <a:t>Б) </a:t>
            </a:r>
            <a:r>
              <a:rPr lang="uk-UA" dirty="0"/>
              <a:t>.. дев’ятого </a:t>
            </a:r>
            <a:r>
              <a:rPr lang="uk-UA" dirty="0" smtClean="0"/>
              <a:t>класу; </a:t>
            </a:r>
          </a:p>
          <a:p>
            <a:pPr marL="0" indent="0">
              <a:buNone/>
            </a:pPr>
            <a:r>
              <a:rPr lang="uk-UA" dirty="0" smtClean="0"/>
              <a:t>В) </a:t>
            </a:r>
            <a:r>
              <a:rPr lang="uk-UA" dirty="0"/>
              <a:t>приїхати .. </a:t>
            </a:r>
            <a:r>
              <a:rPr lang="uk-UA" dirty="0" smtClean="0"/>
              <a:t>Пляжу;</a:t>
            </a:r>
          </a:p>
          <a:p>
            <a:pPr marL="0" indent="0">
              <a:buNone/>
            </a:pPr>
            <a:r>
              <a:rPr lang="uk-UA" u="sng" dirty="0" smtClean="0"/>
              <a:t>Г) </a:t>
            </a:r>
            <a:r>
              <a:rPr lang="uk-UA" u="sng" dirty="0"/>
              <a:t>учасниця .. </a:t>
            </a:r>
            <a:r>
              <a:rPr lang="uk-UA" u="sng" dirty="0" smtClean="0"/>
              <a:t>Житомира.</a:t>
            </a:r>
            <a:endParaRPr lang="uk-UA" u="sng" dirty="0"/>
          </a:p>
        </p:txBody>
      </p:sp>
    </p:spTree>
    <p:extLst>
      <p:ext uri="{BB962C8B-B14F-4D97-AF65-F5344CB8AC3E}">
        <p14:creationId xmlns:p14="http://schemas.microsoft.com/office/powerpoint/2010/main" val="203326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976664" cy="7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Переглянь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відеоурок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2668"/>
            <a:ext cx="86235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157192"/>
            <a:ext cx="5544616" cy="13247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/>
              <a:t>Покликання: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youtu.be/iu1Z3u4ZeuM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0" y="2494796"/>
            <a:ext cx="5060546" cy="427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44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Запам’ятай правопис!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700808"/>
            <a:ext cx="3988340" cy="4525963"/>
          </a:xfr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txBody>
          <a:bodyPr>
            <a:normAutofit lnSpcReduction="10000"/>
          </a:bodyPr>
          <a:lstStyle/>
          <a:p>
            <a:r>
              <a:rPr lang="uk-UA" b="1" dirty="0" smtClean="0"/>
              <a:t>Лист із Бразилії.</a:t>
            </a:r>
          </a:p>
          <a:p>
            <a:r>
              <a:rPr lang="uk-UA" b="1" dirty="0" smtClean="0"/>
              <a:t>Поїхав з Оленою.</a:t>
            </a:r>
          </a:p>
          <a:p>
            <a:r>
              <a:rPr lang="uk-UA" b="1" dirty="0" smtClean="0"/>
              <a:t>З його приїздом.</a:t>
            </a:r>
          </a:p>
          <a:p>
            <a:r>
              <a:rPr lang="uk-UA" b="1" dirty="0" smtClean="0"/>
              <a:t>Зустріч з дідусем.</a:t>
            </a:r>
          </a:p>
          <a:p>
            <a:r>
              <a:rPr lang="uk-UA" b="1" dirty="0" smtClean="0"/>
              <a:t>Сказав зі злості.</a:t>
            </a:r>
          </a:p>
          <a:p>
            <a:r>
              <a:rPr lang="uk-UA" b="1" dirty="0" smtClean="0"/>
              <a:t>Разів зо три.</a:t>
            </a:r>
          </a:p>
          <a:p>
            <a:r>
              <a:rPr lang="uk-UA" b="1" dirty="0" smtClean="0"/>
              <a:t>Зі мною.</a:t>
            </a:r>
          </a:p>
          <a:p>
            <a:r>
              <a:rPr lang="uk-UA" b="1" dirty="0" smtClean="0"/>
              <a:t>Прийшла зі школи.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5337"/>
            <a:ext cx="4267674" cy="526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6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99176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Виконай тестові завдання</a:t>
            </a:r>
            <a:endParaRPr lang="uk-U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42816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592" y="5301208"/>
            <a:ext cx="681510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Покликання в </a:t>
            </a:r>
            <a:r>
              <a:rPr lang="en-US" sz="4400" b="1" dirty="0" smtClean="0"/>
              <a:t>Classroom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202348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16943" cy="4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723" y="1918555"/>
            <a:ext cx="6408712" cy="3034547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ru-RU" sz="105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8000" b="1" dirty="0" err="1" smtClean="0">
                <a:solidFill>
                  <a:srgbClr val="002060"/>
                </a:solidFill>
                <a:latin typeface="Comic Sans MS" pitchFamily="66" charset="0"/>
              </a:rPr>
              <a:t>Милозвучність</a:t>
            </a:r>
            <a:r>
              <a:rPr lang="ru-RU" sz="8000" dirty="0">
                <a:solidFill>
                  <a:srgbClr val="002060"/>
                </a:solidFill>
                <a:latin typeface="Comic Sans MS" pitchFamily="66" charset="0"/>
              </a:rPr>
              <a:t>  – </a:t>
            </a:r>
            <a:r>
              <a:rPr lang="ru-RU" sz="8000" dirty="0" err="1">
                <a:solidFill>
                  <a:srgbClr val="002060"/>
                </a:solidFill>
                <a:latin typeface="Comic Sans MS" pitchFamily="66" charset="0"/>
              </a:rPr>
              <a:t>це</a:t>
            </a:r>
            <a:r>
              <a:rPr lang="ru-RU" sz="8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Comic Sans MS" pitchFamily="66" charset="0"/>
              </a:rPr>
              <a:t>здатність</a:t>
            </a:r>
            <a:r>
              <a:rPr lang="ru-RU" sz="8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Comic Sans MS" pitchFamily="66" charset="0"/>
              </a:rPr>
              <a:t>мови</a:t>
            </a:r>
            <a:r>
              <a:rPr lang="ru-RU" sz="8000" dirty="0">
                <a:solidFill>
                  <a:srgbClr val="002060"/>
                </a:solidFill>
                <a:latin typeface="Comic Sans MS" pitchFamily="66" charset="0"/>
              </a:rPr>
              <a:t> до </a:t>
            </a:r>
            <a:r>
              <a:rPr lang="ru-RU" sz="8000" dirty="0" err="1">
                <a:solidFill>
                  <a:srgbClr val="002060"/>
                </a:solidFill>
                <a:latin typeface="Comic Sans MS" pitchFamily="66" charset="0"/>
              </a:rPr>
              <a:t>мелодійного</a:t>
            </a:r>
            <a:r>
              <a:rPr lang="ru-RU" sz="8000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8000" dirty="0" err="1">
                <a:solidFill>
                  <a:srgbClr val="002060"/>
                </a:solidFill>
                <a:latin typeface="Comic Sans MS" pitchFamily="66" charset="0"/>
              </a:rPr>
              <a:t>гармонійного</a:t>
            </a:r>
            <a:r>
              <a:rPr lang="ru-RU" sz="8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Comic Sans MS" pitchFamily="66" charset="0"/>
              </a:rPr>
              <a:t>звучання</a:t>
            </a:r>
            <a:r>
              <a:rPr lang="ru-RU" sz="8000" dirty="0">
                <a:solidFill>
                  <a:srgbClr val="002060"/>
                </a:solidFill>
                <a:latin typeface="Comic Sans MS" pitchFamily="66" charset="0"/>
              </a:rPr>
              <a:t>. </a:t>
            </a:r>
          </a:p>
        </p:txBody>
      </p:sp>
      <p:pic>
        <p:nvPicPr>
          <p:cNvPr id="1028" name="Picture 4" descr="C:\Users\Lenovo 330\Desktop\удали\діти, дорослі\pngwing.com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" y="3494709"/>
            <a:ext cx="4019831" cy="34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992888" cy="2808312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latin typeface="Comic Sans MS" pitchFamily="66" charset="0"/>
              </a:rPr>
              <a:t>	</a:t>
            </a:r>
            <a:r>
              <a:rPr lang="ru-RU" sz="2800" b="1" dirty="0" err="1" smtClean="0">
                <a:latin typeface="Comic Sans MS" pitchFamily="66" charset="0"/>
              </a:rPr>
              <a:t>Побутує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думка, </a:t>
            </a:r>
            <a:r>
              <a:rPr lang="ru-RU" sz="2800" b="1" dirty="0" err="1">
                <a:latin typeface="Comic Sans MS" pitchFamily="66" charset="0"/>
              </a:rPr>
              <a:t>що</a:t>
            </a:r>
            <a:r>
              <a:rPr lang="ru-RU" sz="2800" b="1" dirty="0">
                <a:latin typeface="Comic Sans MS" pitchFamily="66" charset="0"/>
              </a:rPr>
              <a:t> </a:t>
            </a:r>
            <a:r>
              <a:rPr lang="ru-RU" sz="2800" b="1" dirty="0" err="1">
                <a:latin typeface="Comic Sans MS" pitchFamily="66" charset="0"/>
              </a:rPr>
              <a:t>українська</a:t>
            </a:r>
            <a:r>
              <a:rPr lang="ru-RU" sz="2800" b="1" dirty="0">
                <a:latin typeface="Comic Sans MS" pitchFamily="66" charset="0"/>
              </a:rPr>
              <a:t> </a:t>
            </a:r>
            <a:r>
              <a:rPr lang="ru-RU" sz="2800" b="1" dirty="0" err="1">
                <a:latin typeface="Comic Sans MS" pitchFamily="66" charset="0"/>
              </a:rPr>
              <a:t>мова</a:t>
            </a:r>
            <a:r>
              <a:rPr lang="ru-RU" sz="2800" b="1" dirty="0">
                <a:latin typeface="Comic Sans MS" pitchFamily="66" charset="0"/>
              </a:rPr>
              <a:t> – одна з </a:t>
            </a:r>
            <a:r>
              <a:rPr lang="ru-RU" sz="2800" b="1" dirty="0" err="1">
                <a:latin typeface="Comic Sans MS" pitchFamily="66" charset="0"/>
              </a:rPr>
              <a:t>наймило­звучніших</a:t>
            </a:r>
            <a:r>
              <a:rPr lang="ru-RU" sz="2800" b="1" dirty="0">
                <a:latin typeface="Comic Sans MS" pitchFamily="66" charset="0"/>
              </a:rPr>
              <a:t> у </a:t>
            </a:r>
            <a:r>
              <a:rPr lang="ru-RU" sz="2800" b="1" dirty="0" err="1">
                <a:latin typeface="Comic Sans MS" pitchFamily="66" charset="0"/>
              </a:rPr>
              <a:t>світі</a:t>
            </a:r>
            <a:r>
              <a:rPr lang="ru-RU" sz="2800" b="1" dirty="0">
                <a:latin typeface="Comic Sans MS" pitchFamily="66" charset="0"/>
              </a:rPr>
              <a:t>. </a:t>
            </a:r>
            <a:endParaRPr lang="ru-RU" sz="2800" b="1" dirty="0" smtClean="0">
              <a:latin typeface="Comic Sans MS" pitchFamily="66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latin typeface="Comic Sans MS" pitchFamily="66" charset="0"/>
              </a:rPr>
              <a:t>А </a:t>
            </a:r>
            <a:r>
              <a:rPr lang="ru-RU" sz="2800" b="1" dirty="0" err="1" smtClean="0">
                <a:latin typeface="Comic Sans MS" pitchFamily="66" charset="0"/>
              </a:rPr>
              <a:t>це</a:t>
            </a:r>
            <a:r>
              <a:rPr lang="ru-RU" sz="2800" b="1" dirty="0" smtClean="0">
                <a:latin typeface="Comic Sans MS" pitchFamily="66" charset="0"/>
              </a:rPr>
              <a:t> тому, </a:t>
            </a:r>
            <a:r>
              <a:rPr lang="ru-RU" sz="2800" b="1" dirty="0" err="1" smtClean="0">
                <a:latin typeface="Comic Sans MS" pitchFamily="66" charset="0"/>
              </a:rPr>
              <a:t>що</a:t>
            </a:r>
            <a:r>
              <a:rPr lang="ru-RU" sz="2800" b="1" dirty="0" smtClean="0">
                <a:latin typeface="Comic Sans MS" pitchFamily="66" charset="0"/>
              </a:rPr>
              <a:t>  </a:t>
            </a:r>
            <a:r>
              <a:rPr lang="ru-RU" sz="2800" b="1" dirty="0" err="1" smtClean="0">
                <a:latin typeface="Comic Sans MS" pitchFamily="66" charset="0"/>
              </a:rPr>
              <a:t>українській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err="1" smtClean="0">
                <a:latin typeface="Comic Sans MS" pitchFamily="66" charset="0"/>
              </a:rPr>
              <a:t>мові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err="1" smtClean="0">
                <a:latin typeface="Comic Sans MS" pitchFamily="66" charset="0"/>
              </a:rPr>
              <a:t>притаманне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err="1" smtClean="0">
                <a:latin typeface="Comic Sans MS" pitchFamily="66" charset="0"/>
              </a:rPr>
              <a:t>таке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err="1" smtClean="0">
                <a:latin typeface="Comic Sans MS" pitchFamily="66" charset="0"/>
              </a:rPr>
              <a:t>поняття</a:t>
            </a:r>
            <a:r>
              <a:rPr lang="ru-RU" sz="2800" b="1" dirty="0" smtClean="0">
                <a:latin typeface="Comic Sans MS" pitchFamily="66" charset="0"/>
              </a:rPr>
              <a:t>, як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евфонія</a:t>
            </a:r>
            <a:r>
              <a:rPr lang="ru-RU" sz="2800" b="1" dirty="0" smtClean="0">
                <a:latin typeface="Comic Sans MS" pitchFamily="66" charset="0"/>
              </a:rPr>
              <a:t>.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endParaRPr lang="uk-UA" sz="24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1716"/>
            <a:ext cx="7194784" cy="364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8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08" y="11799"/>
            <a:ext cx="74848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618331"/>
            <a:ext cx="3278332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900" b="1" dirty="0" err="1">
                <a:solidFill>
                  <a:srgbClr val="FF0000"/>
                </a:solidFill>
              </a:rPr>
              <a:t>Евфонія</a:t>
            </a:r>
            <a:r>
              <a:rPr lang="ru-RU" sz="1900" dirty="0">
                <a:solidFill>
                  <a:srgbClr val="FF0000"/>
                </a:solidFill>
              </a:rPr>
              <a:t> (</a:t>
            </a:r>
            <a:r>
              <a:rPr lang="ru-RU" sz="1900" b="1" dirty="0" err="1">
                <a:solidFill>
                  <a:srgbClr val="FF0000"/>
                </a:solidFill>
              </a:rPr>
              <a:t>милозвучність</a:t>
            </a:r>
            <a:r>
              <a:rPr lang="ru-RU" sz="1900" dirty="0">
                <a:solidFill>
                  <a:srgbClr val="FF0000"/>
                </a:solidFill>
              </a:rPr>
              <a:t>) </a:t>
            </a:r>
            <a:r>
              <a:rPr lang="ru-RU" sz="1900" dirty="0" smtClean="0">
                <a:solidFill>
                  <a:srgbClr val="FF0000"/>
                </a:solidFill>
              </a:rPr>
              <a:t>–</a:t>
            </a:r>
          </a:p>
          <a:p>
            <a:pPr algn="ctr"/>
            <a:r>
              <a:rPr lang="ru-RU" sz="1900" dirty="0" smtClean="0"/>
              <a:t>-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 err="1" smtClean="0">
                <a:solidFill>
                  <a:prstClr val="black"/>
                </a:solidFill>
              </a:rPr>
              <a:t>це</a:t>
            </a:r>
            <a:r>
              <a:rPr lang="ru-RU" sz="1900" dirty="0">
                <a:solidFill>
                  <a:prstClr val="black"/>
                </a:solidFill>
              </a:rPr>
              <a:t>  </a:t>
            </a:r>
            <a:r>
              <a:rPr lang="ru-RU" sz="1900" dirty="0" err="1">
                <a:solidFill>
                  <a:prstClr val="black"/>
                </a:solidFill>
              </a:rPr>
              <a:t>уникання</a:t>
            </a:r>
            <a:r>
              <a:rPr lang="ru-RU" sz="1900" dirty="0">
                <a:solidFill>
                  <a:prstClr val="black"/>
                </a:solidFill>
              </a:rPr>
              <a:t> складного для </a:t>
            </a:r>
            <a:r>
              <a:rPr lang="ru-RU" sz="1900" dirty="0" err="1">
                <a:solidFill>
                  <a:prstClr val="black"/>
                </a:solidFill>
              </a:rPr>
              <a:t>вимови</a:t>
            </a: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err="1">
                <a:solidFill>
                  <a:prstClr val="black"/>
                </a:solidFill>
              </a:rPr>
              <a:t>нагромадження</a:t>
            </a: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err="1">
                <a:solidFill>
                  <a:prstClr val="black"/>
                </a:solidFill>
              </a:rPr>
              <a:t>звуків</a:t>
            </a:r>
            <a:r>
              <a:rPr lang="ru-RU" sz="1900" dirty="0">
                <a:solidFill>
                  <a:prstClr val="black"/>
                </a:solidFill>
              </a:rPr>
              <a:t>.</a:t>
            </a:r>
            <a:endParaRPr lang="uk-UA" sz="1900" dirty="0"/>
          </a:p>
        </p:txBody>
      </p:sp>
      <p:pic>
        <p:nvPicPr>
          <p:cNvPr id="4099" name="Picture 3" descr="C:\Users\Lenovo 330\Desktop\удали\діти, дорослі\pngwing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39" y="1988840"/>
            <a:ext cx="4180641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197281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ysDash"/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4300" b="1" dirty="0">
                <a:latin typeface="Comic Sans MS" pitchFamily="66" charset="0"/>
              </a:rPr>
              <a:t>Милозвучності української мови сприяє </a:t>
            </a:r>
            <a:endParaRPr lang="uk-UA" sz="43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4300" b="1" dirty="0" smtClean="0">
                <a:latin typeface="Comic Sans MS" pitchFamily="66" charset="0"/>
              </a:rPr>
              <a:t>чергування </a:t>
            </a:r>
            <a:r>
              <a:rPr lang="uk-UA" sz="4300" b="1" dirty="0">
                <a:latin typeface="Comic Sans MS" pitchFamily="66" charset="0"/>
              </a:rPr>
              <a:t>окремих </a:t>
            </a:r>
            <a:r>
              <a:rPr lang="uk-UA" sz="4300" b="1" dirty="0" err="1">
                <a:latin typeface="Comic Sans MS" pitchFamily="66" charset="0"/>
              </a:rPr>
              <a:t>голосних і пр</a:t>
            </a:r>
            <a:r>
              <a:rPr lang="uk-UA" sz="4300" b="1" dirty="0">
                <a:latin typeface="Comic Sans MS" pitchFamily="66" charset="0"/>
              </a:rPr>
              <a:t>иголосних звуків, спрощення в групах приголосних, </a:t>
            </a:r>
            <a:endParaRPr lang="uk-UA" sz="43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4300" b="1" dirty="0" smtClean="0">
                <a:latin typeface="Comic Sans MS" pitchFamily="66" charset="0"/>
              </a:rPr>
              <a:t>рухливе </a:t>
            </a:r>
            <a:r>
              <a:rPr lang="uk-UA" sz="4300" b="1" dirty="0">
                <a:latin typeface="Comic Sans MS" pitchFamily="66" charset="0"/>
              </a:rPr>
              <a:t>інтонування та наголошування,  </a:t>
            </a:r>
            <a:endParaRPr lang="uk-UA" sz="43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4300" b="1" dirty="0" smtClean="0">
                <a:latin typeface="Comic Sans MS" pitchFamily="66" charset="0"/>
              </a:rPr>
              <a:t>використання </a:t>
            </a:r>
            <a:r>
              <a:rPr lang="uk-UA" sz="4300" b="1" dirty="0">
                <a:latin typeface="Comic Sans MS" pitchFamily="66" charset="0"/>
              </a:rPr>
              <a:t>паралельних форм слів тощо.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Users\Lenovo 330\Desktop\удали\діти, дорослі\pngwing.com (1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r="12427"/>
          <a:stretch/>
        </p:blipFill>
        <p:spPr bwMode="auto">
          <a:xfrm>
            <a:off x="62017" y="2468425"/>
            <a:ext cx="4176349" cy="40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1789" y="2276872"/>
            <a:ext cx="457200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r>
              <a:rPr lang="ru-RU" sz="2800" i="1" dirty="0" err="1" smtClean="0"/>
              <a:t>Приклади</a:t>
            </a:r>
            <a:r>
              <a:rPr lang="ru-RU" sz="2800" i="1" dirty="0" smtClean="0"/>
              <a:t>:</a:t>
            </a:r>
            <a:endParaRPr lang="ru-RU" sz="2800" i="1" dirty="0"/>
          </a:p>
          <a:p>
            <a:r>
              <a:rPr lang="ru-RU" sz="2800" i="1" dirty="0" err="1"/>
              <a:t>Л</a:t>
            </a:r>
            <a:r>
              <a:rPr lang="ru-RU" sz="2800" b="1" i="1" dirty="0" err="1"/>
              <a:t>а</a:t>
            </a:r>
            <a:r>
              <a:rPr lang="ru-RU" sz="2800" i="1" dirty="0" err="1"/>
              <a:t>мати</a:t>
            </a:r>
            <a:r>
              <a:rPr lang="ru-RU" sz="2800" i="1" dirty="0"/>
              <a:t> — </a:t>
            </a:r>
            <a:r>
              <a:rPr lang="ru-RU" sz="2800" i="1" dirty="0" err="1"/>
              <a:t>зл</a:t>
            </a:r>
            <a:r>
              <a:rPr lang="ru-RU" sz="2800" b="1" i="1" dirty="0" err="1"/>
              <a:t>о</a:t>
            </a:r>
            <a:r>
              <a:rPr lang="ru-RU" sz="2800" i="1" dirty="0" err="1"/>
              <a:t>мити</a:t>
            </a:r>
            <a:r>
              <a:rPr lang="ru-RU" sz="2800" i="1" dirty="0"/>
              <a:t>, </a:t>
            </a:r>
            <a:r>
              <a:rPr lang="ru-RU" sz="2800" i="1" dirty="0" err="1"/>
              <a:t>ка</a:t>
            </a:r>
            <a:r>
              <a:rPr lang="ru-RU" sz="2800" b="1" i="1" dirty="0" err="1"/>
              <a:t>з</a:t>
            </a:r>
            <a:r>
              <a:rPr lang="ru-RU" sz="2800" i="1" dirty="0" err="1"/>
              <a:t>ати</a:t>
            </a:r>
            <a:r>
              <a:rPr lang="ru-RU" sz="2800" i="1" dirty="0"/>
              <a:t> — ка</a:t>
            </a:r>
            <a:r>
              <a:rPr lang="ru-RU" sz="2800" b="1" i="1" dirty="0"/>
              <a:t>ж</a:t>
            </a:r>
            <a:r>
              <a:rPr lang="ru-RU" sz="2800" i="1" dirty="0"/>
              <a:t>у, </a:t>
            </a:r>
            <a:endParaRPr lang="ru-RU" sz="2800" i="1" dirty="0" smtClean="0"/>
          </a:p>
          <a:p>
            <a:r>
              <a:rPr lang="ru-RU" sz="2800" i="1" dirty="0" err="1" smtClean="0"/>
              <a:t>р</a:t>
            </a:r>
            <a:r>
              <a:rPr lang="ru-RU" sz="2800" b="1" i="1" dirty="0" err="1" smtClean="0"/>
              <a:t>і</a:t>
            </a:r>
            <a:r>
              <a:rPr lang="ru-RU" sz="2800" i="1" dirty="0" err="1" smtClean="0"/>
              <a:t>г</a:t>
            </a:r>
            <a:r>
              <a:rPr lang="ru-RU" sz="2800" i="1" dirty="0"/>
              <a:t> — на </a:t>
            </a:r>
            <a:r>
              <a:rPr lang="ru-RU" sz="2800" i="1" dirty="0" err="1"/>
              <a:t>р</a:t>
            </a:r>
            <a:r>
              <a:rPr lang="ru-RU" sz="2800" b="1" i="1" dirty="0" err="1"/>
              <a:t>о</a:t>
            </a:r>
            <a:r>
              <a:rPr lang="ru-RU" sz="2800" i="1" dirty="0" err="1"/>
              <a:t>зі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r>
              <a:rPr lang="ru-RU" sz="2800" i="1" dirty="0" smtClean="0"/>
              <a:t>обла</a:t>
            </a:r>
            <a:r>
              <a:rPr lang="ru-RU" sz="2800" b="1" i="1" dirty="0" smtClean="0"/>
              <a:t>ст</a:t>
            </a:r>
            <a:r>
              <a:rPr lang="ru-RU" sz="2800" i="1" dirty="0" smtClean="0"/>
              <a:t>ь </a:t>
            </a:r>
            <a:r>
              <a:rPr lang="ru-RU" sz="2800" i="1" dirty="0"/>
              <a:t>— </a:t>
            </a:r>
            <a:r>
              <a:rPr lang="ru-RU" sz="2800" i="1" dirty="0" err="1"/>
              <a:t>обла</a:t>
            </a:r>
            <a:r>
              <a:rPr lang="ru-RU" sz="2800" b="1" i="1" dirty="0" err="1"/>
              <a:t>сн</a:t>
            </a:r>
            <a:r>
              <a:rPr lang="ru-RU" sz="2800" i="1" dirty="0" err="1"/>
              <a:t>ий</a:t>
            </a:r>
            <a:r>
              <a:rPr lang="ru-RU" sz="2800" i="1" dirty="0"/>
              <a:t>, буд</a:t>
            </a:r>
            <a:r>
              <a:rPr lang="ru-RU" sz="2800" b="1" i="1" dirty="0"/>
              <a:t>ем</a:t>
            </a:r>
            <a:r>
              <a:rPr lang="ru-RU" sz="2800" i="1" dirty="0"/>
              <a:t> — </a:t>
            </a:r>
            <a:r>
              <a:rPr lang="ru-RU" sz="2800" i="1" dirty="0" err="1"/>
              <a:t>буд</a:t>
            </a:r>
            <a:r>
              <a:rPr lang="ru-RU" sz="2800" b="1" i="1" dirty="0" err="1"/>
              <a:t>емо</a:t>
            </a:r>
            <a:r>
              <a:rPr lang="ru-RU" sz="2800" i="1" dirty="0"/>
              <a:t>, напиш</a:t>
            </a:r>
            <a:r>
              <a:rPr lang="ru-RU" sz="2800" b="1" i="1" dirty="0"/>
              <a:t>ем</a:t>
            </a:r>
            <a:r>
              <a:rPr lang="ru-RU" sz="2800" i="1" dirty="0"/>
              <a:t> — </a:t>
            </a:r>
            <a:r>
              <a:rPr lang="ru-RU" sz="2800" i="1" dirty="0" err="1"/>
              <a:t>напиш</a:t>
            </a:r>
            <a:r>
              <a:rPr lang="ru-RU" sz="2800" b="1" i="1" dirty="0" err="1"/>
              <a:t>емо</a:t>
            </a:r>
            <a:r>
              <a:rPr lang="ru-RU" sz="2800" i="1" dirty="0"/>
              <a:t>, </a:t>
            </a:r>
            <a:r>
              <a:rPr lang="ru-RU" sz="2800" i="1" dirty="0" err="1"/>
              <a:t>коха</a:t>
            </a:r>
            <a:r>
              <a:rPr lang="ru-RU" sz="2800" b="1" i="1" dirty="0" err="1"/>
              <a:t>ти</a:t>
            </a:r>
            <a:r>
              <a:rPr lang="ru-RU" sz="2800" i="1" dirty="0"/>
              <a:t> — </a:t>
            </a:r>
            <a:r>
              <a:rPr lang="ru-RU" sz="2800" i="1" dirty="0" err="1"/>
              <a:t>коха</a:t>
            </a:r>
            <a:r>
              <a:rPr lang="ru-RU" sz="2800" b="1" i="1" dirty="0" err="1"/>
              <a:t>ть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r>
              <a:rPr lang="ru-RU" sz="2800" i="1" dirty="0" err="1" smtClean="0"/>
              <a:t>сльозами</a:t>
            </a:r>
            <a:r>
              <a:rPr lang="ru-RU" sz="2800" i="1" dirty="0" smtClean="0"/>
              <a:t> </a:t>
            </a:r>
            <a:r>
              <a:rPr lang="ru-RU" sz="2800" i="1" dirty="0"/>
              <a:t>— </a:t>
            </a:r>
            <a:r>
              <a:rPr lang="ru-RU" sz="2800" b="1" i="1" dirty="0" err="1"/>
              <a:t>слізьми</a:t>
            </a:r>
            <a:r>
              <a:rPr lang="ru-RU" sz="2800" i="1" dirty="0"/>
              <a:t>, </a:t>
            </a:r>
            <a:r>
              <a:rPr lang="ru-RU" sz="2800" i="1" dirty="0" err="1"/>
              <a:t>грошима</a:t>
            </a:r>
            <a:r>
              <a:rPr lang="ru-RU" sz="2800" i="1" dirty="0"/>
              <a:t> — </a:t>
            </a:r>
            <a:r>
              <a:rPr lang="ru-RU" sz="2800" b="1" i="1" dirty="0" err="1"/>
              <a:t>грішми</a:t>
            </a:r>
            <a:r>
              <a:rPr lang="ru-RU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80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640960" cy="792087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Українські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слова  на 42–46 %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складаються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з 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голосних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Comic Sans MS" pitchFamily="66" charset="0"/>
              </a:rPr>
              <a:t>Як </a:t>
            </a:r>
            <a:r>
              <a:rPr lang="ru-RU" sz="2000" dirty="0" err="1" smtClean="0">
                <a:latin typeface="Comic Sans MS" pitchFamily="66" charset="0"/>
              </a:rPr>
              <a:t>ви</a:t>
            </a:r>
            <a:r>
              <a:rPr lang="ru-RU" sz="2000" dirty="0" smtClean="0">
                <a:latin typeface="Comic Sans MS" pitchFamily="66" charset="0"/>
              </a:rPr>
              <a:t> уже </a:t>
            </a:r>
            <a:r>
              <a:rPr lang="ru-RU" sz="2000" dirty="0" err="1" smtClean="0">
                <a:latin typeface="Comic Sans MS" pitchFamily="66" charset="0"/>
              </a:rPr>
              <a:t>знаєте</a:t>
            </a:r>
            <a:r>
              <a:rPr lang="ru-RU" sz="2000" dirty="0" smtClean="0">
                <a:latin typeface="Comic Sans MS" pitchFamily="66" charset="0"/>
              </a:rPr>
              <a:t>,  треба </a:t>
            </a:r>
            <a:r>
              <a:rPr lang="ru-RU" sz="2000" dirty="0" err="1" smtClean="0">
                <a:latin typeface="Comic Sans MS" pitchFamily="66" charset="0"/>
              </a:rPr>
              <a:t>уникати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збігу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голосних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звуків</a:t>
            </a:r>
            <a:r>
              <a:rPr lang="ru-RU" sz="2000" dirty="0">
                <a:latin typeface="Comic Sans MS" pitchFamily="66" charset="0"/>
              </a:rPr>
              <a:t> на </a:t>
            </a:r>
            <a:r>
              <a:rPr lang="ru-RU" sz="2000" dirty="0" err="1">
                <a:latin typeface="Comic Sans MS" pitchFamily="66" charset="0"/>
              </a:rPr>
              <a:t>стику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слів</a:t>
            </a:r>
            <a:r>
              <a:rPr lang="ru-RU" sz="2000" dirty="0">
                <a:latin typeface="Comic Sans MS" pitchFamily="66" charset="0"/>
              </a:rPr>
              <a:t>. </a:t>
            </a:r>
            <a:endParaRPr lang="uk-U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3" y="2204864"/>
            <a:ext cx="5544616" cy="447319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Lenovo 330\Desktop\удали\діти, дорослі\pngwing.com (13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087" r="16880" b="7680"/>
          <a:stretch/>
        </p:blipFill>
        <p:spPr bwMode="auto">
          <a:xfrm>
            <a:off x="5727227" y="2564904"/>
            <a:ext cx="3401932" cy="38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enovo 330\Desktop\удали\доска\pngwing.com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483">
            <a:off x="5465676" y="803029"/>
            <a:ext cx="2692802" cy="32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833" y="1124744"/>
            <a:ext cx="648292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err="1" smtClean="0"/>
              <a:t>Порівняймо</a:t>
            </a:r>
            <a:r>
              <a:rPr lang="ru-RU" sz="2800" dirty="0" smtClean="0"/>
              <a:t>: </a:t>
            </a:r>
          </a:p>
          <a:p>
            <a:r>
              <a:rPr lang="ru-RU" sz="2800" i="1" dirty="0"/>
              <a:t>Ж</a:t>
            </a:r>
            <a:r>
              <a:rPr lang="ru-RU" sz="2800" i="1" dirty="0" smtClean="0"/>
              <a:t>ил</a:t>
            </a:r>
            <a:r>
              <a:rPr lang="ru-RU" sz="2800" i="1" u="sng" dirty="0" smtClean="0"/>
              <a:t>а</a:t>
            </a:r>
            <a:r>
              <a:rPr lang="ru-RU" sz="2800" i="1" dirty="0"/>
              <a:t> </a:t>
            </a:r>
            <a:r>
              <a:rPr lang="ru-RU" sz="2800" b="1" i="1" dirty="0">
                <a:solidFill>
                  <a:srgbClr val="00B050"/>
                </a:solidFill>
              </a:rPr>
              <a:t>в</a:t>
            </a:r>
            <a:r>
              <a:rPr lang="ru-RU" sz="2800" i="1" dirty="0"/>
              <a:t> </a:t>
            </a:r>
            <a:r>
              <a:rPr lang="ru-RU" sz="2800" i="1" u="sng" dirty="0" err="1" smtClean="0"/>
              <a:t>У</a:t>
            </a:r>
            <a:r>
              <a:rPr lang="ru-RU" sz="2800" i="1" dirty="0" err="1" smtClean="0"/>
              <a:t>жгороді</a:t>
            </a:r>
            <a:r>
              <a:rPr lang="ru-RU" sz="2800" dirty="0"/>
              <a:t> (а не </a:t>
            </a:r>
            <a:r>
              <a:rPr lang="ru-RU" sz="2800" i="1" dirty="0"/>
              <a:t>жил</a:t>
            </a:r>
            <a:r>
              <a:rPr lang="ru-RU" sz="2800" i="1" u="sng" dirty="0"/>
              <a:t>а</a:t>
            </a:r>
            <a:r>
              <a:rPr lang="ru-RU" sz="2800" i="1" dirty="0"/>
              <a:t> </a:t>
            </a:r>
            <a:r>
              <a:rPr lang="ru-RU" sz="2800" b="1" i="1" dirty="0">
                <a:solidFill>
                  <a:srgbClr val="FF0000"/>
                </a:solidFill>
              </a:rPr>
              <a:t>у</a:t>
            </a:r>
            <a:r>
              <a:rPr lang="ru-RU" sz="2800" i="1" dirty="0"/>
              <a:t> </a:t>
            </a:r>
            <a:r>
              <a:rPr lang="ru-RU" sz="2800" i="1" u="sng" dirty="0" err="1" smtClean="0"/>
              <a:t>У</a:t>
            </a:r>
            <a:r>
              <a:rPr lang="ru-RU" sz="2800" i="1" dirty="0" err="1" smtClean="0"/>
              <a:t>жгороді</a:t>
            </a:r>
            <a:r>
              <a:rPr lang="ru-RU" sz="2800" dirty="0"/>
              <a:t>).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1252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579296" cy="6408712"/>
          </a:xfrm>
          <a:solidFill>
            <a:schemeClr val="bg1"/>
          </a:solidFill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  <a:t>Милозвучність</a:t>
            </a:r>
            <a:r>
              <a:rPr lang="uk-UA" sz="2400" b="1" dirty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  <a:t>мовлення забезпечується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rgbClr val="002060"/>
                </a:solidFill>
                <a:latin typeface="Comic Sans MS" pitchFamily="66" charset="0"/>
              </a:rPr>
              <a:t> також  варіантами елементів, що чергуються</a:t>
            </a:r>
            <a: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uk-UA" sz="1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uk-UA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latin typeface="Comic Sans MS" pitchFamily="66" charset="0"/>
              </a:rPr>
              <a:t>прийменників</a:t>
            </a:r>
            <a:r>
              <a:rPr lang="uk-UA" sz="2400" dirty="0">
                <a:latin typeface="Comic Sans MS" pitchFamily="66" charset="0"/>
              </a:rPr>
              <a:t> </a:t>
            </a:r>
            <a:r>
              <a:rPr lang="uk-UA" sz="2400" dirty="0" smtClean="0">
                <a:latin typeface="Comic Sans MS" pitchFamily="66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Comic Sans MS" pitchFamily="66" charset="0"/>
              </a:rPr>
              <a:t>у – в, з – зі – із, над – наді, під – піді, 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перед – переді, від — </a:t>
            </a:r>
            <a:r>
              <a:rPr lang="uk-UA" sz="2400" dirty="0" smtClean="0">
                <a:solidFill>
                  <a:srgbClr val="FF0000"/>
                </a:solidFill>
                <a:latin typeface="Comic Sans MS" pitchFamily="66" charset="0"/>
              </a:rPr>
              <a:t>од</a:t>
            </a:r>
            <a:r>
              <a:rPr lang="uk-UA" sz="2400" dirty="0" smtClean="0">
                <a:latin typeface="Comic Sans MS" pitchFamily="66" charset="0"/>
              </a:rPr>
              <a:t>);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Comic Sans MS" pitchFamily="66" charset="0"/>
              </a:rPr>
              <a:t>сполучників</a:t>
            </a:r>
            <a:r>
              <a:rPr lang="uk-UA" sz="2400" dirty="0">
                <a:latin typeface="Comic Sans MS" pitchFamily="66" charset="0"/>
              </a:rPr>
              <a:t> (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і – й</a:t>
            </a:r>
            <a:r>
              <a:rPr lang="uk-UA" sz="2400" dirty="0" smtClean="0">
                <a:latin typeface="Comic Sans MS" pitchFamily="66" charset="0"/>
              </a:rPr>
              <a:t>);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Comic Sans MS" pitchFamily="66" charset="0"/>
              </a:rPr>
              <a:t>часток</a:t>
            </a:r>
            <a:r>
              <a:rPr lang="uk-UA" sz="2400" dirty="0">
                <a:latin typeface="Comic Sans MS" pitchFamily="66" charset="0"/>
              </a:rPr>
              <a:t> (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би – б, же – ж</a:t>
            </a:r>
            <a:r>
              <a:rPr lang="uk-UA" sz="2400" dirty="0" smtClean="0">
                <a:latin typeface="Comic Sans MS" pitchFamily="66" charset="0"/>
              </a:rPr>
              <a:t>);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Comic Sans MS" pitchFamily="66" charset="0"/>
              </a:rPr>
              <a:t>префіксів</a:t>
            </a:r>
            <a:r>
              <a:rPr lang="uk-UA" sz="2400" dirty="0">
                <a:latin typeface="Comic Sans MS" pitchFamily="66" charset="0"/>
              </a:rPr>
              <a:t> (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від-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віді-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над-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наді-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об-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обі-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під-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uk-UA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latin typeface="Comic Sans MS" pitchFamily="66" charset="0"/>
              </a:rPr>
              <a:t>     – 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піді-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, в- – у-</a:t>
            </a:r>
            <a:r>
              <a:rPr lang="uk-UA" sz="2400" dirty="0" smtClean="0">
                <a:latin typeface="Comic Sans MS" pitchFamily="66" charset="0"/>
              </a:rPr>
              <a:t>);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Comic Sans MS" pitchFamily="66" charset="0"/>
              </a:rPr>
              <a:t>постфіксів</a:t>
            </a:r>
            <a:r>
              <a:rPr lang="uk-UA" sz="2400" dirty="0">
                <a:latin typeface="Comic Sans MS" pitchFamily="66" charset="0"/>
              </a:rPr>
              <a:t> (</a:t>
            </a:r>
            <a:r>
              <a:rPr lang="uk-UA" sz="2400" dirty="0" err="1">
                <a:latin typeface="Comic Sans MS" pitchFamily="66" charset="0"/>
              </a:rPr>
              <a:t>-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ся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uk-UA" sz="2400" dirty="0" err="1">
                <a:solidFill>
                  <a:srgbClr val="FF0000"/>
                </a:solidFill>
                <a:latin typeface="Comic Sans MS" pitchFamily="66" charset="0"/>
              </a:rPr>
              <a:t>-сь</a:t>
            </a:r>
            <a:r>
              <a:rPr lang="uk-UA" sz="2400" dirty="0" smtClean="0">
                <a:latin typeface="Comic Sans MS" pitchFamily="66" charset="0"/>
              </a:rPr>
              <a:t>);</a:t>
            </a:r>
          </a:p>
          <a:p>
            <a:pPr>
              <a:buFontTx/>
              <a:buChar char="-"/>
            </a:pPr>
            <a:r>
              <a:rPr lang="uk-UA" sz="2400" dirty="0" err="1" smtClean="0">
                <a:latin typeface="Comic Sans MS" pitchFamily="66" charset="0"/>
              </a:rPr>
              <a:t>початкових</a:t>
            </a:r>
            <a:r>
              <a:rPr lang="uk-UA" sz="2400" dirty="0" err="1">
                <a:latin typeface="Comic Sans MS" pitchFamily="66" charset="0"/>
              </a:rPr>
              <a:t> та кінц</a:t>
            </a:r>
            <a:r>
              <a:rPr lang="uk-UA" sz="2400" dirty="0">
                <a:latin typeface="Comic Sans MS" pitchFamily="66" charset="0"/>
              </a:rPr>
              <a:t>евих </a:t>
            </a:r>
            <a:r>
              <a:rPr lang="uk-UA" sz="2400" dirty="0" smtClean="0">
                <a:latin typeface="Comic Sans MS" pitchFamily="66" charset="0"/>
              </a:rPr>
              <a:t>звуків</a:t>
            </a:r>
          </a:p>
          <a:p>
            <a:pPr marL="0" indent="0">
              <a:buNone/>
            </a:pPr>
            <a:r>
              <a:rPr lang="uk-UA" sz="2400" dirty="0" smtClean="0">
                <a:latin typeface="Comic Sans MS" pitchFamily="66" charset="0"/>
              </a:rPr>
              <a:t>    </a:t>
            </a:r>
            <a:r>
              <a:rPr lang="uk-UA" sz="2400" dirty="0">
                <a:latin typeface="Comic Sans MS" pitchFamily="66" charset="0"/>
              </a:rPr>
              <a:t>у </a:t>
            </a:r>
            <a:r>
              <a:rPr lang="uk-UA" sz="2400" dirty="0" smtClean="0">
                <a:latin typeface="Comic Sans MS" pitchFamily="66" charset="0"/>
              </a:rPr>
              <a:t>словах  </a:t>
            </a:r>
            <a:r>
              <a:rPr lang="uk-UA" sz="2400" dirty="0">
                <a:latin typeface="Comic Sans MS" pitchFamily="66" charset="0"/>
              </a:rPr>
              <a:t>(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uk-UA" sz="2400" dirty="0">
                <a:latin typeface="Comic Sans MS" pitchFamily="66" charset="0"/>
              </a:rPr>
              <a:t>жити –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uk-UA" sz="2400" dirty="0">
                <a:latin typeface="Comic Sans MS" pitchFamily="66" charset="0"/>
              </a:rPr>
              <a:t>жити</a:t>
            </a:r>
            <a:r>
              <a:rPr lang="uk-UA" sz="2400" dirty="0" smtClean="0">
                <a:latin typeface="Comic Sans MS" pitchFamily="66" charset="0"/>
              </a:rPr>
              <a:t>,</a:t>
            </a:r>
          </a:p>
          <a:p>
            <a:pPr marL="0" indent="0">
              <a:buNone/>
            </a:pPr>
            <a:r>
              <a:rPr lang="uk-UA" sz="2400" dirty="0" smtClean="0">
                <a:latin typeface="Comic Sans MS" pitchFamily="66" charset="0"/>
              </a:rPr>
              <a:t>    </a:t>
            </a:r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і</a:t>
            </a:r>
            <a:r>
              <a:rPr lang="uk-UA" sz="2400" dirty="0" smtClean="0">
                <a:latin typeface="Comic Sans MS" pitchFamily="66" charset="0"/>
              </a:rPr>
              <a:t>ти </a:t>
            </a:r>
            <a:r>
              <a:rPr lang="uk-UA" sz="2400" dirty="0">
                <a:latin typeface="Comic Sans MS" pitchFamily="66" charset="0"/>
              </a:rPr>
              <a:t>– 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й</a:t>
            </a:r>
            <a:r>
              <a:rPr lang="uk-UA" sz="2400" dirty="0">
                <a:latin typeface="Comic Sans MS" pitchFamily="66" charset="0"/>
              </a:rPr>
              <a:t>ти</a:t>
            </a:r>
            <a:r>
              <a:rPr lang="uk-UA" sz="2400" dirty="0" smtClean="0">
                <a:latin typeface="Comic Sans MS" pitchFamily="66" charset="0"/>
              </a:rPr>
              <a:t>,  </a:t>
            </a:r>
            <a:r>
              <a:rPr lang="uk-UA" sz="2400" dirty="0">
                <a:latin typeface="Comic Sans MS" pitchFamily="66" charset="0"/>
              </a:rPr>
              <a:t>зно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ву</a:t>
            </a:r>
            <a:r>
              <a:rPr lang="uk-UA" sz="2400" dirty="0">
                <a:latin typeface="Comic Sans MS" pitchFamily="66" charset="0"/>
              </a:rPr>
              <a:t> – зно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uk-UA" sz="2400" dirty="0" smtClean="0">
                <a:latin typeface="Comic Sans MS" pitchFamily="66" charset="0"/>
              </a:rPr>
              <a:t>).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6"/>
          <a:stretch/>
        </p:blipFill>
        <p:spPr bwMode="auto">
          <a:xfrm>
            <a:off x="4661453" y="4221088"/>
            <a:ext cx="4454868" cy="26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2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15" y="116632"/>
            <a:ext cx="8229600" cy="1143000"/>
          </a:xfr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Comic Sans MS" pitchFamily="66" charset="0"/>
              </a:rPr>
              <a:t>Завдання. Прочитай речення в колонках.</a:t>
            </a:r>
            <a:br>
              <a:rPr lang="uk-UA" sz="2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Comic Sans MS" pitchFamily="66" charset="0"/>
              </a:rPr>
              <a:t> Установи, які вимовляти важко. Чому</a:t>
            </a:r>
            <a:r>
              <a:rPr lang="uk-UA" sz="3600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uk-UA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446419"/>
              </p:ext>
            </p:extLst>
          </p:nvPr>
        </p:nvGraphicFramePr>
        <p:xfrm>
          <a:off x="467544" y="1628800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Бери книжку зі столу.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Родина із семи осіб.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Із шовку виготовили вітрила.</a:t>
                      </a:r>
                    </a:p>
                    <a:p>
                      <a:endParaRPr lang="uk-U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Бери книжку</a:t>
                      </a:r>
                      <a:r>
                        <a:rPr lang="uk-UA" sz="2400" baseline="0" dirty="0" smtClean="0"/>
                        <a:t> з столу.</a:t>
                      </a:r>
                    </a:p>
                    <a:p>
                      <a:r>
                        <a:rPr lang="uk-UA" sz="2400" baseline="0" dirty="0" smtClean="0"/>
                        <a:t>Родина з семи осіб.</a:t>
                      </a:r>
                    </a:p>
                    <a:p>
                      <a:r>
                        <a:rPr lang="uk-UA" sz="2400" baseline="0" dirty="0" smtClean="0"/>
                        <a:t>З шовку виготовили вітрила.</a:t>
                      </a:r>
                      <a:endParaRPr lang="uk-U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35178"/>
            <a:ext cx="4896544" cy="360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4345779"/>
            <a:ext cx="3528393" cy="138499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Comic Sans MS" pitchFamily="66" charset="0"/>
              </a:rPr>
              <a:t>Напиши відповідь у робочому зошиті.</a:t>
            </a:r>
            <a:endParaRPr lang="uk-UA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novo 330\Desktop\удали\перо, книга, олівець\png4wing.com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2288" cy="23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74070">
            <a:off x="282440" y="801461"/>
            <a:ext cx="2027408" cy="940966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Правила</a:t>
            </a:r>
            <a:endParaRPr lang="uk-UA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88640"/>
            <a:ext cx="5043368" cy="1077218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  <a:prstDash val="sysDash"/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 err="1"/>
              <a:t>Прийменник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з</a:t>
            </a:r>
            <a:r>
              <a:rPr lang="ru-RU" sz="3200" dirty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варіанти</a:t>
            </a:r>
            <a:endParaRPr lang="ru-RU" sz="3200" dirty="0" smtClean="0"/>
          </a:p>
          <a:p>
            <a:pPr algn="ctr"/>
            <a:r>
              <a:rPr lang="ru-RU" sz="3200" dirty="0" smtClean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із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зі</a:t>
            </a:r>
            <a:r>
              <a:rPr lang="ru-RU" sz="3200" b="1" dirty="0">
                <a:solidFill>
                  <a:srgbClr val="FF0000"/>
                </a:solidFill>
              </a:rPr>
              <a:t> (</a:t>
            </a:r>
            <a:r>
              <a:rPr lang="ru-RU" sz="3200" b="1" dirty="0" err="1">
                <a:solidFill>
                  <a:srgbClr val="FF0000"/>
                </a:solidFill>
              </a:rPr>
              <a:t>зо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412776"/>
            <a:ext cx="6228184" cy="5324535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З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пишемо</a:t>
            </a:r>
            <a:r>
              <a:rPr lang="ru-RU" sz="2000" b="1" u="sng" dirty="0" smtClean="0"/>
              <a:t>: </a:t>
            </a:r>
          </a:p>
          <a:p>
            <a:r>
              <a:rPr lang="ru-RU" sz="2000" dirty="0" smtClean="0"/>
              <a:t>1) перед </a:t>
            </a:r>
            <a:r>
              <a:rPr lang="ru-RU" sz="2000" dirty="0" err="1"/>
              <a:t>голосним</a:t>
            </a:r>
            <a:r>
              <a:rPr lang="ru-RU" sz="2000" dirty="0"/>
              <a:t> у </a:t>
            </a:r>
            <a:r>
              <a:rPr lang="ru-RU" sz="2000" dirty="0" err="1" smtClean="0"/>
              <a:t>середині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речення</a:t>
            </a:r>
            <a:r>
              <a:rPr lang="ru-RU" sz="2000" dirty="0" smtClean="0"/>
              <a:t>: диктант </a:t>
            </a:r>
            <a:r>
              <a:rPr lang="ru-RU" sz="2000" dirty="0"/>
              <a:t>з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2) на початку </a:t>
            </a:r>
            <a:r>
              <a:rPr lang="ru-RU" sz="2000" dirty="0" err="1"/>
              <a:t>речення</a:t>
            </a:r>
            <a:r>
              <a:rPr lang="ru-RU" sz="2000" dirty="0"/>
              <a:t> як перед </a:t>
            </a:r>
            <a:r>
              <a:rPr lang="ru-RU" sz="2000" dirty="0" err="1"/>
              <a:t>голосним</a:t>
            </a:r>
            <a:r>
              <a:rPr lang="ru-RU" sz="2000" dirty="0"/>
              <a:t>, так і перед </a:t>
            </a:r>
            <a:r>
              <a:rPr lang="ru-RU" sz="2000" dirty="0" err="1" smtClean="0"/>
              <a:t>приголосним</a:t>
            </a:r>
            <a:r>
              <a:rPr lang="ru-RU" sz="2000" dirty="0" smtClean="0"/>
              <a:t>: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FF0000"/>
                </a:solidFill>
              </a:rPr>
              <a:t>З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70C0"/>
                </a:solidFill>
              </a:rPr>
              <a:t>Ужгорода </a:t>
            </a:r>
            <a:r>
              <a:rPr lang="ru-RU" sz="2000" dirty="0" err="1">
                <a:solidFill>
                  <a:srgbClr val="0070C0"/>
                </a:solidFill>
              </a:rPr>
              <a:t>приїхав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дідусь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>
                <a:solidFill>
                  <a:srgbClr val="FF0000"/>
                </a:solidFill>
              </a:rPr>
              <a:t>З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0070C0"/>
                </a:solidFill>
              </a:rPr>
              <a:t>лісу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потягло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прохолодою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endParaRPr lang="ru-RU" sz="2000" dirty="0"/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Із</a:t>
            </a:r>
            <a:r>
              <a:rPr lang="uk-UA" sz="2000" b="1" u="sng" dirty="0" smtClean="0"/>
              <a:t> пишемо: </a:t>
            </a:r>
          </a:p>
          <a:p>
            <a:r>
              <a:rPr lang="uk-UA" sz="2000" dirty="0" smtClean="0"/>
              <a:t>1)  </a:t>
            </a:r>
            <a:r>
              <a:rPr lang="uk-UA" sz="2000" dirty="0"/>
              <a:t>між </a:t>
            </a:r>
            <a:r>
              <a:rPr lang="uk-UA" sz="2000" dirty="0" smtClean="0"/>
              <a:t>приголосними:  </a:t>
            </a:r>
            <a:r>
              <a:rPr lang="uk-UA" sz="2000" dirty="0">
                <a:solidFill>
                  <a:srgbClr val="0070C0"/>
                </a:solidFill>
              </a:rPr>
              <a:t>біг </a:t>
            </a:r>
            <a:r>
              <a:rPr lang="uk-UA" sz="2000" dirty="0">
                <a:solidFill>
                  <a:srgbClr val="FF0000"/>
                </a:solidFill>
              </a:rPr>
              <a:t>із</a:t>
            </a:r>
            <a:r>
              <a:rPr lang="uk-UA" sz="2000" dirty="0">
                <a:solidFill>
                  <a:srgbClr val="0070C0"/>
                </a:solidFill>
              </a:rPr>
              <a:t> </a:t>
            </a:r>
            <a:r>
              <a:rPr lang="uk-UA" sz="2000" dirty="0" smtClean="0">
                <a:solidFill>
                  <a:srgbClr val="0070C0"/>
                </a:solidFill>
              </a:rPr>
              <a:t>бар’єрами</a:t>
            </a:r>
            <a:r>
              <a:rPr lang="uk-UA" sz="2000" dirty="0" smtClean="0"/>
              <a:t>; </a:t>
            </a:r>
          </a:p>
          <a:p>
            <a:r>
              <a:rPr lang="uk-UA" sz="2000" dirty="0" smtClean="0"/>
              <a:t>2) перед </a:t>
            </a:r>
            <a:r>
              <a:rPr lang="uk-UA" sz="2000" dirty="0"/>
              <a:t>і після </a:t>
            </a:r>
            <a:r>
              <a:rPr lang="uk-UA" sz="2000" b="1" dirty="0"/>
              <a:t>з, ц, с </a:t>
            </a:r>
            <a:r>
              <a:rPr lang="uk-UA" sz="2000" dirty="0"/>
              <a:t>та </a:t>
            </a:r>
            <a:r>
              <a:rPr lang="uk-UA" sz="2000" b="1" dirty="0"/>
              <a:t>ж, ч, </a:t>
            </a:r>
            <a:r>
              <a:rPr lang="uk-UA" sz="2000" b="1" dirty="0" smtClean="0"/>
              <a:t>ш:  </a:t>
            </a:r>
            <a:r>
              <a:rPr lang="uk-UA" sz="2000" dirty="0">
                <a:solidFill>
                  <a:srgbClr val="0070C0"/>
                </a:solidFill>
              </a:rPr>
              <a:t>повернувся </a:t>
            </a:r>
            <a:r>
              <a:rPr lang="uk-UA" sz="2000" dirty="0">
                <a:solidFill>
                  <a:srgbClr val="FF0000"/>
                </a:solidFill>
              </a:rPr>
              <a:t>із</a:t>
            </a:r>
            <a:r>
              <a:rPr lang="uk-UA" sz="2000" dirty="0">
                <a:solidFill>
                  <a:srgbClr val="0070C0"/>
                </a:solidFill>
              </a:rPr>
              <a:t> села, сукня </a:t>
            </a:r>
            <a:r>
              <a:rPr lang="uk-UA" sz="2000" dirty="0">
                <a:solidFill>
                  <a:srgbClr val="FF0000"/>
                </a:solidFill>
              </a:rPr>
              <a:t>із</a:t>
            </a:r>
            <a:r>
              <a:rPr lang="uk-UA" sz="2000" dirty="0">
                <a:solidFill>
                  <a:srgbClr val="0070C0"/>
                </a:solidFill>
              </a:rPr>
              <a:t> жовтої </a:t>
            </a:r>
            <a:r>
              <a:rPr lang="uk-UA" sz="2000" dirty="0" smtClean="0">
                <a:solidFill>
                  <a:srgbClr val="0070C0"/>
                </a:solidFill>
              </a:rPr>
              <a:t>тканини</a:t>
            </a:r>
            <a:r>
              <a:rPr lang="uk-UA" sz="2000" dirty="0">
                <a:solidFill>
                  <a:srgbClr val="0070C0"/>
                </a:solidFill>
              </a:rPr>
              <a:t>; приніс </a:t>
            </a:r>
            <a:r>
              <a:rPr lang="uk-UA" sz="2000" dirty="0">
                <a:solidFill>
                  <a:srgbClr val="FF0000"/>
                </a:solidFill>
              </a:rPr>
              <a:t>із</a:t>
            </a:r>
            <a:r>
              <a:rPr lang="uk-UA" sz="2000" dirty="0">
                <a:solidFill>
                  <a:srgbClr val="0070C0"/>
                </a:solidFill>
              </a:rPr>
              <a:t> озера, товариш</a:t>
            </a:r>
            <a:r>
              <a:rPr lang="uk-UA" sz="2000" dirty="0">
                <a:solidFill>
                  <a:srgbClr val="FF0000"/>
                </a:solidFill>
              </a:rPr>
              <a:t> із </a:t>
            </a:r>
            <a:r>
              <a:rPr lang="uk-UA" sz="2000" dirty="0" smtClean="0">
                <a:solidFill>
                  <a:srgbClr val="0070C0"/>
                </a:solidFill>
              </a:rPr>
              <a:t>Алушти.</a:t>
            </a:r>
          </a:p>
          <a:p>
            <a:endParaRPr lang="uk-UA" sz="2000" dirty="0">
              <a:solidFill>
                <a:srgbClr val="0070C0"/>
              </a:solidFill>
            </a:endParaRPr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Зі </a:t>
            </a:r>
            <a:r>
              <a:rPr lang="uk-UA" sz="2000" b="1" u="sng" dirty="0" smtClean="0"/>
              <a:t>пишемо</a:t>
            </a:r>
            <a:r>
              <a:rPr lang="uk-UA" sz="2000" b="1" u="sng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перед </a:t>
            </a:r>
            <a:r>
              <a:rPr lang="ru-RU" sz="2000" dirty="0" err="1"/>
              <a:t>сполученням</a:t>
            </a:r>
            <a:r>
              <a:rPr lang="ru-RU" sz="2000" dirty="0"/>
              <a:t> </a:t>
            </a:r>
            <a:r>
              <a:rPr lang="ru-RU" sz="2000" b="1" dirty="0"/>
              <a:t>з, с, ш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 smtClean="0"/>
              <a:t>приголосним</a:t>
            </a:r>
            <a:r>
              <a:rPr lang="ru-RU" sz="2000" dirty="0" smtClean="0"/>
              <a:t>: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змісту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зі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школи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зі</a:t>
            </a:r>
            <a:r>
              <a:rPr lang="ru-RU" sz="2000" dirty="0">
                <a:solidFill>
                  <a:srgbClr val="0070C0"/>
                </a:solidFill>
              </a:rPr>
              <a:t> святом, </a:t>
            </a:r>
            <a:r>
              <a:rPr lang="ru-RU" sz="2000" dirty="0" err="1">
                <a:solidFill>
                  <a:srgbClr val="FF0000"/>
                </a:solidFill>
              </a:rPr>
              <a:t>зі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стріхи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b="1" u="sng" dirty="0" err="1" smtClean="0">
                <a:solidFill>
                  <a:srgbClr val="FF0000"/>
                </a:solidFill>
              </a:rPr>
              <a:t>Зо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пишемо</a:t>
            </a:r>
            <a:r>
              <a:rPr lang="ru-RU" sz="2000" b="1" u="sng" dirty="0" smtClean="0"/>
              <a:t> 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числівниками</a:t>
            </a:r>
            <a:r>
              <a:rPr lang="ru-RU" sz="2000" dirty="0"/>
              <a:t> </a:t>
            </a:r>
            <a:r>
              <a:rPr lang="ru-RU" sz="2000" dirty="0" smtClean="0"/>
              <a:t> два</a:t>
            </a:r>
            <a:r>
              <a:rPr lang="ru-RU" sz="2000" dirty="0"/>
              <a:t>, </a:t>
            </a:r>
            <a:r>
              <a:rPr lang="ru-RU" sz="2000" dirty="0" smtClean="0"/>
              <a:t>три:  </a:t>
            </a:r>
            <a:r>
              <a:rPr lang="ru-RU" sz="2000" dirty="0" err="1">
                <a:solidFill>
                  <a:srgbClr val="FF0000"/>
                </a:solidFill>
              </a:rPr>
              <a:t>зо</a:t>
            </a:r>
            <a:r>
              <a:rPr lang="ru-RU" sz="2000" dirty="0">
                <a:solidFill>
                  <a:srgbClr val="0070C0"/>
                </a:solidFill>
              </a:rPr>
              <a:t> два,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три. </a:t>
            </a: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374612" cy="365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65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703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Дистанційна робота  Тренувальні вправи.  Уживання прийменника з  і його варіантів із, зі, (зо)  (правила милозвучності)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Завдання. Прочитай речення в колонках.  Установи, які вимовляти важко. Чому?</vt:lpstr>
      <vt:lpstr>Правила</vt:lpstr>
      <vt:lpstr>Перепишіть слова, вибираючи з дужок потрібний прийменник або префікс. </vt:lpstr>
      <vt:lpstr>Перевір себе! </vt:lpstr>
      <vt:lpstr>Виконайте завдання в тестовій формі.</vt:lpstr>
      <vt:lpstr>Перевір свої відповіді</vt:lpstr>
      <vt:lpstr>Переглянь відеоурок </vt:lpstr>
      <vt:lpstr>Запам’ятай правопис!</vt:lpstr>
      <vt:lpstr>Виконай тестові завдання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Дистанційна робота  Тренувальні вправи.  Уживання прийменника з  і його варіантів із, зі, (зо)  (правила милозвучності)</dc:title>
  <dc:creator>Lenovo 330</dc:creator>
  <cp:lastModifiedBy>Lenovo 330</cp:lastModifiedBy>
  <cp:revision>18</cp:revision>
  <dcterms:created xsi:type="dcterms:W3CDTF">2023-01-31T09:46:18Z</dcterms:created>
  <dcterms:modified xsi:type="dcterms:W3CDTF">2023-01-31T20:09:13Z</dcterms:modified>
</cp:coreProperties>
</file>