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5" r:id="rId4"/>
    <p:sldId id="266" r:id="rId5"/>
    <p:sldId id="267" r:id="rId6"/>
    <p:sldId id="270" r:id="rId7"/>
    <p:sldId id="268" r:id="rId8"/>
    <p:sldId id="269" r:id="rId9"/>
    <p:sldId id="272" r:id="rId10"/>
    <p:sldId id="273" r:id="rId11"/>
    <p:sldId id="274" r:id="rId12"/>
    <p:sldId id="281" r:id="rId13"/>
    <p:sldId id="280" r:id="rId14"/>
    <p:sldId id="284" r:id="rId15"/>
    <p:sldId id="283" r:id="rId16"/>
    <p:sldId id="285" r:id="rId17"/>
    <p:sldId id="286" r:id="rId18"/>
    <p:sldId id="289" r:id="rId19"/>
    <p:sldId id="287" r:id="rId20"/>
    <p:sldId id="291" r:id="rId21"/>
    <p:sldId id="288" r:id="rId22"/>
    <p:sldId id="292" r:id="rId23"/>
    <p:sldId id="296" r:id="rId24"/>
    <p:sldId id="295" r:id="rId25"/>
    <p:sldId id="298" r:id="rId26"/>
    <p:sldId id="297" r:id="rId27"/>
    <p:sldId id="294" r:id="rId28"/>
    <p:sldId id="293" r:id="rId29"/>
    <p:sldId id="290" r:id="rId30"/>
    <p:sldId id="302" r:id="rId31"/>
    <p:sldId id="301" r:id="rId32"/>
    <p:sldId id="304" r:id="rId33"/>
    <p:sldId id="303" r:id="rId34"/>
    <p:sldId id="299" r:id="rId35"/>
    <p:sldId id="300" r:id="rId36"/>
    <p:sldId id="305" r:id="rId37"/>
    <p:sldId id="306" r:id="rId38"/>
    <p:sldId id="307" r:id="rId39"/>
    <p:sldId id="308" r:id="rId40"/>
    <p:sldId id="310" r:id="rId41"/>
    <p:sldId id="309" r:id="rId42"/>
    <p:sldId id="313" r:id="rId43"/>
    <p:sldId id="317" r:id="rId44"/>
    <p:sldId id="261" r:id="rId4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6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5661248"/>
            <a:ext cx="9144000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00B0F0"/>
                </a:solidFill>
                <a:latin typeface="Bookman Old Style" pitchFamily="18" charset="0"/>
              </a:rPr>
              <a:t>Орієнтування на місцевості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rgbClr val="FFFF00"/>
                </a:solidFill>
                <a:latin typeface="Bookman Old Style" pitchFamily="18" charset="0"/>
              </a:rPr>
              <a:t>Основи військової топографії</a:t>
            </a:r>
          </a:p>
        </p:txBody>
      </p:sp>
    </p:spTree>
    <p:extLst>
      <p:ext uri="{BB962C8B-B14F-4D97-AF65-F5344CB8AC3E}">
        <p14:creationId xmlns:p14="http://schemas.microsoft.com/office/powerpoint/2010/main" val="3623286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1874" y="0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Bookman Old Style" pitchFamily="18" charset="0"/>
                <a:ea typeface="Calibri"/>
                <a:cs typeface="Times New Roman"/>
              </a:rPr>
              <a:t>Не рекомендується працювати з компасом: </a:t>
            </a:r>
            <a:endParaRPr lang="uk-UA" sz="32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811" y="908720"/>
            <a:ext cx="91421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Bookman Old Style" pitchFamily="18" charset="0"/>
                <a:ea typeface="Calibri"/>
                <a:cs typeface="Times New Roman"/>
              </a:rPr>
              <a:t>- під час грози;</a:t>
            </a:r>
            <a:endParaRPr lang="uk-UA" sz="3200" dirty="0"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811" y="1460969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Bookman Old Style" pitchFamily="18" charset="0"/>
                <a:ea typeface="Calibri"/>
                <a:cs typeface="Times New Roman"/>
              </a:rPr>
              <a:t>- поблизу ліній електропередач з проводами високої напруги;</a:t>
            </a:r>
            <a:endParaRPr lang="uk-UA" sz="3200" dirty="0">
              <a:latin typeface="Bookman Old Style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5622" y="2538187"/>
            <a:ext cx="91411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Bookman Old Style" pitchFamily="18" charset="0"/>
                <a:ea typeface="Calibri"/>
                <a:cs typeface="Times New Roman"/>
              </a:rPr>
              <a:t>- поблизу металевих предметів.</a:t>
            </a:r>
            <a:endParaRPr lang="uk-UA" sz="3200" dirty="0">
              <a:latin typeface="Bookman Old Style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5622" y="3105835"/>
            <a:ext cx="91383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  <a:ea typeface="Times New Roman"/>
              </a:rPr>
              <a:t>Від машини необхідно відходити на 10-15м, від танка – на 30-40м.</a:t>
            </a:r>
            <a:endParaRPr lang="uk-UA" sz="3200" dirty="0">
              <a:solidFill>
                <a:srgbClr val="00B0F0"/>
              </a:solidFill>
              <a:effectLst/>
              <a:latin typeface="Bookman Old Style" pitchFamily="18" charset="0"/>
              <a:ea typeface="Times New Roman"/>
            </a:endParaRPr>
          </a:p>
        </p:txBody>
      </p:sp>
      <p:pic>
        <p:nvPicPr>
          <p:cNvPr id="6146" name="Picture 2" descr="C:\Users\PC\Desktop\Презентпція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" y="4181434"/>
            <a:ext cx="3270234" cy="2452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C\Desktop\Презентпція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70" y="4183053"/>
            <a:ext cx="3277962" cy="24584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PC\Desktop\Презентпція\1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4" t="4194" b="4624"/>
          <a:stretch/>
        </p:blipFill>
        <p:spPr bwMode="auto">
          <a:xfrm>
            <a:off x="6084169" y="4237265"/>
            <a:ext cx="2936138" cy="234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05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1381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Визначення сторін горизонту компасом.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7" y="99772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Bookman Old Style" pitchFamily="18" charset="0"/>
              </a:rPr>
              <a:t>1. Встановити компас горизонтально.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7" y="1466581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Bookman Old Style" pitchFamily="18" charset="0"/>
              </a:rPr>
              <a:t>2. Відпустити гальмо.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16625" y="1991124"/>
            <a:ext cx="91587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  <a:ea typeface="Calibri"/>
                <a:cs typeface="Times New Roman"/>
              </a:rPr>
              <a:t>3. Повертати компас так, щоб північний кінець магнітної стрілки збігся з 0°. 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7171" name="Picture 3" descr="C:\Users\PC\Desktop\Презентпція\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2808770"/>
            <a:ext cx="5363151" cy="4022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PC\Desktop\Презентпція\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2808770"/>
            <a:ext cx="4233332" cy="4022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89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2856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  <a:ea typeface="Times New Roman"/>
              </a:rPr>
              <a:t>Визначення сторін горизонту за Сонцем.</a:t>
            </a:r>
            <a:endParaRPr lang="uk-UA" sz="3200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1051628"/>
            <a:ext cx="6876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i="1" dirty="0">
                <a:solidFill>
                  <a:srgbClr val="FF0000"/>
                </a:solidFill>
                <a:latin typeface="Bookman Old Style" pitchFamily="18" charset="0"/>
                <a:ea typeface="Times New Roman"/>
                <a:cs typeface="Times New Roman"/>
              </a:rPr>
              <a:t>У Північній півкулі Сонце сходить влітку на </a:t>
            </a:r>
          </a:p>
          <a:p>
            <a:r>
              <a:rPr lang="ru-RU" sz="3000" b="1" i="1" dirty="0">
                <a:solidFill>
                  <a:srgbClr val="FF0000"/>
                </a:solidFill>
                <a:latin typeface="Bookman Old Style" pitchFamily="18" charset="0"/>
                <a:ea typeface="Times New Roman"/>
                <a:cs typeface="Times New Roman"/>
              </a:rPr>
              <a:t>північному сході, а заходить на північному заході.</a:t>
            </a:r>
            <a:endParaRPr lang="uk-UA" sz="3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2292" name="Picture 4" descr="C:\Users\PC\Desktop\Презентпція\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834" y="692696"/>
            <a:ext cx="1907890" cy="18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-28560" y="2967369"/>
            <a:ext cx="6472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b="1" i="1" dirty="0">
                <a:solidFill>
                  <a:srgbClr val="0070C0"/>
                </a:solidFill>
                <a:latin typeface="Bookman Old Style" pitchFamily="18" charset="0"/>
                <a:ea typeface="Calibri"/>
              </a:rPr>
              <a:t>Взимку Сонце сходить на південному сході й заходить на південному заході.</a:t>
            </a:r>
            <a:endParaRPr lang="uk-UA" sz="3000" i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12293" name="Picture 5" descr="C:\Users\PC\Desktop\Презентпція\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741775"/>
            <a:ext cx="1804944" cy="178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937" y="4521926"/>
            <a:ext cx="651045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3000"/>
              </a:lnSpc>
              <a:spcAft>
                <a:spcPts val="0"/>
              </a:spcAft>
            </a:pPr>
            <a:r>
              <a:rPr lang="ru-RU" sz="3000" b="1" i="1" dirty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  <a:ea typeface="Times New Roman"/>
                <a:cs typeface="Times New Roman"/>
              </a:rPr>
              <a:t>Тільки двічі на рік Сонце сходить на сході та заходить на заході – в дні весняного (21 березня) </a:t>
            </a:r>
          </a:p>
          <a:p>
            <a:pPr fontAlgn="base">
              <a:lnSpc>
                <a:spcPts val="3000"/>
              </a:lnSpc>
              <a:spcAft>
                <a:spcPts val="0"/>
              </a:spcAft>
            </a:pPr>
            <a:r>
              <a:rPr lang="ru-RU" sz="3000" b="1" i="1" dirty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  <a:ea typeface="Times New Roman"/>
                <a:cs typeface="Times New Roman"/>
              </a:rPr>
              <a:t>та осіннього рівнодення </a:t>
            </a:r>
          </a:p>
          <a:p>
            <a:pPr fontAlgn="base">
              <a:lnSpc>
                <a:spcPts val="3000"/>
              </a:lnSpc>
              <a:spcAft>
                <a:spcPts val="0"/>
              </a:spcAft>
            </a:pPr>
            <a:r>
              <a:rPr lang="ru-RU" sz="3000" b="1" i="1" dirty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  <a:ea typeface="Times New Roman"/>
                <a:cs typeface="Times New Roman"/>
              </a:rPr>
              <a:t>(23 вересня).</a:t>
            </a:r>
            <a:endParaRPr lang="uk-UA" sz="3000" b="1" i="1" dirty="0">
              <a:solidFill>
                <a:schemeClr val="bg2">
                  <a:lumMod val="50000"/>
                </a:schemeClr>
              </a:solidFill>
              <a:latin typeface="Bookman Old Style" pitchFamily="18" charset="0"/>
              <a:ea typeface="Calibri"/>
              <a:cs typeface="Times New Roman"/>
            </a:endParaRPr>
          </a:p>
        </p:txBody>
      </p:sp>
      <p:pic>
        <p:nvPicPr>
          <p:cNvPr id="12294" name="Picture 6" descr="C:\Users\PC\Desktop\Презентпція\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66119"/>
            <a:ext cx="1948960" cy="190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7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PC\Desktop\Презентпція\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600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0" y="623"/>
            <a:ext cx="9143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  <a:ea typeface="Times New Roman"/>
              </a:rPr>
              <a:t>Прийнято вважати, що Сонце у визначений час доби знаходиться на сторонах горизонту 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035848"/>
              </p:ext>
            </p:extLst>
          </p:nvPr>
        </p:nvGraphicFramePr>
        <p:xfrm>
          <a:off x="-24052" y="1579487"/>
          <a:ext cx="9142128" cy="273343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03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0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7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826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accent3"/>
                          </a:solidFill>
                          <a:latin typeface="Bookman Old Style" pitchFamily="18" charset="0"/>
                        </a:rPr>
                        <a:t>Сторона горизонту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Bookman Old Style" pitchFamily="18" charset="0"/>
                          <a:ea typeface="Times New Roman"/>
                        </a:rPr>
                        <a:t>Взимку </a:t>
                      </a:r>
                    </a:p>
                    <a:p>
                      <a:pPr algn="ctr"/>
                      <a:r>
                        <a:rPr lang="ru-RU" sz="2400" dirty="0">
                          <a:solidFill>
                            <a:srgbClr val="0070C0"/>
                          </a:solidFill>
                          <a:effectLst/>
                          <a:latin typeface="Bookman Old Style" pitchFamily="18" charset="0"/>
                          <a:ea typeface="Times New Roman"/>
                        </a:rPr>
                        <a:t>(з 01.Х по 31.ІІІ)</a:t>
                      </a:r>
                      <a:endParaRPr lang="uk-UA" sz="2400" dirty="0">
                        <a:solidFill>
                          <a:srgbClr val="0070C0"/>
                        </a:solidFill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Times New Roman"/>
                        </a:rPr>
                        <a:t>Влітку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Times New Roman"/>
                        </a:rPr>
                        <a:t> </a:t>
                      </a:r>
                    </a:p>
                    <a:p>
                      <a:pPr algn="ctr"/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Times New Roman"/>
                        </a:rPr>
                        <a:t>(з 01.IV по 30.ІХ)</a:t>
                      </a:r>
                      <a:endParaRPr lang="uk-UA" sz="2400" dirty="0">
                        <a:solidFill>
                          <a:srgbClr val="FF0000"/>
                        </a:solidFill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826">
                <a:tc>
                  <a:txBody>
                    <a:bodyPr/>
                    <a:lstStyle/>
                    <a:p>
                      <a:pPr algn="ctr"/>
                      <a:r>
                        <a:rPr lang="uk-UA" sz="28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ookman Old Style" pitchFamily="18" charset="0"/>
                        </a:rPr>
                        <a:t>Схід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>
                          <a:solidFill>
                            <a:srgbClr val="FFFF00"/>
                          </a:solidFill>
                          <a:latin typeface="Bookman Old Style" pitchFamily="18" charset="0"/>
                        </a:rPr>
                        <a:t>07.00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>
                          <a:solidFill>
                            <a:srgbClr val="FFFF00"/>
                          </a:solidFill>
                          <a:latin typeface="Bookman Old Style" pitchFamily="18" charset="0"/>
                        </a:rPr>
                        <a:t>08.00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826">
                <a:tc>
                  <a:txBody>
                    <a:bodyPr/>
                    <a:lstStyle/>
                    <a:p>
                      <a:pPr algn="ctr"/>
                      <a:r>
                        <a:rPr lang="uk-UA" sz="28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ookman Old Style" pitchFamily="18" charset="0"/>
                        </a:rPr>
                        <a:t>Південь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>
                          <a:solidFill>
                            <a:srgbClr val="FFFF00"/>
                          </a:solidFill>
                          <a:latin typeface="Bookman Old Style" pitchFamily="18" charset="0"/>
                        </a:rPr>
                        <a:t>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>
                          <a:solidFill>
                            <a:srgbClr val="FFFF00"/>
                          </a:solidFill>
                          <a:latin typeface="Bookman Old Style" pitchFamily="18" charset="0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826">
                <a:tc>
                  <a:txBody>
                    <a:bodyPr/>
                    <a:lstStyle/>
                    <a:p>
                      <a:pPr algn="ctr"/>
                      <a:r>
                        <a:rPr lang="uk-UA" sz="28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ookman Old Style" pitchFamily="18" charset="0"/>
                        </a:rPr>
                        <a:t>Захід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>
                          <a:solidFill>
                            <a:srgbClr val="FFFF00"/>
                          </a:solidFill>
                          <a:latin typeface="Bookman Old Style" pitchFamily="18" charset="0"/>
                        </a:rPr>
                        <a:t>19.00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>
                          <a:solidFill>
                            <a:srgbClr val="FFFF00"/>
                          </a:solidFill>
                          <a:latin typeface="Bookman Old Style" pitchFamily="18" charset="0"/>
                        </a:rPr>
                        <a:t>20.00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341" name="Picture 5" descr="C:\Users\PC\Desktop\Презентпція\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01" y="4293096"/>
            <a:ext cx="8244472" cy="258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730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874" y="5316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  <a:ea typeface="Times New Roman"/>
              </a:rPr>
              <a:t>Визначення сторін горизонту за Сонцем і годинником.</a:t>
            </a:r>
            <a:endParaRPr lang="uk-UA" sz="3200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0" y="908720"/>
            <a:ext cx="91430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Сонце здійснює по небосхилу свій видимий шлях зі сходу на захід за ходом годинникової стрілки зі швидкістю 15° за годину, можна визначити сторони горизонту за Сонцем і годинником у будь-який час дня.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54" y="3456593"/>
            <a:ext cx="5109409" cy="3401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3421526"/>
            <a:ext cx="3887713" cy="3379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3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Перший спосіб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97" y="469688"/>
            <a:ext cx="6932679" cy="3020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811" y="3437436"/>
            <a:ext cx="91421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  <a:ea typeface="Calibri"/>
                <a:cs typeface="Times New Roman"/>
              </a:rPr>
              <a:t>1. Годинник установлюють горизонтально так, щоб годинна стрілка була спрямована на Сонце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  <a:ea typeface="Calibri"/>
                <a:cs typeface="Times New Roman"/>
              </a:rPr>
              <a:t>(положення хвилинної стрілки при цьому не враховується). </a:t>
            </a:r>
            <a:endParaRPr lang="uk-UA" sz="2000" b="1" i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-1" y="4484160"/>
            <a:ext cx="91430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B050"/>
                </a:solidFill>
                <a:latin typeface="Bookman Old Style" pitchFamily="18" charset="0"/>
              </a:rPr>
              <a:t>2. Кут між годинною стрілкою та напрямком на цифру 2 (взимку – на цифру 1) на циферблаті годинника ділять навпіл.</a:t>
            </a:r>
            <a:endParaRPr lang="uk-UA" sz="2000" b="1" i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811" y="5425019"/>
            <a:ext cx="91421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3. До полудня ділять навпіл ту дугу (кут), яку годинна стрілка має пройти до 13 (14) години (мал. А), а після полудня – ту дугу (кут), яку вона пройшла після 13 (14) години (мал. Б).</a:t>
            </a:r>
            <a:endParaRPr lang="uk-UA" sz="2000" b="1" i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0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386" y="71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Другий спосіб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24" y="575229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solidFill>
                  <a:schemeClr val="tx2"/>
                </a:solidFill>
                <a:latin typeface="Bookman Old Style" pitchFamily="18" charset="0"/>
              </a:rPr>
              <a:t>1. Коло ділять на 24 частини.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3027" y="93159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2"/>
                </a:solidFill>
                <a:latin typeface="Bookman Old Style" pitchFamily="18" charset="0"/>
              </a:rPr>
              <a:t>2. Риску зверху на циферблаті підписати 13 (влітку – 14), знизу – 1 (2), праворуч – 19 (20), ліворуч – 7 (8), відносно яких оцифрувати весь циферблат (від 1 до 24). </a:t>
            </a:r>
            <a:endParaRPr lang="uk-UA" b="1" i="1" dirty="0">
              <a:solidFill>
                <a:schemeClr val="accent2"/>
              </a:solidFill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-937" y="1794776"/>
            <a:ext cx="9144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4"/>
                </a:solidFill>
                <a:latin typeface="Bookman Old Style" pitchFamily="18" charset="0"/>
              </a:rPr>
              <a:t>3. У  напрямку  від  центра  кола  вверх  до  цифри  14  (взимку  –  13) наносять стрілку і підписують „Південь”</a:t>
            </a:r>
            <a:endParaRPr lang="uk-UA" b="1" i="1" dirty="0">
              <a:solidFill>
                <a:schemeClr val="accent4"/>
              </a:solidFill>
              <a:latin typeface="Bookman Old Style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-937" y="2420888"/>
            <a:ext cx="91430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Bookman Old Style" pitchFamily="18" charset="0"/>
              </a:rPr>
              <a:t>4. Другу стрілку накреслюють  у  напрямку  на  час  спостереження  і  направляють  на  Сонце</a:t>
            </a:r>
            <a:endParaRPr lang="uk-UA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674" y="2986859"/>
            <a:ext cx="6632525" cy="32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30324" y="6242992"/>
            <a:ext cx="9139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Визначення сторін горизонту за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сонячним компасом (влітку) о 10:00. </a:t>
            </a:r>
          </a:p>
        </p:txBody>
      </p:sp>
    </p:spTree>
    <p:extLst>
      <p:ext uri="{BB962C8B-B14F-4D97-AF65-F5344CB8AC3E}">
        <p14:creationId xmlns:p14="http://schemas.microsoft.com/office/powerpoint/2010/main" val="405357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2711" y="0"/>
            <a:ext cx="914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Третій спосіб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-12712" y="584775"/>
            <a:ext cx="91430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Сонце за годину проходить по небосхилу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15° за годину 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1" y="1493440"/>
            <a:ext cx="8754692" cy="5031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38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0"/>
            <a:ext cx="914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Визначення сторін горизонту за Місяцем. 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-1" y="1077218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Повний Місяць у будь-який час знаходиться в стороні, протилежній від Сонця.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937" y="191683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latin typeface="Bookman Old Style" pitchFamily="18" charset="0"/>
              </a:rPr>
              <a:t>Різниця  в  часі  їх місцезнаходження  складає  12  годин.</a:t>
            </a:r>
            <a:endParaRPr lang="uk-UA" sz="2800" b="1" dirty="0">
              <a:latin typeface="Bookman Old Style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13051"/>
            <a:ext cx="6191249" cy="4044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98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010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Bookman Old Style" pitchFamily="18" charset="0"/>
              </a:rPr>
              <a:t>Орієнтування походить від латинського слова орієнс, яке в перекладі означає «Схід». </a:t>
            </a:r>
            <a:endParaRPr lang="uk-UA" sz="4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905" y="3845403"/>
            <a:ext cx="483893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28262"/>
            <a:ext cx="3422258" cy="1576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595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78"/>
          <a:stretch/>
        </p:blipFill>
        <p:spPr bwMode="auto">
          <a:xfrm>
            <a:off x="149515" y="1318512"/>
            <a:ext cx="5036535" cy="2641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936" y="66439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Орієнтовне положення Місяця залежно від його фаз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08720"/>
            <a:ext cx="3524420" cy="3460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Таблиця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442362"/>
              </p:ext>
            </p:extLst>
          </p:nvPr>
        </p:nvGraphicFramePr>
        <p:xfrm>
          <a:off x="149516" y="4369555"/>
          <a:ext cx="8886979" cy="2421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1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5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67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033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Фази Місяця</a:t>
                      </a:r>
                      <a:endParaRPr lang="uk-UA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19-та год.</a:t>
                      </a:r>
                      <a:endParaRPr lang="uk-UA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1-ша год.</a:t>
                      </a:r>
                      <a:endParaRPr lang="uk-UA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7-ма год.</a:t>
                      </a:r>
                      <a:endParaRPr lang="uk-UA" sz="2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4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Перша чверть</a:t>
                      </a:r>
                      <a:endParaRPr lang="uk-UA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півдні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заході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      -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4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Повний Місяць</a:t>
                      </a:r>
                      <a:endParaRPr lang="uk-UA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сході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півдні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заході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656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Остання чверть</a:t>
                      </a:r>
                      <a:endParaRPr lang="uk-UA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      -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сході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Bookman Old Style" pitchFamily="18" charset="0"/>
                        </a:rPr>
                        <a:t>На півдні</a:t>
                      </a:r>
                      <a:endParaRPr lang="uk-UA" sz="2000" b="1" i="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Рисунок 8" descr="Місячний календар на квітень 2020 року - як фази Місяця впливають на людину  | СЬОГОДНІ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34205" r="59233" b="55059"/>
          <a:stretch/>
        </p:blipFill>
        <p:spPr bwMode="auto">
          <a:xfrm>
            <a:off x="2429652" y="5670194"/>
            <a:ext cx="414655" cy="457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Місячний календар на квітень 2020 року - як фази Місяця впливають на людину  | СЬОГОДНІ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3" t="50521" r="48723" b="38802"/>
          <a:stretch/>
        </p:blipFill>
        <p:spPr bwMode="auto">
          <a:xfrm>
            <a:off x="2844307" y="6213936"/>
            <a:ext cx="335025" cy="435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Місячний календар на квітень 2020 року - як фази Місяця впливають на людину  | СЬОГОДНІ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7" t="16406" r="59230" b="72136"/>
          <a:stretch/>
        </p:blipFill>
        <p:spPr bwMode="auto">
          <a:xfrm>
            <a:off x="2845284" y="5114912"/>
            <a:ext cx="307975" cy="467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0805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Визначення  сторін  горизонту  за  Місяцем  і  годинником. 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16458" y="1009022"/>
            <a:ext cx="91440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i="1" dirty="0">
                <a:solidFill>
                  <a:srgbClr val="FF0000"/>
                </a:solidFill>
                <a:latin typeface="Bookman Old Style" pitchFamily="18" charset="0"/>
              </a:rPr>
              <a:t>1</a:t>
            </a:r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. Якщо  Місяць  неповний,  потрібно  визначити  кількість  “видимих” годин (повний Місяць знаходиться в протилежній стороні від  Сонця  і  різниця  складає  12  годин)  і  знак  (+  або  –).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-938" y="2347805"/>
            <a:ext cx="914493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solidFill>
                  <a:srgbClr val="FF0000"/>
                </a:solidFill>
                <a:latin typeface="Bookman Old Style" pitchFamily="18" charset="0"/>
              </a:rPr>
              <a:t>2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. До  часу спостереження  треба  додати  (відняти)  кількість  “видимих”  годин  і отримати  той  час,  коли  на  місці  Місяця  знаходилося  б  (буде знаходитись)  Сонце.</a:t>
            </a:r>
            <a:endParaRPr lang="uk-UA" sz="2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6458" y="347291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3. Спрямувавши  на  видиму  частину  Місяця вирахувану  цифру  циферблату  годинника,  потрібно  вважати,  що  це не Місяць, а Сонце, і визначити напрямок на південь. </a:t>
            </a:r>
          </a:p>
        </p:txBody>
      </p:sp>
      <p:pic>
        <p:nvPicPr>
          <p:cNvPr id="7" name="Рисунок 6" descr="Визначення сторін горизонту за Місяцем і годинником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64" b="63746"/>
          <a:stretch/>
        </p:blipFill>
        <p:spPr bwMode="auto">
          <a:xfrm>
            <a:off x="1990753" y="4488580"/>
            <a:ext cx="5161553" cy="2369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196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3" y="4462626"/>
            <a:ext cx="91430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2.Видима  частина  складає  половину  диска  Місяця,  тобто 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6 годин. 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Отже, Сонце буде знаходитись  у тому  напрямку, де  в  даний час знаходиться Місяць, о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16:00 (10:00+6:00=16:00)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, тобто циферблат годинника  покаже 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4:00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.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355" y="0"/>
            <a:ext cx="3077441" cy="38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749" y="3777694"/>
            <a:ext cx="91411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1. Час спостереження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22:00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 (на циферблаті годинника –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10:00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)</a:t>
            </a:r>
            <a:endParaRPr lang="uk-UA" sz="2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437" y="5786065"/>
            <a:ext cx="91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3. Спрямовуємо  цифру 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4:00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  годинника  на Місяць, а кут між цифрами </a:t>
            </a:r>
            <a:r>
              <a:rPr lang="ru-RU" sz="2000" b="1" i="1" dirty="0">
                <a:solidFill>
                  <a:srgbClr val="0070C0"/>
                </a:solidFill>
                <a:latin typeface="Bookman Old Style" pitchFamily="18" charset="0"/>
              </a:rPr>
              <a:t>4:00 і 2 (взимку – 1) </a:t>
            </a:r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ділимо навпіл, звідки знаходимо  напрямок  на  південь.</a:t>
            </a:r>
          </a:p>
        </p:txBody>
      </p:sp>
    </p:spTree>
    <p:extLst>
      <p:ext uri="{BB962C8B-B14F-4D97-AF65-F5344CB8AC3E}">
        <p14:creationId xmlns:p14="http://schemas.microsoft.com/office/powerpoint/2010/main" val="363410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936" y="24598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Визначення сторін горизонту за Полярною зіркою.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-1" y="1019298"/>
            <a:ext cx="91449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Bookman Old Style" pitchFamily="18" charset="0"/>
              </a:rPr>
              <a:t>Для того, щоб виявити в нічному небі Полярну зірку, спочатку на зоряному небі потрібно знайти величезний добре помітний "ковш" Великої Ведмедиці, який складається з семи яскравих зірок.</a:t>
            </a:r>
            <a:endParaRPr lang="uk-UA" sz="2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42737"/>
            <a:ext cx="4773910" cy="3409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09" y="3861048"/>
            <a:ext cx="4369179" cy="2767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33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0"/>
            <a:ext cx="91430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i="1" dirty="0">
                <a:solidFill>
                  <a:srgbClr val="00B0F0"/>
                </a:solidFill>
                <a:latin typeface="Bookman Old Style" pitchFamily="18" charset="0"/>
              </a:rPr>
              <a:t>Потім необхідно подумки провести пряму лінію, що проходить через дві крайні зірки "ковша" та продовжити її на п'ять умовних відрізків, які дорівнюють відстані між цими двома зірками</a:t>
            </a:r>
            <a:r>
              <a:rPr lang="uk-UA" sz="2200" b="1" i="1" dirty="0">
                <a:solidFill>
                  <a:srgbClr val="FF0000"/>
                </a:solidFill>
                <a:latin typeface="Bookman Old Style" pitchFamily="18" charset="0"/>
              </a:rPr>
              <a:t>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421238"/>
            <a:ext cx="7826165" cy="4328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кутник 7"/>
          <p:cNvSpPr/>
          <p:nvPr/>
        </p:nvSpPr>
        <p:spPr>
          <a:xfrm>
            <a:off x="41880" y="5678285"/>
            <a:ext cx="91430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i="1" dirty="0">
                <a:solidFill>
                  <a:srgbClr val="FF0000"/>
                </a:solidFill>
                <a:latin typeface="Bookman Old Style" pitchFamily="18" charset="0"/>
              </a:rPr>
              <a:t>В кінці цієї прямої і буде перебувати Полярна зірка, яка в свою чергу є самою яскравою зіркою</a:t>
            </a:r>
          </a:p>
          <a:p>
            <a:pPr algn="ctr"/>
            <a:r>
              <a:rPr lang="uk-UA" sz="2200" b="1" i="1" dirty="0">
                <a:solidFill>
                  <a:srgbClr val="FF0000"/>
                </a:solidFill>
                <a:latin typeface="Bookman Old Style" pitchFamily="18" charset="0"/>
              </a:rPr>
              <a:t> в сузір'ї Малої Ведмедиці.</a:t>
            </a:r>
          </a:p>
        </p:txBody>
      </p:sp>
    </p:spTree>
    <p:extLst>
      <p:ext uri="{BB962C8B-B14F-4D97-AF65-F5344CB8AC3E}">
        <p14:creationId xmlns:p14="http://schemas.microsoft.com/office/powerpoint/2010/main" val="86191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67" y="70395"/>
            <a:ext cx="5129569" cy="6813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1341"/>
            <a:ext cx="4067007" cy="6948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587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874" y="75982"/>
            <a:ext cx="9143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B0F0"/>
                </a:solidFill>
                <a:latin typeface="Bookman Old Style" pitchFamily="18" charset="0"/>
              </a:rPr>
              <a:t>Що робити, коли сузір'я Великої Ведмедиці затягнуло хмарами?</a:t>
            </a:r>
            <a:endParaRPr lang="uk-UA" sz="24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1917"/>
            <a:ext cx="4031719" cy="2686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405" y="906979"/>
            <a:ext cx="4067944" cy="2735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-11774" y="3665700"/>
            <a:ext cx="91421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i="1" dirty="0">
                <a:solidFill>
                  <a:srgbClr val="FF0000"/>
                </a:solidFill>
                <a:latin typeface="Bookman Old Style" pitchFamily="18" charset="0"/>
              </a:rPr>
              <a:t>У цих випадках, знайти Полярну зірку допоможе сузір'я Кассіопеї. Це яскраве сузір'я складається з п'яти зірок і за формою нагадує нахилену букву М або </a:t>
            </a:r>
            <a:r>
              <a:rPr lang="en-US" sz="2200" b="1" i="1" dirty="0">
                <a:solidFill>
                  <a:srgbClr val="FF0000"/>
                </a:solidFill>
                <a:latin typeface="Bookman Old Style" pitchFamily="18" charset="0"/>
              </a:rPr>
              <a:t>W.</a:t>
            </a:r>
            <a:endParaRPr lang="uk-UA" sz="22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" t="31460" r="261" b="22426"/>
          <a:stretch/>
        </p:blipFill>
        <p:spPr bwMode="auto">
          <a:xfrm>
            <a:off x="-11774" y="4626011"/>
            <a:ext cx="4876800" cy="22488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6" t="23806" r="13463" b="32353"/>
          <a:stretch/>
        </p:blipFill>
        <p:spPr bwMode="auto">
          <a:xfrm>
            <a:off x="5220072" y="4670364"/>
            <a:ext cx="3096344" cy="2098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3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874" y="0"/>
            <a:ext cx="914306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i="1" dirty="0">
                <a:solidFill>
                  <a:srgbClr val="00B0F0"/>
                </a:solidFill>
                <a:latin typeface="Bookman Old Style" pitchFamily="18" charset="0"/>
              </a:rPr>
              <a:t>Центральна зірка Кассіопея вказує на Велику Ведмедицю, так як обидва сузір'я знаходяться майже один навпроти одного і обертаються навколо Полярної зірки. Полярна зірка розташована прямо на прямій лінії проти центральної зірки сузір'я Кассіопеї майже на такій же відстані, що і від Великої Ведмедиці. Тобто, подумки провівши пряму, що сполучає обидва сузір'я та розділивши її приблизно навпіл, Ви знайдете Полярну зірку.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284" y="2996952"/>
            <a:ext cx="6455067" cy="3861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131840" y="3861048"/>
            <a:ext cx="1944216" cy="5760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Полярна зірка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5724127" y="4351412"/>
            <a:ext cx="1827555" cy="5760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Кассіопея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3600829" y="5157192"/>
            <a:ext cx="1944216" cy="5760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Велика Ведмедиця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1398514" y="5653289"/>
            <a:ext cx="1166648" cy="5760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7123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00" y="-3583"/>
            <a:ext cx="9161699" cy="6878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07504" y="5661248"/>
            <a:ext cx="8928992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uk-UA" sz="2800" b="1" i="1" dirty="0">
                <a:latin typeface="Bookman Old Style" pitchFamily="18" charset="0"/>
              </a:rPr>
              <a:t>Полярна зірка  2. Велика Ведмедиця </a:t>
            </a:r>
          </a:p>
          <a:p>
            <a:pPr algn="ctr"/>
            <a:r>
              <a:rPr lang="uk-UA" sz="2800" b="1" i="1" dirty="0">
                <a:latin typeface="Bookman Old Style" pitchFamily="18" charset="0"/>
              </a:rPr>
              <a:t>3. Мала Ведмедиця 4. Сузір'я Кассіопеї</a:t>
            </a:r>
          </a:p>
        </p:txBody>
      </p:sp>
    </p:spTree>
    <p:extLst>
      <p:ext uri="{BB962C8B-B14F-4D97-AF65-F5344CB8AC3E}">
        <p14:creationId xmlns:p14="http://schemas.microsoft.com/office/powerpoint/2010/main" val="572635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937" y="66439"/>
            <a:ext cx="9143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Визначення сторін горизонту за різними ознаками місцевих предметів. 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7" y="1465620"/>
            <a:ext cx="9143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rgbClr val="C00000"/>
                </a:solidFill>
                <a:latin typeface="Bookman Old Style" pitchFamily="18" charset="0"/>
              </a:rPr>
              <a:t>За культовими спорудами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1972495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Bookman Old Style" pitchFamily="18" charset="0"/>
              </a:rPr>
              <a:t>Вівтарі православних церков звернені на схід</a:t>
            </a:r>
            <a:endParaRPr lang="uk-UA" sz="32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19455"/>
            <a:ext cx="5862393" cy="3905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8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-29497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solidFill>
                  <a:srgbClr val="00B0F0"/>
                </a:solidFill>
                <a:latin typeface="Bookman Old Style" pitchFamily="18" charset="0"/>
              </a:rPr>
              <a:t>Сутність орієнтування на місцевості полягає у</a:t>
            </a:r>
            <a:r>
              <a:rPr lang="uk-UA" b="1" dirty="0">
                <a:latin typeface="Bookman Old Style" pitchFamily="18" charset="0"/>
              </a:rPr>
              <a:t> :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0" y="1200329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Bookman Old Style" pitchFamily="18" charset="0"/>
              </a:rPr>
              <a:t>- розпізнанні місцевості за її характерними ознаками та орієнтирами;</a:t>
            </a:r>
            <a:endParaRPr lang="uk-UA" sz="24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-29497" y="206817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Bookman Old Style" pitchFamily="18" charset="0"/>
              </a:rPr>
              <a:t>- знаходженні свого місцезнаходження і необхідних об’єктів відносно сторін горизонту;</a:t>
            </a:r>
            <a:endParaRPr lang="uk-UA" sz="24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-32745" y="3022285"/>
            <a:ext cx="9147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Bookman Old Style" pitchFamily="18" charset="0"/>
              </a:rPr>
              <a:t>-  визначенні місцевих предметів (орієнтирів);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-14749" y="3448153"/>
            <a:ext cx="9158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Bookman Old Style" pitchFamily="18" charset="0"/>
              </a:rPr>
              <a:t>- визначенні розташування своїх військ і військ противника;</a:t>
            </a:r>
            <a:endParaRPr lang="uk-UA" sz="24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-32745" y="438625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Bookman Old Style" pitchFamily="18" charset="0"/>
              </a:rPr>
              <a:t>- визначенні потрібного напрямку руху чи дії.</a:t>
            </a:r>
            <a:endParaRPr lang="uk-UA" sz="24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" y="4740283"/>
            <a:ext cx="5361537" cy="21446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80288"/>
            <a:ext cx="3076054" cy="2112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8" t="26927"/>
          <a:stretch/>
        </p:blipFill>
        <p:spPr bwMode="auto">
          <a:xfrm>
            <a:off x="5796116" y="4740283"/>
            <a:ext cx="3315139" cy="2052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01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0" y="927493"/>
            <a:ext cx="8932040" cy="5927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12711" y="0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Головні входи православних церков звернені  на захід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6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937" y="0"/>
            <a:ext cx="91449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Припіднятий кінець нижньої поперечини хреста церкви звернений на північ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55" y="1398896"/>
            <a:ext cx="7260299" cy="544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968214" y="2780928"/>
            <a:ext cx="720080" cy="5040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>
                <a:latin typeface="Bookman Old Style" pitchFamily="18" charset="0"/>
              </a:rPr>
              <a:t>Пн</a:t>
            </a:r>
          </a:p>
        </p:txBody>
      </p:sp>
    </p:spTree>
    <p:extLst>
      <p:ext uri="{BB962C8B-B14F-4D97-AF65-F5344CB8AC3E}">
        <p14:creationId xmlns:p14="http://schemas.microsoft.com/office/powerpoint/2010/main" val="3261164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937" y="66439"/>
            <a:ext cx="91449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Вівтарі католицьких церков (костьолів) звернені на захід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1" y="1143657"/>
            <a:ext cx="8456158" cy="55989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808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937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Головні входи католицьких церков (костьолів) звернені на схід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24394"/>
            <a:ext cx="8158708" cy="5933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287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Двері єврейських синагог, мусульманських мечетей звернені приблизно на північ, а їх протележні сторони спрямовані </a:t>
            </a:r>
          </a:p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на Єрусалим – у синагог </a:t>
            </a:r>
          </a:p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і на Мекку в Аравії – у мечетей.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" y="2869287"/>
            <a:ext cx="4181781" cy="39887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3"/>
          <a:stretch/>
        </p:blipFill>
        <p:spPr bwMode="auto">
          <a:xfrm>
            <a:off x="4267200" y="2865803"/>
            <a:ext cx="4876800" cy="398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761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-1" y="0"/>
            <a:ext cx="914306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На православних та греко- католицьких цвинтарях хрести на могилах розташовані на сході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75" y="1766006"/>
            <a:ext cx="7557258" cy="5042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9873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874" y="16329"/>
            <a:ext cx="9143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По квартальним стовпам лісогосподарства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874" y="1040748"/>
            <a:ext cx="91421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В лісових масивах просіки прорубують в напрямі </a:t>
            </a:r>
            <a:r>
              <a:rPr lang="ru-RU" sz="2800" b="1" i="1" dirty="0">
                <a:solidFill>
                  <a:srgbClr val="002060"/>
                </a:solidFill>
                <a:latin typeface="Bookman Old Style" pitchFamily="18" charset="0"/>
              </a:rPr>
              <a:t>північ-південь</a:t>
            </a:r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ru-RU" sz="2800" b="1" i="1" dirty="0">
                <a:solidFill>
                  <a:srgbClr val="0070C0"/>
                </a:solidFill>
                <a:latin typeface="Bookman Old Style" pitchFamily="18" charset="0"/>
              </a:rPr>
              <a:t>захід-схід</a:t>
            </a:r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. Таким чином на північ (захід) буде повернена та сторона квартального стовпа, на якій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знаходиться меншій по значенню номер кварталу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738" y="3140968"/>
            <a:ext cx="2787774" cy="3717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5" r="20818"/>
          <a:stretch/>
        </p:blipFill>
        <p:spPr bwMode="auto">
          <a:xfrm>
            <a:off x="3734015" y="3625117"/>
            <a:ext cx="2606723" cy="3232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6"/>
          <a:stretch/>
        </p:blipFill>
        <p:spPr bwMode="auto">
          <a:xfrm>
            <a:off x="-20668" y="3718404"/>
            <a:ext cx="3855689" cy="2939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62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6"/>
          <a:stretch/>
        </p:blipFill>
        <p:spPr bwMode="auto">
          <a:xfrm>
            <a:off x="100335" y="116632"/>
            <a:ext cx="8874499" cy="3773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75" y="3836378"/>
            <a:ext cx="6257682" cy="3021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5943528" y="4045386"/>
            <a:ext cx="626368" cy="444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Bookman Old Style" pitchFamily="18" charset="0"/>
              </a:rPr>
              <a:t>Пн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936632" y="6282109"/>
            <a:ext cx="626368" cy="444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Bookman Old Style" pitchFamily="18" charset="0"/>
              </a:rPr>
              <a:t>Пд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4716016" y="5184383"/>
            <a:ext cx="626368" cy="444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Bookman Old Style" pitchFamily="18" charset="0"/>
              </a:rPr>
              <a:t>Зх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7020272" y="5184383"/>
            <a:ext cx="626368" cy="444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Bookman Old Style" pitchFamily="18" charset="0"/>
              </a:rPr>
              <a:t>Сх</a:t>
            </a:r>
          </a:p>
        </p:txBody>
      </p:sp>
    </p:spTree>
    <p:extLst>
      <p:ext uri="{BB962C8B-B14F-4D97-AF65-F5344CB8AC3E}">
        <p14:creationId xmlns:p14="http://schemas.microsoft.com/office/powerpoint/2010/main" val="7512183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937" y="116632"/>
            <a:ext cx="9143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За ознаками місцевих предметів 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85" y="693387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rgbClr val="FF0000"/>
                </a:solidFill>
                <a:latin typeface="Bookman Old Style" pitchFamily="18" charset="0"/>
              </a:rPr>
              <a:t>Цей спосіб дуже приблизний та завжди потребує уточнення та перевірки!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937" y="164749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Bookman Old Style" pitchFamily="18" charset="0"/>
              </a:rPr>
              <a:t>На деревах хвойних порід смола рясніше накопичується з південної сторони</a:t>
            </a:r>
            <a:endParaRPr lang="uk-UA" sz="3200" b="1" i="1" dirty="0">
              <a:latin typeface="Bookman Old Style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8" y="3129370"/>
            <a:ext cx="7620000" cy="3714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28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0"/>
            <a:ext cx="9143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Відстань між кільцями на пеньках окремих зрізаних дерев більша у напрямку на південь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98" y="1458797"/>
            <a:ext cx="5774806" cy="5332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940152" y="2492896"/>
            <a:ext cx="1368152" cy="4572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latin typeface="Bookman Old Style" pitchFamily="18" charset="0"/>
              </a:rPr>
              <a:t>Південь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1115616" y="4941168"/>
            <a:ext cx="1368152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latin typeface="Bookman Old Style" pitchFamily="18" charset="0"/>
              </a:rPr>
              <a:t>Північ</a:t>
            </a:r>
          </a:p>
        </p:txBody>
      </p:sp>
    </p:spTree>
    <p:extLst>
      <p:ext uri="{BB962C8B-B14F-4D97-AF65-F5344CB8AC3E}">
        <p14:creationId xmlns:p14="http://schemas.microsoft.com/office/powerpoint/2010/main" val="400965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29497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B0F0"/>
                </a:solidFill>
                <a:latin typeface="Bookman Old Style" pitchFamily="18" charset="0"/>
              </a:rPr>
              <a:t>Для орієнтування на місцевості без карти треба вміти:</a:t>
            </a:r>
            <a:endParaRPr lang="uk-UA" sz="36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9497" y="117189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- знаходити напрями на сторони горизонту;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1622434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Bookman Old Style" pitchFamily="18" charset="0"/>
              </a:rPr>
              <a:t>- визначати азимути (напрями) руху;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-1" y="2145654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Bookman Old Style" pitchFamily="18" charset="0"/>
              </a:rPr>
              <a:t>- вибирати і призначати орієнтири;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937" y="2658716"/>
            <a:ext cx="91430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</a:rPr>
              <a:t>- визначати відстані до місцевих предметів (цілей, орієнтирів).</a:t>
            </a:r>
            <a:endParaRPr lang="uk-UA" sz="2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81976"/>
            <a:ext cx="3521377" cy="2093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35768"/>
            <a:ext cx="3319242" cy="1888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4" y="5350898"/>
            <a:ext cx="3114675" cy="1466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65" y="3437436"/>
            <a:ext cx="3114675" cy="18221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5353050"/>
            <a:ext cx="3038475" cy="1504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05224"/>
            <a:ext cx="2714625" cy="1685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93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12711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Взимку бурульки на дахах будинків частіше бувають більшими та довшими з південної сторони</a:t>
            </a:r>
            <a:endParaRPr lang="uk-UA" sz="32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25228"/>
            <a:ext cx="7972738" cy="5315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47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8" y="2492896"/>
            <a:ext cx="9130969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12391" y="36817"/>
            <a:ext cx="91300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Дерева, каміння, черепичні та шиферні дахи, раніше і густіше покриваються мохом, лишаями, </a:t>
            </a:r>
          </a:p>
          <a:p>
            <a:pPr algn="ctr"/>
            <a:r>
              <a:rPr lang="uk-UA" sz="3200" b="1" i="1" dirty="0">
                <a:solidFill>
                  <a:srgbClr val="00B0F0"/>
                </a:solidFill>
                <a:latin typeface="Bookman Old Style" pitchFamily="18" charset="0"/>
              </a:rPr>
              <a:t>грибками з північного боку </a:t>
            </a:r>
          </a:p>
        </p:txBody>
      </p:sp>
    </p:spTree>
    <p:extLst>
      <p:ext uri="{BB962C8B-B14F-4D97-AF65-F5344CB8AC3E}">
        <p14:creationId xmlns:p14="http://schemas.microsoft.com/office/powerpoint/2010/main" val="111177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489"/>
            <a:ext cx="9144000" cy="6937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7710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-14829" y="0"/>
            <a:ext cx="9143063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i="1" dirty="0">
                <a:solidFill>
                  <a:srgbClr val="00B0F0"/>
                </a:solidFill>
                <a:latin typeface="Bookman Old Style" pitchFamily="18" charset="0"/>
              </a:rPr>
              <a:t>Бог використовує війни, щоб давати вчити географію людям.</a:t>
            </a:r>
          </a:p>
          <a:p>
            <a:pPr algn="ctr"/>
            <a:r>
              <a:rPr lang="ru-RU" sz="4400" b="1" i="1" dirty="0">
                <a:solidFill>
                  <a:srgbClr val="FF0000"/>
                </a:solidFill>
                <a:latin typeface="Bookman Old Style" pitchFamily="18" charset="0"/>
              </a:rPr>
              <a:t>                         Амброз Бірс</a:t>
            </a:r>
          </a:p>
          <a:p>
            <a:pPr algn="just"/>
            <a:r>
              <a:rPr lang="uk-UA" sz="4000" b="1" i="1" dirty="0">
                <a:solidFill>
                  <a:srgbClr val="FF0000"/>
                </a:solidFill>
                <a:latin typeface="Bookman Old Style" pitchFamily="18" charset="0"/>
              </a:rPr>
              <a:t>    американський письменник</a:t>
            </a:r>
          </a:p>
        </p:txBody>
      </p:sp>
    </p:spTree>
    <p:extLst>
      <p:ext uri="{BB962C8B-B14F-4D97-AF65-F5344CB8AC3E}">
        <p14:creationId xmlns:p14="http://schemas.microsoft.com/office/powerpoint/2010/main" val="5221992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C\Downloads\compass-map-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17" y="1772816"/>
            <a:ext cx="91732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solidFill>
                  <a:srgbClr val="FFFF00"/>
                </a:solidFill>
                <a:latin typeface="Bookman Old Style" pitchFamily="18" charset="0"/>
              </a:rPr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239525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0" y="0"/>
            <a:ext cx="91430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solidFill>
                  <a:srgbClr val="00B0F0"/>
                </a:solidFill>
                <a:latin typeface="Bookman Old Style" pitchFamily="18" charset="0"/>
              </a:rPr>
              <a:t>Визначення сторін горизонту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507800"/>
            <a:ext cx="9126481" cy="6350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83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" y="0"/>
            <a:ext cx="9143062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251520" y="3645024"/>
            <a:ext cx="1872208" cy="309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 West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W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3644627" y="5964836"/>
            <a:ext cx="1872208" cy="309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 Zuid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Z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7092280" y="3645024"/>
            <a:ext cx="1872208" cy="399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 Oost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O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3618352" y="1196752"/>
            <a:ext cx="1872208" cy="309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 Noord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b="1" i="1" dirty="0">
                <a:solidFill>
                  <a:srgbClr val="0070C0"/>
                </a:solidFill>
                <a:latin typeface="Bookman Old Style" pitchFamily="18" charset="0"/>
              </a:rPr>
              <a:t>N</a:t>
            </a:r>
            <a:r>
              <a:rPr lang="uk-UA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6012160" y="2420888"/>
            <a:ext cx="28083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 Noord -Oost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N - O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251520" y="2295221"/>
            <a:ext cx="28083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 Noord -West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N - W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5967649" y="5229200"/>
            <a:ext cx="28083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 Zuid -Oost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Z - O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395536" y="5229200"/>
            <a:ext cx="28083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ND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: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 Zuid - West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, </a:t>
            </a:r>
            <a:r>
              <a:rPr lang="en-US" sz="1600" b="1" i="1" dirty="0">
                <a:solidFill>
                  <a:srgbClr val="0070C0"/>
                </a:solidFill>
                <a:latin typeface="Bookman Old Style" pitchFamily="18" charset="0"/>
              </a:rPr>
              <a:t>Z - W</a:t>
            </a:r>
            <a:r>
              <a:rPr lang="uk-UA" sz="1600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145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B0F0"/>
                </a:solidFill>
                <a:latin typeface="Bookman Old Style" pitchFamily="18" charset="0"/>
              </a:rPr>
              <a:t>Напрями на сторони горизонту можна визначити за:</a:t>
            </a:r>
            <a:endParaRPr lang="uk-UA" sz="3600" b="1" i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107504" y="1180778"/>
            <a:ext cx="2160240" cy="664046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Компасом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2483768" y="1200329"/>
            <a:ext cx="3096344" cy="644495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Розташуванням Сонця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5724128" y="1200329"/>
            <a:ext cx="3347864" cy="644495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Сонцем і годинником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82273" y="3310136"/>
            <a:ext cx="2870147" cy="622920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Розташуванням Місяця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33" y="1932177"/>
            <a:ext cx="1982982" cy="12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420" y="1881276"/>
            <a:ext cx="2055392" cy="135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7"/>
          <a:stretch/>
        </p:blipFill>
        <p:spPr bwMode="auto">
          <a:xfrm>
            <a:off x="6555532" y="1881276"/>
            <a:ext cx="2048915" cy="141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20" y="3972916"/>
            <a:ext cx="2021748" cy="127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кутник 18"/>
          <p:cNvSpPr/>
          <p:nvPr/>
        </p:nvSpPr>
        <p:spPr>
          <a:xfrm>
            <a:off x="3042985" y="3299503"/>
            <a:ext cx="2681143" cy="633553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Місяцем і годинником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65"/>
          <a:stretch/>
        </p:blipFill>
        <p:spPr bwMode="auto">
          <a:xfrm>
            <a:off x="3578417" y="3966479"/>
            <a:ext cx="1610277" cy="12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кутник 20"/>
          <p:cNvSpPr/>
          <p:nvPr/>
        </p:nvSpPr>
        <p:spPr>
          <a:xfrm>
            <a:off x="5975648" y="3332926"/>
            <a:ext cx="3096344" cy="633553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Полярною зіркою</a:t>
            </a: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17389"/>
            <a:ext cx="2180848" cy="117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кутник 22"/>
          <p:cNvSpPr/>
          <p:nvPr/>
        </p:nvSpPr>
        <p:spPr>
          <a:xfrm>
            <a:off x="48335" y="5604431"/>
            <a:ext cx="6426460" cy="633553"/>
          </a:xfrm>
          <a:prstGeom prst="rect">
            <a:avLst/>
          </a:prstGeom>
          <a:solidFill>
            <a:srgbClr val="FFFF00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FF0000"/>
                </a:solidFill>
                <a:latin typeface="Bookman Old Style" pitchFamily="18" charset="0"/>
              </a:rPr>
              <a:t>Різними ознаками місцевих предметів</a:t>
            </a: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453" y="5208825"/>
            <a:ext cx="2401728" cy="164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67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9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" y="0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13811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solidFill>
                  <a:srgbClr val="00B0F0"/>
                </a:solidFill>
                <a:latin typeface="Bookman Old Style" pitchFamily="18" charset="0"/>
              </a:rPr>
              <a:t>Компас і користування ним.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44324"/>
            <a:ext cx="9130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Компас Адріанова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-28559" y="4316903"/>
            <a:ext cx="91587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Шкала оцифрована за ходом годинникової стрілки з ціною поділки 3°, які зростають за ходом годинникової стрілки</a:t>
            </a:r>
            <a:endParaRPr lang="uk-UA" sz="2400" b="1" i="1" dirty="0">
              <a:solidFill>
                <a:schemeClr val="accent3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58097" y="55172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7030A0"/>
                </a:solidFill>
                <a:latin typeface="Bookman Old Style" pitchFamily="18" charset="0"/>
              </a:rPr>
              <a:t>Поділки шкали кутоміра в тисячних зростають проти ходу годинникової стрілки (ціна поділки в тисячних складає 0-50)</a:t>
            </a:r>
            <a:endParaRPr lang="uk-UA" sz="2400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176" y="1156819"/>
            <a:ext cx="4876800" cy="3124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PC\Desktop\Презентпція\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12466" r="6320" b="9685"/>
          <a:stretch/>
        </p:blipFill>
        <p:spPr bwMode="auto">
          <a:xfrm>
            <a:off x="18177" y="1129099"/>
            <a:ext cx="4555101" cy="3152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69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" y="-16872"/>
            <a:ext cx="9144000" cy="687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812" y="5082001"/>
            <a:ext cx="9142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4. Візирний пристрій (мушка і цілик)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3802943"/>
            <a:ext cx="9252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1. Корпус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2953255" y="4237912"/>
            <a:ext cx="36904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2. Шкала (лімб</a:t>
            </a:r>
            <a:r>
              <a:rPr lang="uk-UA" sz="2800" b="1" i="1" dirty="0">
                <a:solidFill>
                  <a:srgbClr val="FF0000"/>
                </a:solidFill>
                <a:latin typeface="Bookman Old Style" pitchFamily="18" charset="0"/>
              </a:rPr>
              <a:t>)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339752" y="4666054"/>
            <a:ext cx="51863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3. Магнітна стрілка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812" y="5573106"/>
            <a:ext cx="91411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5. Покажчик відліків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3469827" y="6060372"/>
            <a:ext cx="23903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200" b="1" i="1" dirty="0">
                <a:solidFill>
                  <a:srgbClr val="FF0000"/>
                </a:solidFill>
                <a:latin typeface="Bookman Old Style" pitchFamily="18" charset="0"/>
              </a:rPr>
              <a:t>6. Гальмо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9" y="0"/>
            <a:ext cx="9108261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860" y="0"/>
            <a:ext cx="4428964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72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1366</Words>
  <Application>Microsoft Office PowerPoint</Application>
  <PresentationFormat>Екран (4:3)</PresentationFormat>
  <Paragraphs>161</Paragraphs>
  <Slides>44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44</vt:i4>
      </vt:variant>
    </vt:vector>
  </HeadingPairs>
  <TitlesOfParts>
    <vt:vector size="49" baseType="lpstr">
      <vt:lpstr>Arial</vt:lpstr>
      <vt:lpstr>Bookman Old Style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admin</cp:lastModifiedBy>
  <cp:revision>172</cp:revision>
  <dcterms:created xsi:type="dcterms:W3CDTF">2010-02-23T11:30:32Z</dcterms:created>
  <dcterms:modified xsi:type="dcterms:W3CDTF">2023-02-20T13:31:31Z</dcterms:modified>
</cp:coreProperties>
</file>