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6" r:id="rId2"/>
    <p:sldId id="257" r:id="rId3"/>
    <p:sldId id="277" r:id="rId4"/>
    <p:sldId id="288" r:id="rId5"/>
    <p:sldId id="260" r:id="rId6"/>
    <p:sldId id="261" r:id="rId7"/>
    <p:sldId id="262" r:id="rId8"/>
    <p:sldId id="290" r:id="rId9"/>
    <p:sldId id="278" r:id="rId10"/>
    <p:sldId id="279" r:id="rId11"/>
    <p:sldId id="280" r:id="rId12"/>
    <p:sldId id="291" r:id="rId13"/>
    <p:sldId id="266" r:id="rId14"/>
    <p:sldId id="267" r:id="rId15"/>
    <p:sldId id="268" r:id="rId16"/>
    <p:sldId id="269" r:id="rId17"/>
    <p:sldId id="270" r:id="rId18"/>
    <p:sldId id="271" r:id="rId19"/>
    <p:sldId id="272" r:id="rId20"/>
    <p:sldId id="273" r:id="rId21"/>
    <p:sldId id="285" r:id="rId22"/>
    <p:sldId id="284" r:id="rId23"/>
    <p:sldId id="286" r:id="rId24"/>
    <p:sldId id="287" r:id="rId25"/>
    <p:sldId id="282" r:id="rId26"/>
    <p:sldId id="281"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570"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85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EB9A5C-998F-48AD-A2C3-82EF1FEA1430}" type="datetimeFigureOut">
              <a:rPr lang="ru-RU" smtClean="0"/>
              <a:pPr/>
              <a:t>23.04.2020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6BA505-BA9D-4043-94E5-97DEBB22C84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1446A53B-469C-4BA0-BCE2-DB82BD025E37}" type="datetimeFigureOut">
              <a:rPr lang="ru-RU" smtClean="0"/>
              <a:pPr/>
              <a:t>23.04.2020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F8152F9-A097-4C07-AB91-E2B2D28D1C7E}"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446A53B-469C-4BA0-BCE2-DB82BD025E37}" type="datetimeFigureOut">
              <a:rPr lang="ru-RU" smtClean="0"/>
              <a:pPr/>
              <a:t>23.04.2020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8152F9-A097-4C07-AB91-E2B2D28D1C7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446A53B-469C-4BA0-BCE2-DB82BD025E37}" type="datetimeFigureOut">
              <a:rPr lang="ru-RU" smtClean="0"/>
              <a:pPr/>
              <a:t>23.04.2020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8152F9-A097-4C07-AB91-E2B2D28D1C7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446A53B-469C-4BA0-BCE2-DB82BD025E37}" type="datetimeFigureOut">
              <a:rPr lang="ru-RU" smtClean="0"/>
              <a:pPr/>
              <a:t>23.04.2020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8152F9-A097-4C07-AB91-E2B2D28D1C7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446A53B-469C-4BA0-BCE2-DB82BD025E37}" type="datetimeFigureOut">
              <a:rPr lang="ru-RU" smtClean="0"/>
              <a:pPr/>
              <a:t>23.04.2020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F8152F9-A097-4C07-AB91-E2B2D28D1C7E}"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446A53B-469C-4BA0-BCE2-DB82BD025E37}" type="datetimeFigureOut">
              <a:rPr lang="ru-RU" smtClean="0"/>
              <a:pPr/>
              <a:t>23.04.2020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F8152F9-A097-4C07-AB91-E2B2D28D1C7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1446A53B-469C-4BA0-BCE2-DB82BD025E37}" type="datetimeFigureOut">
              <a:rPr lang="ru-RU" smtClean="0"/>
              <a:pPr/>
              <a:t>23.04.2020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F8152F9-A097-4C07-AB91-E2B2D28D1C7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446A53B-469C-4BA0-BCE2-DB82BD025E37}" type="datetimeFigureOut">
              <a:rPr lang="ru-RU" smtClean="0"/>
              <a:pPr/>
              <a:t>23.04.2020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F8152F9-A097-4C07-AB91-E2B2D28D1C7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446A53B-469C-4BA0-BCE2-DB82BD025E37}" type="datetimeFigureOut">
              <a:rPr lang="ru-RU" smtClean="0"/>
              <a:pPr/>
              <a:t>23.04.2020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F8152F9-A097-4C07-AB91-E2B2D28D1C7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446A53B-469C-4BA0-BCE2-DB82BD025E37}" type="datetimeFigureOut">
              <a:rPr lang="ru-RU" smtClean="0"/>
              <a:pPr/>
              <a:t>23.04.2020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F8152F9-A097-4C07-AB91-E2B2D28D1C7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446A53B-469C-4BA0-BCE2-DB82BD025E37}" type="datetimeFigureOut">
              <a:rPr lang="ru-RU" smtClean="0"/>
              <a:pPr/>
              <a:t>23.04.2020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F8152F9-A097-4C07-AB91-E2B2D28D1C7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446A53B-469C-4BA0-BCE2-DB82BD025E37}" type="datetimeFigureOut">
              <a:rPr lang="ru-RU" smtClean="0"/>
              <a:pPr/>
              <a:t>23.04.2020</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F8152F9-A097-4C07-AB91-E2B2D28D1C7E}"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http://tabletki.pp.ua/uploads/posts/2017-11/thumbs/klasifkacya-nervovoyi-sistemi-somatichna-ta-vegetativna-nervova-sistema_305.jpe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340768"/>
            <a:ext cx="8229600" cy="1828800"/>
          </a:xfrm>
        </p:spPr>
        <p:txBody>
          <a:bodyPr>
            <a:normAutofit fontScale="90000"/>
          </a:bodyPr>
          <a:lstStyle/>
          <a:p>
            <a:r>
              <a:rPr lang="uk-UA" dirty="0" smtClean="0">
                <a:solidFill>
                  <a:schemeClr val="accent6">
                    <a:lumMod val="50000"/>
                  </a:schemeClr>
                </a:solidFill>
                <a:effectLst/>
                <a:latin typeface="+mn-lt"/>
              </a:rPr>
              <a:t>Профілактика захворювань нервової системи</a:t>
            </a:r>
            <a:r>
              <a:rPr lang="ru-RU" dirty="0" smtClean="0"/>
              <a:t/>
            </a:r>
            <a:br>
              <a:rPr lang="ru-RU" dirty="0" smtClean="0"/>
            </a:br>
            <a:endParaRPr lang="ru-RU" dirty="0"/>
          </a:p>
        </p:txBody>
      </p:sp>
      <p:sp>
        <p:nvSpPr>
          <p:cNvPr id="5" name="Підзаголовок 4"/>
          <p:cNvSpPr>
            <a:spLocks noGrp="1"/>
          </p:cNvSpPr>
          <p:nvPr>
            <p:ph type="subTitle" idx="1"/>
          </p:nvPr>
        </p:nvSpPr>
        <p:spPr>
          <a:xfrm flipV="1">
            <a:off x="1475656" y="5084298"/>
            <a:ext cx="5832648" cy="72894"/>
          </a:xfrm>
        </p:spPr>
        <p:txBody>
          <a:bodyPr>
            <a:normAutofit fontScale="25000" lnSpcReduction="20000"/>
          </a:bodyPr>
          <a:lstStyle/>
          <a:p>
            <a:endParaRPr lang="en-US" dirty="0"/>
          </a:p>
        </p:txBody>
      </p:sp>
      <p:pic>
        <p:nvPicPr>
          <p:cNvPr id="4" name="Рисунок 3" descr="Будова головного мозку і його функції"/>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2852936"/>
            <a:ext cx="5256584" cy="3456384"/>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dirty="0" smtClean="0">
                <a:solidFill>
                  <a:schemeClr val="tx2">
                    <a:lumMod val="10000"/>
                  </a:schemeClr>
                </a:solidFill>
                <a:effectLst/>
                <a:latin typeface="+mn-lt"/>
              </a:rPr>
              <a:t>Розсіяний склероз </a:t>
            </a:r>
            <a:endParaRPr lang="ru-RU" sz="3200" dirty="0">
              <a:solidFill>
                <a:schemeClr val="tx2">
                  <a:lumMod val="10000"/>
                </a:schemeClr>
              </a:solidFill>
              <a:latin typeface="+mn-lt"/>
            </a:endParaRPr>
          </a:p>
        </p:txBody>
      </p:sp>
      <p:sp>
        <p:nvSpPr>
          <p:cNvPr id="3" name="Прямоугольник 2"/>
          <p:cNvSpPr/>
          <p:nvPr/>
        </p:nvSpPr>
        <p:spPr>
          <a:xfrm>
            <a:off x="3131840" y="1556792"/>
            <a:ext cx="5256584" cy="4893647"/>
          </a:xfrm>
          <a:prstGeom prst="rect">
            <a:avLst/>
          </a:prstGeom>
        </p:spPr>
        <p:txBody>
          <a:bodyPr wrap="square">
            <a:spAutoFit/>
          </a:bodyPr>
          <a:lstStyle/>
          <a:p>
            <a:pPr algn="just"/>
            <a:r>
              <a:rPr lang="uk-UA" sz="2400" dirty="0" smtClean="0"/>
              <a:t>Прояви: погіршення зору або двоїння в очах, частковий параліч, порушення ходи, можливі порушення чутливості. Періоди загострення можуть тривати кілька тижнів, періоди ремісії - місяці або роки. Розсіяний склероз розвивається внаслідок ураження мієлінової оболонки, яка захищає нервові волокна. Макрофаги видаляють ушкоджені ділянки мієліну, що призводить до оголення волокон та порушення проведення імпульсів до них.</a:t>
            </a:r>
            <a:endParaRPr lang="ru-RU" sz="2400" dirty="0"/>
          </a:p>
        </p:txBody>
      </p:sp>
      <p:pic>
        <p:nvPicPr>
          <p:cNvPr id="4" name="Рисунок 3" descr="Описание: http://xemed.ru/wp-content/uploads/2017/09/1-3.jpg"/>
          <p:cNvPicPr/>
          <p:nvPr/>
        </p:nvPicPr>
        <p:blipFill>
          <a:blip r:embed="rId2" cstate="print"/>
          <a:srcRect/>
          <a:stretch>
            <a:fillRect/>
          </a:stretch>
        </p:blipFill>
        <p:spPr bwMode="auto">
          <a:xfrm>
            <a:off x="323528" y="1556792"/>
            <a:ext cx="2799928" cy="3250704"/>
          </a:xfrm>
          <a:prstGeom prst="rect">
            <a:avLst/>
          </a:prstGeom>
          <a:noFill/>
          <a:ln w="9525">
            <a:noFill/>
            <a:miter lim="800000"/>
            <a:headEnd/>
            <a:tailEnd/>
          </a:ln>
        </p:spPr>
      </p:pic>
      <p:pic>
        <p:nvPicPr>
          <p:cNvPr id="5" name="Рисунок 4" descr="Описание: http://zdorovia.net.ua/wp-content/uploads/sosood-mozga.jpg"/>
          <p:cNvPicPr/>
          <p:nvPr/>
        </p:nvPicPr>
        <p:blipFill>
          <a:blip r:embed="rId3" cstate="print"/>
          <a:srcRect/>
          <a:stretch>
            <a:fillRect/>
          </a:stretch>
        </p:blipFill>
        <p:spPr bwMode="auto">
          <a:xfrm>
            <a:off x="827584" y="4869160"/>
            <a:ext cx="1805186" cy="15202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dirty="0" smtClean="0">
                <a:solidFill>
                  <a:schemeClr val="tx2">
                    <a:lumMod val="10000"/>
                  </a:schemeClr>
                </a:solidFill>
                <a:effectLst/>
                <a:latin typeface="+mn-lt"/>
              </a:rPr>
              <a:t>Хвороба Паркінсона </a:t>
            </a:r>
            <a:endParaRPr lang="ru-RU" sz="3200" dirty="0">
              <a:solidFill>
                <a:schemeClr val="tx2">
                  <a:lumMod val="10000"/>
                </a:schemeClr>
              </a:solidFill>
              <a:latin typeface="+mn-lt"/>
            </a:endParaRPr>
          </a:p>
        </p:txBody>
      </p:sp>
      <p:sp>
        <p:nvSpPr>
          <p:cNvPr id="3" name="Прямоугольник 2"/>
          <p:cNvSpPr/>
          <p:nvPr/>
        </p:nvSpPr>
        <p:spPr>
          <a:xfrm>
            <a:off x="2915816" y="1340768"/>
            <a:ext cx="5832648" cy="4524315"/>
          </a:xfrm>
          <a:prstGeom prst="rect">
            <a:avLst/>
          </a:prstGeom>
        </p:spPr>
        <p:txBody>
          <a:bodyPr wrap="square">
            <a:spAutoFit/>
          </a:bodyPr>
          <a:lstStyle/>
          <a:p>
            <a:pPr algn="just"/>
            <a:r>
              <a:rPr lang="uk-UA" sz="2400" dirty="0" smtClean="0"/>
              <a:t>Дегенеративне захворювання головного мозку, яке розвивається в однієї з кожних 200 осіб, вік якої понад 60 років. Чоловіки хворіють частіше від жінок. Хвороба проявляється ригідністю м'язів, порушенням мови, ходи, неспроможністю виконувати певні дії. Збіднюється міміка, розвивається тремтіння рук у стані спокою. Знижується концентрація </a:t>
            </a:r>
            <a:r>
              <a:rPr lang="uk-UA" sz="2400" dirty="0" err="1" smtClean="0"/>
              <a:t>дофаміну</a:t>
            </a:r>
            <a:r>
              <a:rPr lang="uk-UA" sz="2400" dirty="0" smtClean="0"/>
              <a:t> в базальних ядрах та чорній речовині, що беруть участь у регуляції рухової активності.</a:t>
            </a:r>
            <a:endParaRPr lang="ru-RU" sz="2400" dirty="0"/>
          </a:p>
        </p:txBody>
      </p:sp>
      <p:pic>
        <p:nvPicPr>
          <p:cNvPr id="4" name="Рисунок 3" descr="Похожее изображение"/>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628800"/>
            <a:ext cx="2520280" cy="3168352"/>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dirty="0" err="1" smtClean="0">
                <a:solidFill>
                  <a:schemeClr val="tx2">
                    <a:lumMod val="10000"/>
                  </a:schemeClr>
                </a:solidFill>
                <a:effectLst/>
                <a:latin typeface="+mn-lt"/>
              </a:rPr>
              <a:t>Дофамін</a:t>
            </a:r>
            <a:endParaRPr lang="ru-RU" sz="3200" dirty="0">
              <a:solidFill>
                <a:schemeClr val="tx2">
                  <a:lumMod val="10000"/>
                </a:schemeClr>
              </a:solidFill>
              <a:effectLst/>
              <a:latin typeface="+mn-lt"/>
            </a:endParaRPr>
          </a:p>
        </p:txBody>
      </p:sp>
      <p:sp>
        <p:nvSpPr>
          <p:cNvPr id="3" name="Прямоугольник 2"/>
          <p:cNvSpPr/>
          <p:nvPr/>
        </p:nvSpPr>
        <p:spPr>
          <a:xfrm>
            <a:off x="827584" y="1720840"/>
            <a:ext cx="7560840" cy="3416320"/>
          </a:xfrm>
          <a:prstGeom prst="rect">
            <a:avLst/>
          </a:prstGeom>
        </p:spPr>
        <p:txBody>
          <a:bodyPr wrap="square">
            <a:spAutoFit/>
          </a:bodyPr>
          <a:lstStyle/>
          <a:p>
            <a:pPr algn="just"/>
            <a:r>
              <a:rPr lang="uk-UA" sz="2400" dirty="0" err="1" smtClean="0"/>
              <a:t>Дофамін</a:t>
            </a:r>
            <a:r>
              <a:rPr lang="uk-UA" sz="2400" dirty="0" smtClean="0"/>
              <a:t> – активна речовина – </a:t>
            </a:r>
            <a:r>
              <a:rPr lang="uk-UA" sz="2400" dirty="0" err="1" smtClean="0"/>
              <a:t>нейромедіатор</a:t>
            </a:r>
            <a:r>
              <a:rPr lang="uk-UA" sz="2400" dirty="0" smtClean="0"/>
              <a:t>, що утворюється переважно нейронами середнього мозку і гіпоталамусу. Підвищення концентрації </a:t>
            </a:r>
            <a:r>
              <a:rPr lang="uk-UA" sz="2400" dirty="0" err="1" smtClean="0"/>
              <a:t>дофаміну</a:t>
            </a:r>
            <a:r>
              <a:rPr lang="uk-UA" sz="2400" dirty="0" smtClean="0"/>
              <a:t> спостерігається під час споживання приємної на смак їжі, добре виконаної роботи, занять фізкультурою тощо. </a:t>
            </a:r>
            <a:r>
              <a:rPr lang="uk-UA" sz="2400" dirty="0" err="1" smtClean="0"/>
              <a:t>Дофамін</a:t>
            </a:r>
            <a:r>
              <a:rPr lang="uk-UA" sz="2400" dirty="0" smtClean="0"/>
              <a:t> є життєво необхідною речовиною, нестача якої зумовлює погане самопочуття, депресію, є причиною розладів руху та м’язової активності. Він викликає стан задоволення,  почуття щастя й ейфорії</a:t>
            </a:r>
            <a:endParaRPr lang="ru-RU"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dirty="0" smtClean="0">
                <a:solidFill>
                  <a:schemeClr val="tx2">
                    <a:lumMod val="10000"/>
                  </a:schemeClr>
                </a:solidFill>
                <a:effectLst/>
                <a:latin typeface="+mn-lt"/>
              </a:rPr>
              <a:t>Деменція</a:t>
            </a:r>
            <a:endParaRPr lang="ru-RU" sz="3200" dirty="0">
              <a:solidFill>
                <a:schemeClr val="tx2">
                  <a:lumMod val="10000"/>
                </a:schemeClr>
              </a:solidFill>
              <a:effectLst/>
              <a:latin typeface="+mn-lt"/>
            </a:endParaRPr>
          </a:p>
        </p:txBody>
      </p:sp>
      <p:sp>
        <p:nvSpPr>
          <p:cNvPr id="3" name="Содержимое 2"/>
          <p:cNvSpPr>
            <a:spLocks noGrp="1"/>
          </p:cNvSpPr>
          <p:nvPr>
            <p:ph idx="1"/>
          </p:nvPr>
        </p:nvSpPr>
        <p:spPr>
          <a:xfrm>
            <a:off x="2555776" y="1484784"/>
            <a:ext cx="6131024" cy="4824576"/>
          </a:xfrm>
        </p:spPr>
        <p:txBody>
          <a:bodyPr>
            <a:normAutofit lnSpcReduction="10000"/>
          </a:bodyPr>
          <a:lstStyle/>
          <a:p>
            <a:pPr algn="just">
              <a:buNone/>
            </a:pPr>
            <a:r>
              <a:rPr lang="uk-UA" dirty="0" smtClean="0"/>
              <a:t>    </a:t>
            </a:r>
            <a:r>
              <a:rPr lang="uk-UA" sz="2600" dirty="0" smtClean="0"/>
              <a:t>Розвивається в третини осіб, вік яких понад 80 років. Хворі погано запам’ятовують недавні події, не дбають про свій зовнішній вигляд. На пізніх стадіях розвитку хвороби вони часто прикуті до ліжка, страждають нетриманням сечі та калу. Деменція часто зумовлена кількома перенесеними інсультами. Упродовж останніх років життя багато кровоносних судин виявляються заблокованими.</a:t>
            </a:r>
            <a:endParaRPr lang="ru-RU" sz="2600" dirty="0"/>
          </a:p>
        </p:txBody>
      </p:sp>
      <p:pic>
        <p:nvPicPr>
          <p:cNvPr id="4" name="Рисунок 3" descr="Описание: http://www.karadenizdesonnokta.com.tr/public/userFiles/y1(8).jpg"/>
          <p:cNvPicPr>
            <a:picLocks noChangeAspect="1" noChangeArrowheads="1"/>
          </p:cNvPicPr>
          <p:nvPr/>
        </p:nvPicPr>
        <p:blipFill>
          <a:blip r:embed="rId2" cstate="print"/>
          <a:srcRect/>
          <a:stretch>
            <a:fillRect/>
          </a:stretch>
        </p:blipFill>
        <p:spPr bwMode="auto">
          <a:xfrm>
            <a:off x="251520" y="1700808"/>
            <a:ext cx="2781300" cy="29523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dirty="0" smtClean="0">
                <a:solidFill>
                  <a:schemeClr val="tx2">
                    <a:lumMod val="10000"/>
                  </a:schemeClr>
                </a:solidFill>
                <a:effectLst/>
                <a:latin typeface="+mn-lt"/>
              </a:rPr>
              <a:t>Хвороба Альцгеймера </a:t>
            </a:r>
            <a:endParaRPr lang="ru-RU" sz="3200" dirty="0">
              <a:solidFill>
                <a:schemeClr val="tx2">
                  <a:lumMod val="10000"/>
                </a:schemeClr>
              </a:solidFill>
              <a:effectLst/>
              <a:latin typeface="+mn-lt"/>
            </a:endParaRPr>
          </a:p>
        </p:txBody>
      </p:sp>
      <p:sp>
        <p:nvSpPr>
          <p:cNvPr id="3" name="Содержимое 2"/>
          <p:cNvSpPr>
            <a:spLocks noGrp="1"/>
          </p:cNvSpPr>
          <p:nvPr>
            <p:ph idx="1"/>
          </p:nvPr>
        </p:nvSpPr>
        <p:spPr>
          <a:xfrm>
            <a:off x="2771800" y="1600200"/>
            <a:ext cx="5915000" cy="4709160"/>
          </a:xfrm>
        </p:spPr>
        <p:txBody>
          <a:bodyPr>
            <a:normAutofit/>
          </a:bodyPr>
          <a:lstStyle/>
          <a:p>
            <a:pPr algn="just">
              <a:buNone/>
            </a:pPr>
            <a:r>
              <a:rPr lang="uk-UA" dirty="0" smtClean="0"/>
              <a:t>    </a:t>
            </a:r>
            <a:r>
              <a:rPr lang="uk-UA" sz="2400" dirty="0" smtClean="0"/>
              <a:t>Хвороба зумовлена ураженням головного мозку, яке спричинене порушенням продукції білка амілоїду. У головному мозку хворих  відкладається білок амілоїд і в сірій речовині з’являються </a:t>
            </a:r>
            <a:r>
              <a:rPr lang="uk-UA" sz="2400" dirty="0" err="1" smtClean="0"/>
              <a:t>нейрофібрилярні</a:t>
            </a:r>
            <a:r>
              <a:rPr lang="uk-UA" sz="2400" dirty="0" smtClean="0"/>
              <a:t> клубки. Ефективних методів лікування не існує. Деякі ліки лише незначно уповільнюють прогресуючий розвиток хвороби.</a:t>
            </a:r>
            <a:endParaRPr lang="ru-RU" sz="2400" dirty="0"/>
          </a:p>
        </p:txBody>
      </p:sp>
      <p:pic>
        <p:nvPicPr>
          <p:cNvPr id="2050" name="Рисунок 1" descr="Описание: https://scontent-lga3-1.cdninstagram.com/t51.2885-15/s640x640/sh0.08/e35/17075844_227289097743158_7844802554062962688_n.jpg"/>
          <p:cNvPicPr>
            <a:picLocks noChangeAspect="1" noChangeArrowheads="1"/>
          </p:cNvPicPr>
          <p:nvPr/>
        </p:nvPicPr>
        <p:blipFill>
          <a:blip r:embed="rId2" cstate="print"/>
          <a:srcRect/>
          <a:stretch>
            <a:fillRect/>
          </a:stretch>
        </p:blipFill>
        <p:spPr bwMode="auto">
          <a:xfrm>
            <a:off x="251520" y="1700808"/>
            <a:ext cx="2650951" cy="26509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dirty="0" smtClean="0">
                <a:solidFill>
                  <a:schemeClr val="tx2">
                    <a:lumMod val="10000"/>
                  </a:schemeClr>
                </a:solidFill>
                <a:effectLst/>
                <a:latin typeface="+mn-lt"/>
              </a:rPr>
              <a:t>Інсульт</a:t>
            </a:r>
            <a:r>
              <a:rPr lang="uk-UA" sz="3200" dirty="0" smtClean="0">
                <a:effectLst/>
                <a:latin typeface="+mn-lt"/>
              </a:rPr>
              <a:t> </a:t>
            </a:r>
            <a:endParaRPr lang="ru-RU" sz="3200" dirty="0">
              <a:effectLst/>
              <a:latin typeface="+mn-lt"/>
            </a:endParaRPr>
          </a:p>
        </p:txBody>
      </p:sp>
      <p:sp>
        <p:nvSpPr>
          <p:cNvPr id="3" name="Содержимое 2"/>
          <p:cNvSpPr>
            <a:spLocks noGrp="1"/>
          </p:cNvSpPr>
          <p:nvPr>
            <p:ph idx="1"/>
          </p:nvPr>
        </p:nvSpPr>
        <p:spPr>
          <a:xfrm>
            <a:off x="2627784" y="1600200"/>
            <a:ext cx="6059016" cy="4709160"/>
          </a:xfrm>
        </p:spPr>
        <p:txBody>
          <a:bodyPr>
            <a:normAutofit fontScale="85000" lnSpcReduction="10000"/>
          </a:bodyPr>
          <a:lstStyle/>
          <a:p>
            <a:pPr algn="just">
              <a:buNone/>
            </a:pPr>
            <a:r>
              <a:rPr lang="uk-UA" dirty="0" smtClean="0"/>
              <a:t>     Може бути зумовлений порушенням кровопостачання головного мозку або крововиливом на його поверхню чи тканини. Таке порушення кровопостачання спричиняє нестачу кисню та поживних речовин у нервових клітинах. Уражені клітини нездатні регулювати роботу відповідних частин тіла, що призводить до тимчасової чи постійної втрати їхньої функції. Крововилив порушує роботу головного мозку, стискаючи його тканини. Основні причини інсульту: </a:t>
            </a:r>
            <a:r>
              <a:rPr lang="uk-UA" dirty="0" err="1" smtClean="0"/>
              <a:t>закупорення</a:t>
            </a:r>
            <a:r>
              <a:rPr lang="uk-UA" dirty="0" smtClean="0"/>
              <a:t> дрібних судин, утворення тромбів, емболія.</a:t>
            </a:r>
            <a:endParaRPr lang="ru-RU" dirty="0"/>
          </a:p>
        </p:txBody>
      </p:sp>
      <p:pic>
        <p:nvPicPr>
          <p:cNvPr id="3074" name="Рисунок 2" descr="Описание: http://lfly.ru/wp-content/uploads/2017/07/emboliya-sosudov-mozga-600x345.jpg"/>
          <p:cNvPicPr>
            <a:picLocks noChangeAspect="1" noChangeArrowheads="1"/>
          </p:cNvPicPr>
          <p:nvPr/>
        </p:nvPicPr>
        <p:blipFill>
          <a:blip r:embed="rId2" cstate="print"/>
          <a:srcRect l="34641"/>
          <a:stretch>
            <a:fillRect/>
          </a:stretch>
        </p:blipFill>
        <p:spPr bwMode="auto">
          <a:xfrm>
            <a:off x="323528" y="1484784"/>
            <a:ext cx="2670265" cy="3096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dirty="0" smtClean="0">
                <a:solidFill>
                  <a:schemeClr val="tx2">
                    <a:lumMod val="10000"/>
                  </a:schemeClr>
                </a:solidFill>
                <a:effectLst/>
                <a:latin typeface="+mn-lt"/>
              </a:rPr>
              <a:t>Енцефаліт</a:t>
            </a:r>
            <a:r>
              <a:rPr lang="uk-UA" sz="3200" dirty="0" smtClean="0">
                <a:effectLst/>
                <a:latin typeface="+mn-lt"/>
              </a:rPr>
              <a:t> </a:t>
            </a:r>
            <a:endParaRPr lang="ru-RU" sz="3200" dirty="0">
              <a:effectLst/>
              <a:latin typeface="+mn-lt"/>
            </a:endParaRPr>
          </a:p>
        </p:txBody>
      </p:sp>
      <p:sp>
        <p:nvSpPr>
          <p:cNvPr id="3" name="Содержимое 2"/>
          <p:cNvSpPr>
            <a:spLocks noGrp="1"/>
          </p:cNvSpPr>
          <p:nvPr>
            <p:ph idx="1"/>
          </p:nvPr>
        </p:nvSpPr>
        <p:spPr>
          <a:xfrm>
            <a:off x="2555776" y="1600200"/>
            <a:ext cx="6131024" cy="4709160"/>
          </a:xfrm>
        </p:spPr>
        <p:txBody>
          <a:bodyPr/>
          <a:lstStyle/>
          <a:p>
            <a:pPr algn="just">
              <a:buNone/>
            </a:pPr>
            <a:r>
              <a:rPr lang="uk-UA" dirty="0" smtClean="0"/>
              <a:t>    </a:t>
            </a:r>
            <a:r>
              <a:rPr lang="uk-UA" sz="2400" dirty="0" smtClean="0"/>
              <a:t>Важке інфекційне захворювання тканин головного мозку. Воно починається головним болем та гарячкою і може призвести до смерті або стійкого порушення деяких функцій головного мозку. Збудників енцефаліту переносять </a:t>
            </a:r>
            <a:r>
              <a:rPr lang="uk-UA" sz="2400" dirty="0" err="1" smtClean="0"/>
              <a:t>іксодові</a:t>
            </a:r>
            <a:r>
              <a:rPr lang="uk-UA" sz="2400" dirty="0" smtClean="0"/>
              <a:t> кліщі.</a:t>
            </a:r>
            <a:endParaRPr lang="ru-RU" sz="2400" dirty="0"/>
          </a:p>
        </p:txBody>
      </p:sp>
      <p:pic>
        <p:nvPicPr>
          <p:cNvPr id="4" name="Рисунок 3" descr="http://narodna-osvita.com.ua/uploads/sobol-8-bio/sobol-8-bio-21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700808"/>
            <a:ext cx="2266950" cy="1944216"/>
          </a:xfrm>
          <a:prstGeom prst="rect">
            <a:avLst/>
          </a:prstGeom>
          <a:noFill/>
          <a:ln>
            <a:noFill/>
          </a:ln>
        </p:spPr>
      </p:pic>
      <p:pic>
        <p:nvPicPr>
          <p:cNvPr id="5" name="Рисунок 4" descr="http://narodna-osvita.com.ua/uploads/sobol-8-bio/sobol-8-bio-22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3933056"/>
            <a:ext cx="1819275" cy="1638300"/>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dirty="0" smtClean="0">
                <a:solidFill>
                  <a:schemeClr val="tx2">
                    <a:lumMod val="10000"/>
                  </a:schemeClr>
                </a:solidFill>
                <a:effectLst/>
                <a:latin typeface="+mn-lt"/>
              </a:rPr>
              <a:t>Менінгіт</a:t>
            </a:r>
            <a:r>
              <a:rPr lang="uk-UA" sz="3200" dirty="0" smtClean="0">
                <a:effectLst/>
                <a:latin typeface="+mn-lt"/>
              </a:rPr>
              <a:t> </a:t>
            </a:r>
            <a:endParaRPr lang="ru-RU" sz="3200" dirty="0">
              <a:effectLst/>
              <a:latin typeface="+mn-lt"/>
            </a:endParaRPr>
          </a:p>
        </p:txBody>
      </p:sp>
      <p:sp>
        <p:nvSpPr>
          <p:cNvPr id="3" name="Содержимое 2"/>
          <p:cNvSpPr>
            <a:spLocks noGrp="1"/>
          </p:cNvSpPr>
          <p:nvPr>
            <p:ph idx="1"/>
          </p:nvPr>
        </p:nvSpPr>
        <p:spPr>
          <a:xfrm>
            <a:off x="2339752" y="1600200"/>
            <a:ext cx="6347048" cy="4709160"/>
          </a:xfrm>
        </p:spPr>
        <p:txBody>
          <a:bodyPr>
            <a:normAutofit/>
          </a:bodyPr>
          <a:lstStyle/>
          <a:p>
            <a:pPr algn="just">
              <a:buNone/>
            </a:pPr>
            <a:r>
              <a:rPr lang="uk-UA" dirty="0" smtClean="0"/>
              <a:t>    </a:t>
            </a:r>
            <a:r>
              <a:rPr lang="uk-UA" sz="2400" dirty="0" smtClean="0"/>
              <a:t>Інфекційне захворювання трьох оболонок головного мозку. Вірусні форми менінгіту здебільшого трапляються під час зимових епідемій грипу й за симптомами нагадують його. Минають за декілька тижнів. Бактеріальні форми мають важкий перебіг і в дітей можуть бути летальними. Така бактеріальна форма хвороби, як туберкульозний менінгіт, виникає у місцях високої захворюваності на туберкульоз.</a:t>
            </a:r>
            <a:endParaRPr lang="ru-RU" sz="2400" dirty="0" smtClean="0"/>
          </a:p>
          <a:p>
            <a:endParaRPr lang="ru-RU" dirty="0"/>
          </a:p>
        </p:txBody>
      </p:sp>
      <p:pic>
        <p:nvPicPr>
          <p:cNvPr id="4" name="Рисунок 3" descr="http://narodna-osvita.com.ua/uploads/rybalko-8-bio/rybalko-8-bio-103.jpg"/>
          <p:cNvPicPr/>
          <p:nvPr/>
        </p:nvPicPr>
        <p:blipFill>
          <a:blip r:embed="rId2" cstate="print">
            <a:extLst>
              <a:ext uri="{28A0092B-C50C-407E-A947-70E740481C1C}">
                <a14:useLocalDpi xmlns:a14="http://schemas.microsoft.com/office/drawing/2010/main" val="0"/>
              </a:ext>
            </a:extLst>
          </a:blip>
          <a:srcRect b="12869"/>
          <a:stretch>
            <a:fillRect/>
          </a:stretch>
        </p:blipFill>
        <p:spPr bwMode="auto">
          <a:xfrm>
            <a:off x="251521" y="1700808"/>
            <a:ext cx="2592287" cy="2448272"/>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dirty="0" smtClean="0">
                <a:solidFill>
                  <a:schemeClr val="tx2">
                    <a:lumMod val="10000"/>
                  </a:schemeClr>
                </a:solidFill>
                <a:effectLst/>
                <a:latin typeface="+mn-lt"/>
              </a:rPr>
              <a:t>Абсцеси та пухлини мозку</a:t>
            </a:r>
            <a:endParaRPr lang="ru-RU" sz="3200" dirty="0">
              <a:solidFill>
                <a:schemeClr val="tx2">
                  <a:lumMod val="10000"/>
                </a:schemeClr>
              </a:solidFill>
              <a:effectLst/>
              <a:latin typeface="+mn-lt"/>
            </a:endParaRPr>
          </a:p>
        </p:txBody>
      </p:sp>
      <p:sp>
        <p:nvSpPr>
          <p:cNvPr id="3" name="Содержимое 2"/>
          <p:cNvSpPr>
            <a:spLocks noGrp="1"/>
          </p:cNvSpPr>
          <p:nvPr>
            <p:ph idx="1"/>
          </p:nvPr>
        </p:nvSpPr>
        <p:spPr>
          <a:xfrm>
            <a:off x="2483768" y="1600200"/>
            <a:ext cx="6203032" cy="4709160"/>
          </a:xfrm>
        </p:spPr>
        <p:txBody>
          <a:bodyPr/>
          <a:lstStyle/>
          <a:p>
            <a:pPr algn="just">
              <a:buNone/>
            </a:pPr>
            <a:r>
              <a:rPr lang="uk-UA" dirty="0" smtClean="0"/>
              <a:t>    </a:t>
            </a:r>
            <a:r>
              <a:rPr lang="uk-UA" sz="2400" dirty="0" smtClean="0"/>
              <a:t>Абсцеси та пухлини розвиваються всередині мозку, на його поверхні або в тканинах. Деякі види пухлин можна лікувати хірургічним втручанням. Абсцеси дренують або видаляють. Хворим призначають антибіотики.</a:t>
            </a:r>
            <a:endParaRPr lang="ru-RU" sz="2400" dirty="0"/>
          </a:p>
        </p:txBody>
      </p:sp>
      <p:pic>
        <p:nvPicPr>
          <p:cNvPr id="1026" name="Рисунок 4" descr="Описание: http://opuholi.org/wp-content/uploads/2015/12/Rak-golovnogo-mozga.-1024x806.jpg"/>
          <p:cNvPicPr>
            <a:picLocks noChangeAspect="1" noChangeArrowheads="1"/>
          </p:cNvPicPr>
          <p:nvPr/>
        </p:nvPicPr>
        <p:blipFill>
          <a:blip r:embed="rId2" cstate="print"/>
          <a:srcRect/>
          <a:stretch>
            <a:fillRect/>
          </a:stretch>
        </p:blipFill>
        <p:spPr bwMode="auto">
          <a:xfrm>
            <a:off x="323528" y="1628800"/>
            <a:ext cx="2736304" cy="21540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dirty="0" smtClean="0">
                <a:solidFill>
                  <a:schemeClr val="tx2">
                    <a:lumMod val="10000"/>
                  </a:schemeClr>
                </a:solidFill>
                <a:effectLst/>
                <a:latin typeface="+mn-lt"/>
              </a:rPr>
              <a:t>Травми голови </a:t>
            </a:r>
            <a:endParaRPr lang="ru-RU" sz="3200" dirty="0">
              <a:solidFill>
                <a:schemeClr val="tx2">
                  <a:lumMod val="10000"/>
                </a:schemeClr>
              </a:solidFill>
              <a:effectLst/>
              <a:latin typeface="+mn-lt"/>
            </a:endParaRPr>
          </a:p>
        </p:txBody>
      </p:sp>
      <p:sp>
        <p:nvSpPr>
          <p:cNvPr id="3" name="Содержимое 2"/>
          <p:cNvSpPr>
            <a:spLocks noGrp="1"/>
          </p:cNvSpPr>
          <p:nvPr>
            <p:ph idx="1"/>
          </p:nvPr>
        </p:nvSpPr>
        <p:spPr>
          <a:xfrm>
            <a:off x="2195736" y="1412776"/>
            <a:ext cx="6336704" cy="4709160"/>
          </a:xfrm>
        </p:spPr>
        <p:txBody>
          <a:bodyPr>
            <a:normAutofit fontScale="92500" lnSpcReduction="10000"/>
          </a:bodyPr>
          <a:lstStyle/>
          <a:p>
            <a:pPr algn="just">
              <a:buNone/>
            </a:pPr>
            <a:r>
              <a:rPr lang="uk-UA" dirty="0" smtClean="0"/>
              <a:t>    </a:t>
            </a:r>
            <a:r>
              <a:rPr lang="uk-UA" sz="2600" dirty="0" smtClean="0"/>
              <a:t>У разі пошкодження шкіри голови та кісток черепа можливе ураження мозку та розвиток інфекції. Такі ушкодження вимагають втручання нейрохірурга для видалення сторонніх тіл та очищення рани. Закриті травми голови, без ушкодження черепа, виникають внаслідок падіння чи удару. У таких випадках вони часто супроводжуються непритомним станом потерпілого та порушенням функцій мозку, яке може бути тимчасовим або тривалим. Лікування іноді не дає бажаних наслідків.</a:t>
            </a:r>
            <a:endParaRPr lang="ru-RU" sz="2600" dirty="0"/>
          </a:p>
        </p:txBody>
      </p:sp>
      <p:pic>
        <p:nvPicPr>
          <p:cNvPr id="2050" name="Рисунок 1" descr="Описание: http://www.medicalj.ru/images/stories/bolezni/nevrologiya/sotryasenie4.JPG"/>
          <p:cNvPicPr>
            <a:picLocks noChangeAspect="1" noChangeArrowheads="1"/>
          </p:cNvPicPr>
          <p:nvPr/>
        </p:nvPicPr>
        <p:blipFill>
          <a:blip r:embed="rId2" cstate="print"/>
          <a:srcRect l="55084" b="7723"/>
          <a:stretch>
            <a:fillRect/>
          </a:stretch>
        </p:blipFill>
        <p:spPr bwMode="auto">
          <a:xfrm>
            <a:off x="323528" y="1700808"/>
            <a:ext cx="2304256"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3600" dirty="0" smtClean="0">
                <a:solidFill>
                  <a:schemeClr val="tx2">
                    <a:lumMod val="10000"/>
                  </a:schemeClr>
                </a:solidFill>
                <a:effectLst/>
                <a:latin typeface="+mn-lt"/>
              </a:rPr>
              <a:t/>
            </a:r>
            <a:br>
              <a:rPr lang="en-US" sz="3600" dirty="0" smtClean="0">
                <a:solidFill>
                  <a:schemeClr val="tx2">
                    <a:lumMod val="10000"/>
                  </a:schemeClr>
                </a:solidFill>
                <a:effectLst/>
                <a:latin typeface="+mn-lt"/>
              </a:rPr>
            </a:br>
            <a:r>
              <a:rPr lang="uk-UA" sz="3600" dirty="0" smtClean="0">
                <a:solidFill>
                  <a:schemeClr val="tx2">
                    <a:lumMod val="10000"/>
                  </a:schemeClr>
                </a:solidFill>
                <a:effectLst/>
                <a:latin typeface="+mn-lt"/>
              </a:rPr>
              <a:t>Вправа «Фільтр» </a:t>
            </a:r>
            <a:r>
              <a:rPr lang="uk-UA" sz="3200" dirty="0" smtClean="0">
                <a:effectLst/>
                <a:latin typeface="+mn-lt"/>
              </a:rPr>
              <a:t/>
            </a:r>
            <a:br>
              <a:rPr lang="uk-UA" sz="3200" dirty="0" smtClean="0">
                <a:effectLst/>
                <a:latin typeface="+mn-lt"/>
              </a:rPr>
            </a:br>
            <a:r>
              <a:rPr lang="uk-UA" sz="2700" dirty="0" smtClean="0">
                <a:solidFill>
                  <a:schemeClr val="bg1"/>
                </a:solidFill>
                <a:effectLst/>
                <a:latin typeface="+mn-lt"/>
              </a:rPr>
              <a:t>З переліку слів, словосполучень, цифр вибрати:  </a:t>
            </a:r>
            <a:br>
              <a:rPr lang="uk-UA" sz="2700" dirty="0" smtClean="0">
                <a:solidFill>
                  <a:schemeClr val="bg1"/>
                </a:solidFill>
                <a:effectLst/>
                <a:latin typeface="+mn-lt"/>
              </a:rPr>
            </a:br>
            <a:r>
              <a:rPr lang="uk-UA" sz="2700" dirty="0" smtClean="0">
                <a:solidFill>
                  <a:schemeClr val="bg1"/>
                </a:solidFill>
                <a:effectLst/>
                <a:latin typeface="+mn-lt"/>
              </a:rPr>
              <a:t>І варіант – все, що стосується спинного мозку, </a:t>
            </a:r>
            <a:br>
              <a:rPr lang="uk-UA" sz="2700" dirty="0" smtClean="0">
                <a:solidFill>
                  <a:schemeClr val="bg1"/>
                </a:solidFill>
                <a:effectLst/>
                <a:latin typeface="+mn-lt"/>
              </a:rPr>
            </a:br>
            <a:r>
              <a:rPr lang="uk-UA" sz="2700" dirty="0" smtClean="0">
                <a:solidFill>
                  <a:schemeClr val="bg1"/>
                </a:solidFill>
                <a:effectLst/>
                <a:latin typeface="+mn-lt"/>
              </a:rPr>
              <a:t>ІІ варіант – головного мозку.</a:t>
            </a:r>
            <a:endParaRPr lang="ru-RU" sz="2700" dirty="0">
              <a:solidFill>
                <a:schemeClr val="bg1"/>
              </a:solidFill>
              <a:effectLst/>
              <a:latin typeface="+mn-lt"/>
            </a:endParaRPr>
          </a:p>
        </p:txBody>
      </p:sp>
      <p:sp>
        <p:nvSpPr>
          <p:cNvPr id="3" name="Содержимое 2"/>
          <p:cNvSpPr>
            <a:spLocks noGrp="1"/>
          </p:cNvSpPr>
          <p:nvPr>
            <p:ph idx="1"/>
          </p:nvPr>
        </p:nvSpPr>
        <p:spPr/>
        <p:txBody>
          <a:bodyPr>
            <a:normAutofit/>
          </a:bodyPr>
          <a:lstStyle/>
          <a:p>
            <a:pPr algn="just">
              <a:buNone/>
            </a:pPr>
            <a:r>
              <a:rPr lang="ru-RU" dirty="0" smtClean="0"/>
              <a:t>   </a:t>
            </a:r>
            <a:r>
              <a:rPr lang="uk-UA" dirty="0" smtClean="0"/>
              <a:t> </a:t>
            </a:r>
            <a:endParaRPr lang="en-US" dirty="0" smtClean="0"/>
          </a:p>
          <a:p>
            <a:pPr algn="just">
              <a:buNone/>
            </a:pPr>
            <a:r>
              <a:rPr lang="uk-UA" sz="2400" dirty="0" smtClean="0"/>
              <a:t>     41-45 см, 12 пар, 30-32 г, 1300 </a:t>
            </a:r>
            <a:r>
              <a:rPr lang="uk-UA" sz="2400" dirty="0" err="1" smtClean="0"/>
              <a:t>г</a:t>
            </a:r>
            <a:r>
              <a:rPr lang="uk-UA" sz="2400" dirty="0" smtClean="0"/>
              <a:t>, 1см, 2 потовщення, 31 пара, шлуночки,   канал, мозолисте тіло, роги, 13 </a:t>
            </a:r>
            <a:r>
              <a:rPr lang="uk-UA" sz="2400" dirty="0" err="1" smtClean="0"/>
              <a:t>млн</a:t>
            </a:r>
            <a:r>
              <a:rPr lang="uk-UA" sz="2400" dirty="0" smtClean="0"/>
              <a:t> нейронів, кора, таламус,  центр дихання, центр сечовиділення, черв’як, центр розширення зіниць, звивини, колінний рефлекс , ретикулярна формація, чотиригорбикове тіло.</a:t>
            </a:r>
            <a:endParaRPr lang="ru-RU" sz="2400" dirty="0"/>
          </a:p>
        </p:txBody>
      </p:sp>
      <p:pic>
        <p:nvPicPr>
          <p:cNvPr id="1026" name="Рисунок 4" descr="Описание: http://8pfosxiequfga5p2igltwfoweta6lzao.cdn-freehost.com.ua/images/stories/for_article/anatomy3d/braintraining_small.jpg"/>
          <p:cNvPicPr>
            <a:picLocks noChangeAspect="1" noChangeArrowheads="1"/>
          </p:cNvPicPr>
          <p:nvPr/>
        </p:nvPicPr>
        <p:blipFill>
          <a:blip r:embed="rId2" cstate="print"/>
          <a:srcRect/>
          <a:stretch>
            <a:fillRect/>
          </a:stretch>
        </p:blipFill>
        <p:spPr bwMode="auto">
          <a:xfrm>
            <a:off x="3635896" y="4429361"/>
            <a:ext cx="2232248" cy="21121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dirty="0" smtClean="0">
                <a:solidFill>
                  <a:schemeClr val="tx2">
                    <a:lumMod val="10000"/>
                  </a:schemeClr>
                </a:solidFill>
                <a:effectLst/>
                <a:latin typeface="+mn-lt"/>
              </a:rPr>
              <a:t>Параліч</a:t>
            </a:r>
            <a:r>
              <a:rPr lang="uk-UA" sz="3200" dirty="0" smtClean="0">
                <a:effectLst/>
                <a:latin typeface="+mn-lt"/>
              </a:rPr>
              <a:t> </a:t>
            </a:r>
            <a:endParaRPr lang="ru-RU" sz="3200" dirty="0">
              <a:effectLst/>
              <a:latin typeface="+mn-lt"/>
            </a:endParaRPr>
          </a:p>
        </p:txBody>
      </p:sp>
      <p:sp>
        <p:nvSpPr>
          <p:cNvPr id="3" name="Содержимое 2"/>
          <p:cNvSpPr>
            <a:spLocks noGrp="1"/>
          </p:cNvSpPr>
          <p:nvPr>
            <p:ph idx="1"/>
          </p:nvPr>
        </p:nvSpPr>
        <p:spPr>
          <a:xfrm>
            <a:off x="2483768" y="1600200"/>
            <a:ext cx="6203032" cy="4709160"/>
          </a:xfrm>
        </p:spPr>
        <p:txBody>
          <a:bodyPr>
            <a:normAutofit/>
          </a:bodyPr>
          <a:lstStyle/>
          <a:p>
            <a:pPr algn="just">
              <a:buNone/>
            </a:pPr>
            <a:r>
              <a:rPr lang="uk-UA" sz="2400" dirty="0" smtClean="0"/>
              <a:t>     Параліч різних частин тіла виникає внаслідок ушкодження рухових ділянок головного мозку або нервових провідних шляхів спинного мозку. Можливі порушення контрольованих рухів та втрата чутливості. Пам'ять  та розумова діяльність при цьому не порушується.</a:t>
            </a:r>
            <a:endParaRPr lang="ru-RU" sz="2400" dirty="0"/>
          </a:p>
        </p:txBody>
      </p:sp>
      <p:pic>
        <p:nvPicPr>
          <p:cNvPr id="2050" name="Рисунок 3" descr="Описание: https://img.day.az/2017/11/01/beyin_esas_22.jpg"/>
          <p:cNvPicPr>
            <a:picLocks noChangeAspect="1" noChangeArrowheads="1"/>
          </p:cNvPicPr>
          <p:nvPr/>
        </p:nvPicPr>
        <p:blipFill>
          <a:blip r:embed="rId2" cstate="print"/>
          <a:srcRect/>
          <a:stretch>
            <a:fillRect/>
          </a:stretch>
        </p:blipFill>
        <p:spPr bwMode="auto">
          <a:xfrm>
            <a:off x="323528" y="1772816"/>
            <a:ext cx="2664296" cy="2232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dirty="0" smtClean="0">
                <a:solidFill>
                  <a:schemeClr val="tx2">
                    <a:lumMod val="10000"/>
                  </a:schemeClr>
                </a:solidFill>
                <a:effectLst/>
                <a:latin typeface="+mn-lt"/>
              </a:rPr>
              <a:t>Хвороба </a:t>
            </a:r>
            <a:r>
              <a:rPr lang="uk-UA" sz="3200" dirty="0" err="1" smtClean="0">
                <a:solidFill>
                  <a:schemeClr val="tx2">
                    <a:lumMod val="10000"/>
                  </a:schemeClr>
                </a:solidFill>
                <a:effectLst/>
                <a:latin typeface="+mn-lt"/>
              </a:rPr>
              <a:t>Лайма</a:t>
            </a:r>
            <a:r>
              <a:rPr lang="uk-UA" sz="3200" dirty="0" smtClean="0">
                <a:solidFill>
                  <a:schemeClr val="tx2">
                    <a:lumMod val="10000"/>
                  </a:schemeClr>
                </a:solidFill>
                <a:effectLst/>
                <a:latin typeface="+mn-lt"/>
              </a:rPr>
              <a:t> </a:t>
            </a:r>
            <a:endParaRPr lang="ru-RU" sz="3200" dirty="0">
              <a:solidFill>
                <a:schemeClr val="tx2">
                  <a:lumMod val="10000"/>
                </a:schemeClr>
              </a:solidFill>
              <a:effectLst/>
              <a:latin typeface="+mn-lt"/>
            </a:endParaRPr>
          </a:p>
        </p:txBody>
      </p:sp>
      <p:sp>
        <p:nvSpPr>
          <p:cNvPr id="3" name="Содержимое 2"/>
          <p:cNvSpPr>
            <a:spLocks noGrp="1"/>
          </p:cNvSpPr>
          <p:nvPr>
            <p:ph idx="1"/>
          </p:nvPr>
        </p:nvSpPr>
        <p:spPr>
          <a:xfrm>
            <a:off x="2411760" y="1600200"/>
            <a:ext cx="6275040" cy="4709160"/>
          </a:xfrm>
        </p:spPr>
        <p:txBody>
          <a:bodyPr>
            <a:normAutofit/>
          </a:bodyPr>
          <a:lstStyle/>
          <a:p>
            <a:pPr algn="just">
              <a:buNone/>
            </a:pPr>
            <a:r>
              <a:rPr lang="uk-UA" sz="2400" dirty="0" smtClean="0"/>
              <a:t>     Хвороба отримала назву від назви американського містечка Старий </a:t>
            </a:r>
            <a:r>
              <a:rPr lang="uk-UA" sz="2400" dirty="0" err="1" smtClean="0"/>
              <a:t>Лайм</a:t>
            </a:r>
            <a:r>
              <a:rPr lang="uk-UA" sz="2400" dirty="0" smtClean="0"/>
              <a:t>, у якому її виявили вперше, однак ця хвороба трапляється і на всіх інших континентах, окрім хіба що Антарктиди.  Збудник : спіралеподібна бактерія </a:t>
            </a:r>
            <a:r>
              <a:rPr lang="uk-UA" sz="2400" dirty="0" err="1" smtClean="0"/>
              <a:t>борелія</a:t>
            </a:r>
            <a:r>
              <a:rPr lang="uk-UA" sz="2400" dirty="0" smtClean="0"/>
              <a:t>, що потрапляє в організм людини через укуси кліщів (людина для </a:t>
            </a:r>
            <a:r>
              <a:rPr lang="uk-UA" sz="2400" dirty="0" err="1" smtClean="0"/>
              <a:t>борелії</a:t>
            </a:r>
            <a:r>
              <a:rPr lang="uk-UA" sz="2400" dirty="0" smtClean="0"/>
              <a:t> є випадкове місце проживання, бо зазвичай вона вражає диких копитних).</a:t>
            </a:r>
            <a:endParaRPr lang="ru-RU" sz="2400" dirty="0"/>
          </a:p>
        </p:txBody>
      </p:sp>
      <p:pic>
        <p:nvPicPr>
          <p:cNvPr id="4" name="Рисунок 3" descr="Похожее изображение"/>
          <p:cNvPicPr/>
          <p:nvPr/>
        </p:nvPicPr>
        <p:blipFill>
          <a:blip r:embed="rId2" cstate="print">
            <a:extLst>
              <a:ext uri="{28A0092B-C50C-407E-A947-70E740481C1C}">
                <a14:useLocalDpi xmlns:a14="http://schemas.microsoft.com/office/drawing/2010/main" val="0"/>
              </a:ext>
            </a:extLst>
          </a:blip>
          <a:srcRect l="50399" b="5556"/>
          <a:stretch>
            <a:fillRect/>
          </a:stretch>
        </p:blipFill>
        <p:spPr bwMode="auto">
          <a:xfrm>
            <a:off x="395536" y="1916832"/>
            <a:ext cx="2304256" cy="2448272"/>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dirty="0" smtClean="0">
                <a:solidFill>
                  <a:schemeClr val="tx2">
                    <a:lumMod val="10000"/>
                  </a:schemeClr>
                </a:solidFill>
                <a:effectLst/>
                <a:latin typeface="+mn-lt"/>
              </a:rPr>
              <a:t>Лікування захворювань нервової системи</a:t>
            </a:r>
            <a:endParaRPr lang="ru-RU" sz="3200" dirty="0">
              <a:solidFill>
                <a:schemeClr val="tx2">
                  <a:lumMod val="10000"/>
                </a:schemeClr>
              </a:solidFill>
              <a:effectLst/>
              <a:latin typeface="+mn-lt"/>
            </a:endParaRPr>
          </a:p>
        </p:txBody>
      </p:sp>
      <p:sp>
        <p:nvSpPr>
          <p:cNvPr id="3" name="Содержимое 2"/>
          <p:cNvSpPr>
            <a:spLocks noGrp="1"/>
          </p:cNvSpPr>
          <p:nvPr>
            <p:ph idx="1"/>
          </p:nvPr>
        </p:nvSpPr>
        <p:spPr/>
        <p:txBody>
          <a:bodyPr>
            <a:normAutofit/>
          </a:bodyPr>
          <a:lstStyle/>
          <a:p>
            <a:pPr algn="just">
              <a:buNone/>
            </a:pPr>
            <a:r>
              <a:rPr lang="uk-UA" sz="2400" dirty="0" smtClean="0"/>
              <a:t>     Лікувати хвороби нервової системи можливо лише під наглядом лікаря в умовах стаціонару. Методи лікування залежать від симптомів і підбираються індивідуально до кожного випадку. Щоб уникнути розвитку захворювань нервової системи необхідно своєчасно діагностувати і лікувати хворобу, вести здоровий спосіб життя, не перевтомлюватися, уникати інфекцій. При перших ознаках хвороби звертатися до лікаря - спеціаліста.</a:t>
            </a:r>
            <a:endParaRPr lang="ru-RU"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dirty="0" smtClean="0">
                <a:solidFill>
                  <a:schemeClr val="tx2">
                    <a:lumMod val="10000"/>
                  </a:schemeClr>
                </a:solidFill>
                <a:effectLst/>
                <a:latin typeface="+mn-lt"/>
              </a:rPr>
              <a:t>Цікавий факт</a:t>
            </a:r>
            <a:endParaRPr lang="ru-RU" sz="3200" dirty="0">
              <a:solidFill>
                <a:schemeClr val="tx2">
                  <a:lumMod val="10000"/>
                </a:schemeClr>
              </a:solidFill>
              <a:effectLst/>
              <a:latin typeface="+mn-lt"/>
            </a:endParaRPr>
          </a:p>
        </p:txBody>
      </p:sp>
      <p:sp>
        <p:nvSpPr>
          <p:cNvPr id="3" name="Содержимое 2"/>
          <p:cNvSpPr>
            <a:spLocks noGrp="1"/>
          </p:cNvSpPr>
          <p:nvPr>
            <p:ph idx="1"/>
          </p:nvPr>
        </p:nvSpPr>
        <p:spPr/>
        <p:txBody>
          <a:bodyPr>
            <a:normAutofit/>
          </a:bodyPr>
          <a:lstStyle/>
          <a:p>
            <a:pPr algn="just">
              <a:buNone/>
            </a:pPr>
            <a:r>
              <a:rPr lang="uk-UA" sz="2400" dirty="0" smtClean="0"/>
              <a:t>     Музика створена композиторами, володіє цілющою силою. Замість ліків  від головної болі потрібно послухати </a:t>
            </a:r>
            <a:r>
              <a:rPr lang="uk-UA" sz="2400" dirty="0" err="1" smtClean="0"/>
              <a:t>“Весняну</a:t>
            </a:r>
            <a:r>
              <a:rPr lang="uk-UA" sz="2400" dirty="0" smtClean="0"/>
              <a:t> </a:t>
            </a:r>
            <a:r>
              <a:rPr lang="uk-UA" sz="2400" dirty="0" err="1" smtClean="0"/>
              <a:t>пісню”</a:t>
            </a:r>
            <a:r>
              <a:rPr lang="uk-UA" sz="2400" dirty="0" smtClean="0"/>
              <a:t> Мендельсона. Романтична музика Шуберта, Чайковського, </a:t>
            </a:r>
            <a:r>
              <a:rPr lang="uk-UA" sz="2400" dirty="0" err="1" smtClean="0"/>
              <a:t>Шумана</a:t>
            </a:r>
            <a:r>
              <a:rPr lang="uk-UA" sz="2400" dirty="0" smtClean="0"/>
              <a:t>, Ліста створює відчуття вільного простору. Рок музика в стилі </a:t>
            </a:r>
            <a:r>
              <a:rPr lang="uk-UA" sz="2400" dirty="0" err="1" smtClean="0"/>
              <a:t>Елвіса</a:t>
            </a:r>
            <a:r>
              <a:rPr lang="uk-UA" sz="2400" dirty="0" smtClean="0"/>
              <a:t> </a:t>
            </a:r>
            <a:r>
              <a:rPr lang="uk-UA" sz="2400" dirty="0" err="1" smtClean="0"/>
              <a:t>Преслі</a:t>
            </a:r>
            <a:r>
              <a:rPr lang="uk-UA" sz="2400" dirty="0" smtClean="0"/>
              <a:t> в невеликій кількості здатна зняти нервове і м'язове напруження. Але </a:t>
            </a:r>
            <a:r>
              <a:rPr lang="uk-UA" sz="2400" dirty="0" err="1" smtClean="0"/>
              <a:t>найчудодійнішими</a:t>
            </a:r>
            <a:r>
              <a:rPr lang="uk-UA" sz="2400" dirty="0" smtClean="0"/>
              <a:t> для нервової системи є мелодії В. Моцарта.</a:t>
            </a:r>
            <a:endParaRPr lang="ru-RU"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dirty="0" smtClean="0">
                <a:solidFill>
                  <a:schemeClr val="tx2">
                    <a:lumMod val="10000"/>
                  </a:schemeClr>
                </a:solidFill>
                <a:effectLst/>
                <a:latin typeface="+mn-lt"/>
              </a:rPr>
              <a:t>Цікавий факт</a:t>
            </a:r>
            <a:endParaRPr lang="ru-RU" sz="3200" dirty="0">
              <a:solidFill>
                <a:schemeClr val="tx2">
                  <a:lumMod val="10000"/>
                </a:schemeClr>
              </a:solidFill>
              <a:effectLst/>
              <a:latin typeface="+mn-lt"/>
            </a:endParaRPr>
          </a:p>
        </p:txBody>
      </p:sp>
      <p:sp>
        <p:nvSpPr>
          <p:cNvPr id="3" name="Содержимое 2"/>
          <p:cNvSpPr>
            <a:spLocks noGrp="1"/>
          </p:cNvSpPr>
          <p:nvPr>
            <p:ph idx="1"/>
          </p:nvPr>
        </p:nvSpPr>
        <p:spPr/>
        <p:txBody>
          <a:bodyPr/>
          <a:lstStyle/>
          <a:p>
            <a:pPr algn="just">
              <a:buNone/>
            </a:pPr>
            <a:r>
              <a:rPr lang="uk-UA" sz="2400" dirty="0" smtClean="0"/>
              <a:t>     Американський науковець Лоуренс </a:t>
            </a:r>
            <a:r>
              <a:rPr lang="uk-UA" sz="2400" dirty="0" err="1" smtClean="0"/>
              <a:t>Катц</a:t>
            </a:r>
            <a:r>
              <a:rPr lang="uk-UA" sz="2400" dirty="0" smtClean="0"/>
              <a:t> працював </a:t>
            </a:r>
            <a:r>
              <a:rPr lang="uk-UA" sz="2400" dirty="0" err="1" smtClean="0"/>
              <a:t>нейробіологом</a:t>
            </a:r>
            <a:r>
              <a:rPr lang="uk-UA" sz="2400" dirty="0" smtClean="0"/>
              <a:t> в одному університеті. Він звернув увагу на те, що велика кількість нейронних провідних шляхів у мозку людини використовується не повністю.</a:t>
            </a:r>
            <a:endParaRPr lang="ru-RU" sz="2400" dirty="0" smtClean="0"/>
          </a:p>
          <a:p>
            <a:pPr algn="just">
              <a:buNone/>
            </a:pPr>
            <a:r>
              <a:rPr lang="uk-UA" sz="2400" dirty="0" smtClean="0"/>
              <a:t>     Він розробив особливу гімнастику для звивин мозку – </a:t>
            </a:r>
            <a:r>
              <a:rPr lang="uk-UA" sz="2400" dirty="0" err="1" smtClean="0"/>
              <a:t>нейробіку</a:t>
            </a:r>
            <a:r>
              <a:rPr lang="uk-UA" sz="2400" dirty="0" smtClean="0"/>
              <a:t>, яка тренує можливості кожної півкулі, поліпшує пам'ять, стимулює інтелект. Вправи ці виконуються неважко, але мають вражаючий ефект.</a:t>
            </a:r>
            <a:endParaRPr lang="ru-RU" sz="2400" dirty="0" smtClean="0"/>
          </a:p>
          <a:p>
            <a:pPr algn="just"/>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dirty="0" smtClean="0">
                <a:solidFill>
                  <a:schemeClr val="tx2">
                    <a:lumMod val="10000"/>
                  </a:schemeClr>
                </a:solidFill>
                <a:effectLst/>
                <a:latin typeface="+mn-lt"/>
              </a:rPr>
              <a:t>Пам'ятка “ Профілактика захворювань нервової </a:t>
            </a:r>
            <a:r>
              <a:rPr lang="uk-UA" sz="3200" dirty="0" err="1" smtClean="0">
                <a:solidFill>
                  <a:schemeClr val="tx2">
                    <a:lumMod val="10000"/>
                  </a:schemeClr>
                </a:solidFill>
                <a:effectLst/>
                <a:latin typeface="+mn-lt"/>
              </a:rPr>
              <a:t>системи”</a:t>
            </a:r>
            <a:endParaRPr lang="ru-RU" sz="3200" dirty="0">
              <a:solidFill>
                <a:schemeClr val="tx2">
                  <a:lumMod val="10000"/>
                </a:schemeClr>
              </a:solidFill>
              <a:effectLst/>
              <a:latin typeface="+mn-lt"/>
            </a:endParaRPr>
          </a:p>
        </p:txBody>
      </p:sp>
      <p:sp>
        <p:nvSpPr>
          <p:cNvPr id="3" name="Содержимое 2"/>
          <p:cNvSpPr>
            <a:spLocks noGrp="1"/>
          </p:cNvSpPr>
          <p:nvPr>
            <p:ph idx="1"/>
          </p:nvPr>
        </p:nvSpPr>
        <p:spPr/>
        <p:txBody>
          <a:bodyPr/>
          <a:lstStyle/>
          <a:p>
            <a:pPr>
              <a:buNone/>
            </a:pPr>
            <a:r>
              <a:rPr lang="uk-UA" dirty="0" smtClean="0"/>
              <a:t>1. </a:t>
            </a:r>
            <a:r>
              <a:rPr lang="uk-UA" sz="2400" dirty="0" smtClean="0"/>
              <a:t>Систематично відвідувати лікаря</a:t>
            </a:r>
          </a:p>
          <a:p>
            <a:pPr>
              <a:buNone/>
            </a:pPr>
            <a:r>
              <a:rPr lang="uk-UA" sz="2400" dirty="0" smtClean="0"/>
              <a:t>2. Дотримуватися правил гігієни</a:t>
            </a:r>
          </a:p>
          <a:p>
            <a:pPr>
              <a:buNone/>
            </a:pPr>
            <a:r>
              <a:rPr lang="uk-UA" sz="2400" dirty="0" smtClean="0"/>
              <a:t>3. Вести здоровий спосіб життя</a:t>
            </a:r>
          </a:p>
          <a:p>
            <a:pPr>
              <a:buNone/>
            </a:pPr>
            <a:r>
              <a:rPr lang="uk-UA" sz="2400" dirty="0" smtClean="0"/>
              <a:t>4. Запобігати формуванню шкідливих звичок</a:t>
            </a:r>
          </a:p>
          <a:p>
            <a:pPr>
              <a:buNone/>
            </a:pPr>
            <a:r>
              <a:rPr lang="uk-UA" sz="2400" dirty="0" smtClean="0"/>
              <a:t>5. Обмежувати навантажування на головний мозок</a:t>
            </a:r>
          </a:p>
          <a:p>
            <a:pPr>
              <a:buNone/>
            </a:pPr>
            <a:r>
              <a:rPr lang="uk-UA" sz="2400" dirty="0" smtClean="0"/>
              <a:t>6. Уникати травм, стресів, перевтоми, негативних емоцій</a:t>
            </a:r>
          </a:p>
          <a:p>
            <a:pPr>
              <a:buNone/>
            </a:pPr>
            <a:r>
              <a:rPr lang="uk-UA" dirty="0" smtClean="0"/>
              <a:t> </a:t>
            </a: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dirty="0" smtClean="0">
                <a:solidFill>
                  <a:schemeClr val="tx2">
                    <a:lumMod val="10000"/>
                  </a:schemeClr>
                </a:solidFill>
                <a:effectLst/>
                <a:latin typeface="+mn-lt"/>
              </a:rPr>
              <a:t>Використана література</a:t>
            </a:r>
            <a:endParaRPr lang="ru-RU" sz="3200" dirty="0">
              <a:solidFill>
                <a:schemeClr val="tx2">
                  <a:lumMod val="10000"/>
                </a:schemeClr>
              </a:solidFill>
              <a:effectLst/>
              <a:latin typeface="+mn-lt"/>
            </a:endParaRPr>
          </a:p>
        </p:txBody>
      </p:sp>
      <p:sp>
        <p:nvSpPr>
          <p:cNvPr id="3" name="Прямоугольник 2"/>
          <p:cNvSpPr/>
          <p:nvPr/>
        </p:nvSpPr>
        <p:spPr>
          <a:xfrm>
            <a:off x="971600" y="1443841"/>
            <a:ext cx="7560840" cy="4893647"/>
          </a:xfrm>
          <a:prstGeom prst="rect">
            <a:avLst/>
          </a:prstGeom>
        </p:spPr>
        <p:txBody>
          <a:bodyPr wrap="square">
            <a:spAutoFit/>
          </a:bodyPr>
          <a:lstStyle/>
          <a:p>
            <a:pPr marL="651510" indent="-514350" algn="just">
              <a:buAutoNum type="arabicPeriod"/>
            </a:pPr>
            <a:r>
              <a:rPr lang="uk-UA" sz="2400" dirty="0" smtClean="0"/>
              <a:t>Барна І. Біологія: комплексна підготовка до ЗНО.-Т.: Підручники і посібники, 2017.-496 с.</a:t>
            </a:r>
          </a:p>
          <a:p>
            <a:pPr marL="651510" indent="-514350" algn="just">
              <a:buAutoNum type="arabicPeriod"/>
            </a:pPr>
            <a:r>
              <a:rPr lang="uk-UA" sz="2400" dirty="0" smtClean="0"/>
              <a:t>Біологія: </a:t>
            </a:r>
            <a:r>
              <a:rPr lang="uk-UA" sz="2400" dirty="0" err="1" smtClean="0"/>
              <a:t>підруч</a:t>
            </a:r>
            <a:r>
              <a:rPr lang="uk-UA" sz="2400" dirty="0" smtClean="0"/>
              <a:t>. для 8-го класу </a:t>
            </a:r>
            <a:r>
              <a:rPr lang="uk-UA" sz="2400" dirty="0" err="1" smtClean="0"/>
              <a:t>загальноосвіт</a:t>
            </a:r>
            <a:r>
              <a:rPr lang="uk-UA" sz="2400" dirty="0" smtClean="0"/>
              <a:t>. </a:t>
            </a:r>
            <a:r>
              <a:rPr lang="uk-UA" sz="2400" dirty="0" err="1" smtClean="0"/>
              <a:t>навч.закл</a:t>
            </a:r>
            <a:r>
              <a:rPr lang="uk-UA" sz="2400" dirty="0" smtClean="0"/>
              <a:t>./ Н.Ю.Матяш.-К.: </a:t>
            </a:r>
            <a:r>
              <a:rPr lang="uk-UA" sz="2400" dirty="0" err="1" smtClean="0"/>
              <a:t>Генеза</a:t>
            </a:r>
            <a:r>
              <a:rPr lang="uk-UA" sz="2400" dirty="0" smtClean="0"/>
              <a:t>, 2016.-288 с.</a:t>
            </a:r>
          </a:p>
          <a:p>
            <a:pPr marL="651510" indent="-514350" algn="just">
              <a:buAutoNum type="arabicPeriod"/>
            </a:pPr>
            <a:r>
              <a:rPr lang="uk-UA" sz="2400" dirty="0" err="1" smtClean="0"/>
              <a:t>Мотузний</a:t>
            </a:r>
            <a:r>
              <a:rPr lang="uk-UA" sz="2400" dirty="0" smtClean="0"/>
              <a:t> В.О. Біологія: навчальний посібник для учнів 10-11 класів.-К.: Вища школа, 2012.-751 с.</a:t>
            </a:r>
          </a:p>
          <a:p>
            <a:pPr marL="651510" indent="-514350" algn="just">
              <a:buNone/>
            </a:pPr>
            <a:r>
              <a:rPr lang="uk-UA" sz="2400" dirty="0" smtClean="0"/>
              <a:t>       </a:t>
            </a:r>
            <a:r>
              <a:rPr lang="uk-UA" sz="2400" b="1" dirty="0" err="1" smtClean="0">
                <a:solidFill>
                  <a:schemeClr val="tx2">
                    <a:lumMod val="10000"/>
                  </a:schemeClr>
                </a:solidFill>
              </a:rPr>
              <a:t>Інтернет-ресурси</a:t>
            </a:r>
            <a:r>
              <a:rPr lang="uk-UA" sz="2400" b="1" dirty="0" smtClean="0">
                <a:solidFill>
                  <a:schemeClr val="tx2">
                    <a:lumMod val="10000"/>
                  </a:schemeClr>
                </a:solidFill>
              </a:rPr>
              <a:t>:</a:t>
            </a:r>
          </a:p>
          <a:p>
            <a:pPr marL="651510" indent="-514350" algn="just">
              <a:buFont typeface="Wingdings 2"/>
              <a:buAutoNum type="arabicPeriod"/>
            </a:pPr>
            <a:r>
              <a:rPr lang="en-US" sz="2400" dirty="0" smtClean="0"/>
              <a:t>Http//www.</a:t>
            </a:r>
            <a:r>
              <a:rPr lang="ru-RU" sz="2400" dirty="0" smtClean="0"/>
              <a:t> </a:t>
            </a:r>
            <a:r>
              <a:rPr lang="en-US" sz="2400" dirty="0" err="1" smtClean="0"/>
              <a:t>Biomedicina</a:t>
            </a:r>
            <a:r>
              <a:rPr lang="en-US" sz="2400" dirty="0" smtClean="0"/>
              <a:t> /com.ua</a:t>
            </a:r>
            <a:endParaRPr lang="ru-RU" sz="2400" dirty="0" smtClean="0"/>
          </a:p>
          <a:p>
            <a:pPr marL="651510" indent="-514350" algn="just">
              <a:buFont typeface="Wingdings 2"/>
              <a:buAutoNum type="arabicPeriod"/>
            </a:pPr>
            <a:r>
              <a:rPr lang="en-US" sz="2400" dirty="0" smtClean="0"/>
              <a:t>Http//www.dovidka.biz.ua</a:t>
            </a:r>
          </a:p>
          <a:p>
            <a:pPr marL="651510" indent="-514350" algn="just">
              <a:buFontTx/>
              <a:buAutoNum type="arabicPeriod"/>
            </a:pPr>
            <a:r>
              <a:rPr lang="en-US" sz="2400" dirty="0" smtClean="0"/>
              <a:t>Http//www.zdorovia.net</a:t>
            </a:r>
            <a:endParaRPr lang="ru-RU" sz="2400" dirty="0" smtClean="0"/>
          </a:p>
          <a:p>
            <a:pPr marL="651510" indent="-514350" algn="just">
              <a:buAutoNum type="arabicPeriod"/>
            </a:pPr>
            <a:r>
              <a:rPr lang="en-US" sz="2400" dirty="0" smtClean="0"/>
              <a:t>Http//www.yotube.com</a:t>
            </a:r>
            <a:endParaRPr lang="ru-RU" sz="2400" dirty="0" smtClean="0"/>
          </a:p>
          <a:p>
            <a:pPr marL="651510" indent="-514350" algn="just">
              <a:buFont typeface="Wingdings 2"/>
              <a:buAutoNum type="arabicPeriod"/>
            </a:pPr>
            <a:r>
              <a:rPr lang="en-US" sz="2400" dirty="0" smtClean="0"/>
              <a:t>Http//www.wikipedia.org</a:t>
            </a:r>
          </a:p>
          <a:p>
            <a:pPr marL="651510" indent="-514350" algn="just">
              <a:buFont typeface="Wingdings 2"/>
              <a:buAutoNum type="arabicPeriod"/>
            </a:pPr>
            <a:endParaRPr lang="ru-RU" sz="2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dirty="0" smtClean="0">
                <a:solidFill>
                  <a:schemeClr val="tx2">
                    <a:lumMod val="10000"/>
                  </a:schemeClr>
                </a:solidFill>
                <a:effectLst/>
                <a:latin typeface="+mn-lt"/>
              </a:rPr>
              <a:t>Нервова система</a:t>
            </a:r>
            <a:endParaRPr lang="ru-RU" sz="3200" dirty="0">
              <a:solidFill>
                <a:schemeClr val="tx2">
                  <a:lumMod val="10000"/>
                </a:schemeClr>
              </a:solidFill>
              <a:latin typeface="+mn-lt"/>
            </a:endParaRPr>
          </a:p>
        </p:txBody>
      </p:sp>
      <p:sp>
        <p:nvSpPr>
          <p:cNvPr id="3" name="Прямоугольник 2"/>
          <p:cNvSpPr/>
          <p:nvPr/>
        </p:nvSpPr>
        <p:spPr>
          <a:xfrm>
            <a:off x="3419872" y="1628800"/>
            <a:ext cx="5256584" cy="4154984"/>
          </a:xfrm>
          <a:prstGeom prst="rect">
            <a:avLst/>
          </a:prstGeom>
        </p:spPr>
        <p:txBody>
          <a:bodyPr wrap="square">
            <a:spAutoFit/>
          </a:bodyPr>
          <a:lstStyle/>
          <a:p>
            <a:pPr algn="just"/>
            <a:r>
              <a:rPr lang="uk-UA" sz="2400" dirty="0" smtClean="0"/>
              <a:t>Нервова система - складна структурна мережа. Вона пронизує весь наш організм і забезпечує його взаємодію з зовнішнім і внутрішнім світом, сприяє розвитку діяльності людини. З її допомогою відбувається управління рухами і регуляція всіх функцій, які виконують органи. Коли відбувається збій в її діяльності  виникають захворювання нервової системи, які потрібно обов’язково лікувати.</a:t>
            </a:r>
            <a:endParaRPr lang="ru-RU" sz="2400" dirty="0"/>
          </a:p>
        </p:txBody>
      </p:sp>
      <p:pic>
        <p:nvPicPr>
          <p:cNvPr id="4" name="Рисунок 3" descr="C:\Documents and Settings\учень\Рабочий стол\скачанные файлы.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412776"/>
            <a:ext cx="2880320" cy="2952328"/>
          </a:xfrm>
          <a:prstGeom prst="rect">
            <a:avLst/>
          </a:prstGeom>
          <a:noFill/>
          <a:ln>
            <a:noFill/>
          </a:ln>
        </p:spPr>
      </p:pic>
      <p:pic>
        <p:nvPicPr>
          <p:cNvPr id="5" name="Рисунок 4" descr="Класифікація нервової системи. Соматична та вегетативна нервова система"/>
          <p:cNvPicPr/>
          <p:nvPr/>
        </p:nvPicPr>
        <p:blipFill>
          <a:blip r:embed="rId3" r:link="rId4" cstate="print"/>
          <a:srcRect/>
          <a:stretch>
            <a:fillRect/>
          </a:stretch>
        </p:blipFill>
        <p:spPr bwMode="auto">
          <a:xfrm>
            <a:off x="323528" y="4653136"/>
            <a:ext cx="2843808" cy="14847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dirty="0" smtClean="0">
                <a:solidFill>
                  <a:schemeClr val="tx2">
                    <a:lumMod val="10000"/>
                  </a:schemeClr>
                </a:solidFill>
                <a:effectLst/>
                <a:latin typeface="+mn-lt"/>
              </a:rPr>
              <a:t>Відео</a:t>
            </a:r>
            <a:endParaRPr lang="ru-RU" sz="3200" dirty="0">
              <a:solidFill>
                <a:schemeClr val="tx2">
                  <a:lumMod val="10000"/>
                </a:schemeClr>
              </a:solidFill>
              <a:effectLst/>
              <a:latin typeface="+mn-lt"/>
            </a:endParaRPr>
          </a:p>
        </p:txBody>
      </p:sp>
      <p:sp>
        <p:nvSpPr>
          <p:cNvPr id="4" name="Прямокутник 3"/>
          <p:cNvSpPr/>
          <p:nvPr/>
        </p:nvSpPr>
        <p:spPr>
          <a:xfrm>
            <a:off x="2286000" y="3105835"/>
            <a:ext cx="4572000" cy="646331"/>
          </a:xfrm>
          <a:prstGeom prst="rect">
            <a:avLst/>
          </a:prstGeom>
        </p:spPr>
        <p:txBody>
          <a:bodyPr>
            <a:spAutoFit/>
          </a:bodyPr>
          <a:lstStyle/>
          <a:p>
            <a:r>
              <a:rPr lang="en-US" dirty="0"/>
              <a:t>https://www.youtube.com/watch?v=-1L-qnSBVbk</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dirty="0" smtClean="0">
                <a:solidFill>
                  <a:schemeClr val="tx2">
                    <a:lumMod val="10000"/>
                  </a:schemeClr>
                </a:solidFill>
                <a:effectLst/>
                <a:latin typeface="+mn-lt"/>
              </a:rPr>
              <a:t>Нервові хвороби</a:t>
            </a:r>
            <a:endParaRPr lang="ru-RU" sz="3200" dirty="0">
              <a:solidFill>
                <a:schemeClr val="tx2">
                  <a:lumMod val="10000"/>
                </a:schemeClr>
              </a:solidFill>
              <a:effectLst/>
              <a:latin typeface="+mn-lt"/>
            </a:endParaRPr>
          </a:p>
        </p:txBody>
      </p:sp>
      <p:sp>
        <p:nvSpPr>
          <p:cNvPr id="3" name="Содержимое 2"/>
          <p:cNvSpPr>
            <a:spLocks noGrp="1"/>
          </p:cNvSpPr>
          <p:nvPr>
            <p:ph idx="1"/>
          </p:nvPr>
        </p:nvSpPr>
        <p:spPr/>
        <p:txBody>
          <a:bodyPr/>
          <a:lstStyle/>
          <a:p>
            <a:pPr algn="just">
              <a:buNone/>
            </a:pPr>
            <a:r>
              <a:rPr lang="uk-UA" dirty="0" smtClean="0"/>
              <a:t>   </a:t>
            </a:r>
            <a:r>
              <a:rPr lang="uk-UA" sz="2400" dirty="0" smtClean="0"/>
              <a:t>  Нервові хвороби – це захворювання нервової системи, що виникають внаслідок анатомічних чи функціональних змін нервових структур і нервових процесів.</a:t>
            </a:r>
            <a:endParaRPr lang="ru-RU" sz="2400" dirty="0"/>
          </a:p>
        </p:txBody>
      </p:sp>
      <p:pic>
        <p:nvPicPr>
          <p:cNvPr id="4" name="Рисунок 3" descr="Похожее изображение"/>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3429000"/>
            <a:ext cx="6120680" cy="2736304"/>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dirty="0" smtClean="0">
                <a:solidFill>
                  <a:schemeClr val="tx2">
                    <a:lumMod val="10000"/>
                  </a:schemeClr>
                </a:solidFill>
                <a:effectLst/>
                <a:latin typeface="+mn-lt"/>
              </a:rPr>
              <a:t>Ознаки захворювань нервової системи </a:t>
            </a:r>
            <a:endParaRPr lang="ru-RU" sz="3200" dirty="0">
              <a:solidFill>
                <a:schemeClr val="tx2">
                  <a:lumMod val="10000"/>
                </a:schemeClr>
              </a:solidFill>
              <a:effectLst/>
              <a:latin typeface="+mn-lt"/>
            </a:endParaRPr>
          </a:p>
        </p:txBody>
      </p:sp>
      <p:sp>
        <p:nvSpPr>
          <p:cNvPr id="3" name="Содержимое 2"/>
          <p:cNvSpPr>
            <a:spLocks noGrp="1"/>
          </p:cNvSpPr>
          <p:nvPr>
            <p:ph idx="1"/>
          </p:nvPr>
        </p:nvSpPr>
        <p:spPr/>
        <p:txBody>
          <a:bodyPr/>
          <a:lstStyle/>
          <a:p>
            <a:r>
              <a:rPr lang="uk-UA" dirty="0" smtClean="0"/>
              <a:t>  головний біль </a:t>
            </a:r>
          </a:p>
          <a:p>
            <a:r>
              <a:rPr lang="uk-UA" dirty="0" smtClean="0"/>
              <a:t>  параліч</a:t>
            </a:r>
          </a:p>
          <a:p>
            <a:r>
              <a:rPr lang="uk-UA" dirty="0" smtClean="0"/>
              <a:t>  судоми</a:t>
            </a:r>
          </a:p>
          <a:p>
            <a:r>
              <a:rPr lang="uk-UA" dirty="0" smtClean="0"/>
              <a:t>  порушення рефлексів</a:t>
            </a:r>
          </a:p>
          <a:p>
            <a:r>
              <a:rPr lang="uk-UA" dirty="0" smtClean="0"/>
              <a:t>  розлади чутливості</a:t>
            </a:r>
            <a:endParaRPr lang="ru-RU" dirty="0"/>
          </a:p>
        </p:txBody>
      </p:sp>
      <p:pic>
        <p:nvPicPr>
          <p:cNvPr id="4" name="Рисунок 3" descr="Похожее изображение"/>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2132856"/>
            <a:ext cx="4032448" cy="396044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dirty="0" smtClean="0">
                <a:solidFill>
                  <a:schemeClr val="tx2">
                    <a:lumMod val="10000"/>
                  </a:schemeClr>
                </a:solidFill>
                <a:effectLst/>
                <a:latin typeface="+mn-lt"/>
              </a:rPr>
              <a:t>Причини порушень нервової системи</a:t>
            </a:r>
            <a:endParaRPr lang="ru-RU" sz="3200" dirty="0">
              <a:solidFill>
                <a:schemeClr val="tx2">
                  <a:lumMod val="10000"/>
                </a:schemeClr>
              </a:solidFill>
              <a:effectLst/>
              <a:latin typeface="+mn-lt"/>
            </a:endParaRPr>
          </a:p>
        </p:txBody>
      </p:sp>
      <p:sp>
        <p:nvSpPr>
          <p:cNvPr id="3" name="Содержимое 2"/>
          <p:cNvSpPr>
            <a:spLocks noGrp="1"/>
          </p:cNvSpPr>
          <p:nvPr>
            <p:ph idx="1"/>
          </p:nvPr>
        </p:nvSpPr>
        <p:spPr/>
        <p:txBody>
          <a:bodyPr/>
          <a:lstStyle/>
          <a:p>
            <a:r>
              <a:rPr lang="uk-UA" dirty="0" smtClean="0"/>
              <a:t>Механічні травми</a:t>
            </a:r>
          </a:p>
          <a:p>
            <a:r>
              <a:rPr lang="uk-UA" dirty="0" smtClean="0"/>
              <a:t>Ураження структур нервової системи</a:t>
            </a:r>
          </a:p>
          <a:p>
            <a:r>
              <a:rPr lang="uk-UA" dirty="0" smtClean="0"/>
              <a:t>Перегрівання та переохолодження організму</a:t>
            </a:r>
          </a:p>
          <a:p>
            <a:r>
              <a:rPr lang="uk-UA" dirty="0" smtClean="0"/>
              <a:t>Інфекційні захворювання</a:t>
            </a:r>
          </a:p>
          <a:p>
            <a:r>
              <a:rPr lang="uk-UA" dirty="0" smtClean="0"/>
              <a:t>Отрути</a:t>
            </a:r>
          </a:p>
          <a:p>
            <a:r>
              <a:rPr lang="uk-UA" dirty="0" smtClean="0"/>
              <a:t>Погіршення кровопостачання</a:t>
            </a:r>
          </a:p>
          <a:p>
            <a:r>
              <a:rPr lang="uk-UA" dirty="0" smtClean="0"/>
              <a:t>Голодування</a:t>
            </a:r>
          </a:p>
          <a:p>
            <a:r>
              <a:rPr lang="uk-UA" dirty="0" smtClean="0"/>
              <a:t>Нестача вітамінів</a:t>
            </a:r>
          </a:p>
          <a:p>
            <a:r>
              <a:rPr lang="uk-UA" dirty="0" smtClean="0"/>
              <a:t>Спадкові зміни</a:t>
            </a:r>
            <a:endParaRPr lang="ru-RU" dirty="0"/>
          </a:p>
        </p:txBody>
      </p:sp>
      <p:pic>
        <p:nvPicPr>
          <p:cNvPr id="4" name="Рисунок 3" descr="Описание: https://m.nkj.ru/upload/resize_cache/iblock/6b9/640_480_2/6b92c3d1606159067955f688f3cedf13.jpg"/>
          <p:cNvPicPr/>
          <p:nvPr/>
        </p:nvPicPr>
        <p:blipFill>
          <a:blip r:embed="rId2" cstate="print"/>
          <a:srcRect/>
          <a:stretch>
            <a:fillRect/>
          </a:stretch>
        </p:blipFill>
        <p:spPr bwMode="auto">
          <a:xfrm>
            <a:off x="5796136" y="4221088"/>
            <a:ext cx="3024336" cy="22974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dirty="0" smtClean="0">
                <a:solidFill>
                  <a:schemeClr val="tx2">
                    <a:lumMod val="10000"/>
                  </a:schemeClr>
                </a:solidFill>
                <a:effectLst/>
                <a:latin typeface="+mn-lt"/>
              </a:rPr>
              <a:t>Нейрологія</a:t>
            </a:r>
            <a:endParaRPr lang="ru-RU" sz="3200" dirty="0">
              <a:solidFill>
                <a:schemeClr val="tx2">
                  <a:lumMod val="10000"/>
                </a:schemeClr>
              </a:solidFill>
              <a:effectLst/>
              <a:latin typeface="+mn-lt"/>
            </a:endParaRPr>
          </a:p>
        </p:txBody>
      </p:sp>
      <p:sp>
        <p:nvSpPr>
          <p:cNvPr id="3" name="Содержимое 2"/>
          <p:cNvSpPr>
            <a:spLocks noGrp="1"/>
          </p:cNvSpPr>
          <p:nvPr>
            <p:ph idx="1"/>
          </p:nvPr>
        </p:nvSpPr>
        <p:spPr>
          <a:xfrm>
            <a:off x="457200" y="1196752"/>
            <a:ext cx="8229600" cy="5112608"/>
          </a:xfrm>
        </p:spPr>
        <p:txBody>
          <a:bodyPr>
            <a:normAutofit/>
          </a:bodyPr>
          <a:lstStyle/>
          <a:p>
            <a:pPr algn="just">
              <a:buNone/>
            </a:pPr>
            <a:r>
              <a:rPr lang="ru-RU" sz="2400" dirty="0" smtClean="0"/>
              <a:t>      </a:t>
            </a:r>
            <a:r>
              <a:rPr lang="ru-RU" sz="2400" dirty="0" err="1" smtClean="0"/>
              <a:t>Нейрологія</a:t>
            </a:r>
            <a:r>
              <a:rPr lang="ru-RU" sz="2400" dirty="0" smtClean="0"/>
              <a:t> – </a:t>
            </a:r>
            <a:r>
              <a:rPr lang="ru-RU" sz="2400" dirty="0" err="1" smtClean="0"/>
              <a:t>розділ</a:t>
            </a:r>
            <a:r>
              <a:rPr lang="ru-RU" sz="2400" dirty="0" smtClean="0"/>
              <a:t> </a:t>
            </a:r>
            <a:r>
              <a:rPr lang="uk-UA" sz="2400" dirty="0" smtClean="0"/>
              <a:t>медицини, який вивчає виникнення, лікування та профілактику нервових захворювань. Для дослідження нервових хвороб застосовують методи: рентгенографію, </a:t>
            </a:r>
            <a:r>
              <a:rPr lang="uk-UA" sz="2400" dirty="0" err="1" smtClean="0"/>
              <a:t>електроенцефалографію</a:t>
            </a:r>
            <a:r>
              <a:rPr lang="uk-UA" sz="2400" dirty="0" smtClean="0"/>
              <a:t>, ультразвукове дослідження, </a:t>
            </a:r>
            <a:r>
              <a:rPr lang="uk-UA" sz="2400" dirty="0" err="1" smtClean="0"/>
              <a:t>магніторезонансну</a:t>
            </a:r>
            <a:r>
              <a:rPr lang="uk-UA" sz="2400" dirty="0" smtClean="0"/>
              <a:t> томографію. Функції вегетативної нервової системи визначають дослідженням тонусу судин, забарвлення шкіри, температури шкіри, потовиділення, колінного та черевного рефлексів.</a:t>
            </a:r>
            <a:endParaRPr lang="ru-RU" sz="2400" dirty="0"/>
          </a:p>
        </p:txBody>
      </p:sp>
      <p:pic>
        <p:nvPicPr>
          <p:cNvPr id="4" name="Рисунок 3" descr="http://narodna-osvita.com.ua/uploads/sobol-8-bio/sobol-8-bio-218.jpg"/>
          <p:cNvPicPr/>
          <p:nvPr/>
        </p:nvPicPr>
        <p:blipFill>
          <a:blip r:embed="rId2" cstate="print">
            <a:extLst>
              <a:ext uri="{28A0092B-C50C-407E-A947-70E740481C1C}">
                <a14:useLocalDpi xmlns:a14="http://schemas.microsoft.com/office/drawing/2010/main" val="0"/>
              </a:ext>
            </a:extLst>
          </a:blip>
          <a:srcRect b="19512"/>
          <a:stretch>
            <a:fillRect/>
          </a:stretch>
        </p:blipFill>
        <p:spPr bwMode="auto">
          <a:xfrm>
            <a:off x="2987824" y="4509120"/>
            <a:ext cx="3168352" cy="1656184"/>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dirty="0" smtClean="0">
                <a:solidFill>
                  <a:schemeClr val="tx2">
                    <a:lumMod val="10000"/>
                  </a:schemeClr>
                </a:solidFill>
                <a:effectLst/>
                <a:latin typeface="+mn-lt"/>
              </a:rPr>
              <a:t>Епілепсія</a:t>
            </a:r>
            <a:endParaRPr lang="ru-RU" sz="3200" dirty="0">
              <a:solidFill>
                <a:schemeClr val="tx2">
                  <a:lumMod val="10000"/>
                </a:schemeClr>
              </a:solidFill>
              <a:latin typeface="+mn-lt"/>
            </a:endParaRPr>
          </a:p>
        </p:txBody>
      </p:sp>
      <p:sp>
        <p:nvSpPr>
          <p:cNvPr id="3" name="Прямоугольник 2"/>
          <p:cNvSpPr/>
          <p:nvPr/>
        </p:nvSpPr>
        <p:spPr>
          <a:xfrm>
            <a:off x="3419872" y="1268761"/>
            <a:ext cx="5256584" cy="5262979"/>
          </a:xfrm>
          <a:prstGeom prst="rect">
            <a:avLst/>
          </a:prstGeom>
        </p:spPr>
        <p:txBody>
          <a:bodyPr wrap="square">
            <a:spAutoFit/>
          </a:bodyPr>
          <a:lstStyle/>
          <a:p>
            <a:pPr algn="just"/>
            <a:r>
              <a:rPr lang="uk-UA" sz="2400" dirty="0" smtClean="0"/>
              <a:t> У хворих виникають епілептичні напади, що відзначаються неконтрольованою, хаотичною електричною активністю в головному мозку. Під час сильних нападів епілепсії хворий непритомніє, у нього розвиваються судоми, що тривають декілька хвилин. Слабкі напади відзначаються короткочасною непритомністю, без судом. Епілепсія у дорослих зумовлюється пухлиною чи абсцесом головного мозку, травмою голови, інсультом або порушенням хімічного балансу.</a:t>
            </a:r>
            <a:endParaRPr lang="ru-RU" sz="2400" dirty="0"/>
          </a:p>
        </p:txBody>
      </p:sp>
      <p:pic>
        <p:nvPicPr>
          <p:cNvPr id="4" name="Рисунок 3" descr="Описание: https://alkotraz.ru/wp-content/uploads/2017/08/6.jpg"/>
          <p:cNvPicPr/>
          <p:nvPr/>
        </p:nvPicPr>
        <p:blipFill>
          <a:blip r:embed="rId2" cstate="print"/>
          <a:srcRect/>
          <a:stretch>
            <a:fillRect/>
          </a:stretch>
        </p:blipFill>
        <p:spPr bwMode="auto">
          <a:xfrm>
            <a:off x="395536" y="1196752"/>
            <a:ext cx="2857128" cy="2232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214</TotalTime>
  <Words>1335</Words>
  <Application>Microsoft Office PowerPoint</Application>
  <PresentationFormat>Екран (4:3)</PresentationFormat>
  <Paragraphs>79</Paragraphs>
  <Slides>26</Slides>
  <Notes>0</Notes>
  <HiddenSlides>0</HiddenSlides>
  <MMClips>0</MMClips>
  <ScaleCrop>false</ScaleCrop>
  <HeadingPairs>
    <vt:vector size="6" baseType="variant">
      <vt:variant>
        <vt:lpstr>Використані шрифти</vt:lpstr>
      </vt:variant>
      <vt:variant>
        <vt:i4>8</vt:i4>
      </vt:variant>
      <vt:variant>
        <vt:lpstr>Тема</vt:lpstr>
      </vt:variant>
      <vt:variant>
        <vt:i4>1</vt:i4>
      </vt:variant>
      <vt:variant>
        <vt:lpstr>Заголовки слайдів</vt:lpstr>
      </vt:variant>
      <vt:variant>
        <vt:i4>26</vt:i4>
      </vt:variant>
    </vt:vector>
  </HeadingPairs>
  <TitlesOfParts>
    <vt:vector size="35" baseType="lpstr">
      <vt:lpstr>Arial</vt:lpstr>
      <vt:lpstr>Book Antiqua</vt:lpstr>
      <vt:lpstr>Calibri</vt:lpstr>
      <vt:lpstr>Lucida Sans</vt:lpstr>
      <vt:lpstr>Times New Roman</vt:lpstr>
      <vt:lpstr>Wingdings</vt:lpstr>
      <vt:lpstr>Wingdings 2</vt:lpstr>
      <vt:lpstr>Wingdings 3</vt:lpstr>
      <vt:lpstr>Апекс</vt:lpstr>
      <vt:lpstr>Профілактика захворювань нервової системи </vt:lpstr>
      <vt:lpstr> Вправа «Фільтр»  З переліку слів, словосполучень, цифр вибрати:   І варіант – все, що стосується спинного мозку,  ІІ варіант – головного мозку.</vt:lpstr>
      <vt:lpstr>Нервова система</vt:lpstr>
      <vt:lpstr>Відео</vt:lpstr>
      <vt:lpstr>Нервові хвороби</vt:lpstr>
      <vt:lpstr>Ознаки захворювань нервової системи </vt:lpstr>
      <vt:lpstr>Причини порушень нервової системи</vt:lpstr>
      <vt:lpstr>Нейрологія</vt:lpstr>
      <vt:lpstr>Епілепсія</vt:lpstr>
      <vt:lpstr>Розсіяний склероз </vt:lpstr>
      <vt:lpstr>Хвороба Паркінсона </vt:lpstr>
      <vt:lpstr>Дофамін</vt:lpstr>
      <vt:lpstr>Деменція</vt:lpstr>
      <vt:lpstr>Хвороба Альцгеймера </vt:lpstr>
      <vt:lpstr>Інсульт </vt:lpstr>
      <vt:lpstr>Енцефаліт </vt:lpstr>
      <vt:lpstr>Менінгіт </vt:lpstr>
      <vt:lpstr>Абсцеси та пухлини мозку</vt:lpstr>
      <vt:lpstr>Травми голови </vt:lpstr>
      <vt:lpstr>Параліч </vt:lpstr>
      <vt:lpstr>Хвороба Лайма </vt:lpstr>
      <vt:lpstr>Лікування захворювань нервової системи</vt:lpstr>
      <vt:lpstr>Цікавий факт</vt:lpstr>
      <vt:lpstr>Цікавий факт</vt:lpstr>
      <vt:lpstr>Пам'ятка “ Профілактика захворювань нервової системи”</vt:lpstr>
      <vt:lpstr>Використана література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Профілактика захворювань нервової системи</dc:title>
  <dc:creator>ВЛАД</dc:creator>
  <cp:lastModifiedBy>Користувач</cp:lastModifiedBy>
  <cp:revision>31</cp:revision>
  <dcterms:created xsi:type="dcterms:W3CDTF">2018-01-02T16:11:42Z</dcterms:created>
  <dcterms:modified xsi:type="dcterms:W3CDTF">2020-04-23T16:55:43Z</dcterms:modified>
</cp:coreProperties>
</file>