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57" r:id="rId3"/>
    <p:sldId id="259" r:id="rId4"/>
    <p:sldId id="261" r:id="rId5"/>
    <p:sldId id="258" r:id="rId6"/>
    <p:sldId id="256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3C35C-9E59-4433-9D81-30C524C0DC06}" type="datetimeFigureOut">
              <a:rPr lang="ru-RU" smtClean="0"/>
              <a:pPr/>
              <a:t>20.02.2023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8D64E-90B6-4B58-B72F-18034CA3D1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3C35C-9E59-4433-9D81-30C524C0DC06}" type="datetimeFigureOut">
              <a:rPr lang="ru-RU" smtClean="0"/>
              <a:pPr/>
              <a:t>20.02.2023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8D64E-90B6-4B58-B72F-18034CA3D1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3C35C-9E59-4433-9D81-30C524C0DC06}" type="datetimeFigureOut">
              <a:rPr lang="ru-RU" smtClean="0"/>
              <a:pPr/>
              <a:t>20.02.2023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8D64E-90B6-4B58-B72F-18034CA3D1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3C35C-9E59-4433-9D81-30C524C0DC06}" type="datetimeFigureOut">
              <a:rPr lang="ru-RU" smtClean="0"/>
              <a:pPr/>
              <a:t>20.02.2023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8D64E-90B6-4B58-B72F-18034CA3D1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3C35C-9E59-4433-9D81-30C524C0DC06}" type="datetimeFigureOut">
              <a:rPr lang="ru-RU" smtClean="0"/>
              <a:pPr/>
              <a:t>20.02.2023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8D64E-90B6-4B58-B72F-18034CA3D1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3C35C-9E59-4433-9D81-30C524C0DC06}" type="datetimeFigureOut">
              <a:rPr lang="ru-RU" smtClean="0"/>
              <a:pPr/>
              <a:t>20.02.2023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8D64E-90B6-4B58-B72F-18034CA3D1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3C35C-9E59-4433-9D81-30C524C0DC06}" type="datetimeFigureOut">
              <a:rPr lang="ru-RU" smtClean="0"/>
              <a:pPr/>
              <a:t>20.02.2023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8D64E-90B6-4B58-B72F-18034CA3D1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3C35C-9E59-4433-9D81-30C524C0DC06}" type="datetimeFigureOut">
              <a:rPr lang="ru-RU" smtClean="0"/>
              <a:pPr/>
              <a:t>20.02.2023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8D64E-90B6-4B58-B72F-18034CA3D1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3C35C-9E59-4433-9D81-30C524C0DC06}" type="datetimeFigureOut">
              <a:rPr lang="ru-RU" smtClean="0"/>
              <a:pPr/>
              <a:t>20.02.2023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8D64E-90B6-4B58-B72F-18034CA3D1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3C35C-9E59-4433-9D81-30C524C0DC06}" type="datetimeFigureOut">
              <a:rPr lang="ru-RU" smtClean="0"/>
              <a:pPr/>
              <a:t>20.02.2023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8D64E-90B6-4B58-B72F-18034CA3D1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3C35C-9E59-4433-9D81-30C524C0DC06}" type="datetimeFigureOut">
              <a:rPr lang="ru-RU" smtClean="0"/>
              <a:pPr/>
              <a:t>20.02.2023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588D64E-90B6-4B58-B72F-18034CA3D16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0A3C35C-9E59-4433-9D81-30C524C0DC06}" type="datetimeFigureOut">
              <a:rPr lang="ru-RU" smtClean="0"/>
              <a:pPr/>
              <a:t>20.02.2023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588D64E-90B6-4B58-B72F-18034CA3D169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476672"/>
            <a:ext cx="7772400" cy="1470025"/>
          </a:xfrm>
        </p:spPr>
        <p:txBody>
          <a:bodyPr/>
          <a:lstStyle/>
          <a:p>
            <a:r>
              <a:rPr lang="uk-UA" i="1" dirty="0" smtClean="0">
                <a:latin typeface="+mn-lt"/>
              </a:rPr>
              <a:t>Словникова робота</a:t>
            </a:r>
            <a:endParaRPr lang="ru-RU" i="1" dirty="0">
              <a:latin typeface="+mn-lt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2132856"/>
            <a:ext cx="7854696" cy="3960440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uk-UA" sz="6000" b="1" i="1" dirty="0" smtClean="0"/>
              <a:t>	</a:t>
            </a:r>
            <a:r>
              <a:rPr lang="uk-UA" sz="6000" b="1" i="1" dirty="0" smtClean="0">
                <a:solidFill>
                  <a:schemeClr val="tx2">
                    <a:lumMod val="75000"/>
                  </a:schemeClr>
                </a:solidFill>
              </a:rPr>
              <a:t>Казка – народний або літературний твір про вигадані події, іноді за участю фантастичних сил, який має повчальну мету.</a:t>
            </a:r>
          </a:p>
          <a:p>
            <a:pPr algn="just"/>
            <a:r>
              <a:rPr lang="uk-UA" sz="6000" b="1" i="1" dirty="0" smtClean="0">
                <a:solidFill>
                  <a:schemeClr val="tx2">
                    <a:lumMod val="75000"/>
                  </a:schemeClr>
                </a:solidFill>
              </a:rPr>
              <a:t>	Притча – твір, в основу якого покладено повчально-алегоричний сюжет, побудований на прихованому порівнянні</a:t>
            </a:r>
            <a:r>
              <a:rPr lang="uk-UA" sz="4000" b="1" i="1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  <a:endParaRPr lang="ru-RU" sz="4000" b="1" i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47664" y="620688"/>
            <a:ext cx="58326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000" i="1" dirty="0">
                <a:solidFill>
                  <a:schemeClr val="accent1"/>
                </a:solidFill>
              </a:rPr>
              <a:t>Словникова робота</a:t>
            </a:r>
            <a:endParaRPr lang="ru-RU" sz="4000" i="1" dirty="0">
              <a:solidFill>
                <a:schemeClr val="accent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59632" y="1556792"/>
            <a:ext cx="6768752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800" i="1" dirty="0" smtClean="0">
                <a:solidFill>
                  <a:srgbClr val="002060"/>
                </a:solidFill>
              </a:rPr>
              <a:t> </a:t>
            </a:r>
            <a:endParaRPr lang="uk-UA" sz="2800" dirty="0" smtClean="0"/>
          </a:p>
          <a:p>
            <a:pPr algn="just"/>
            <a:r>
              <a:rPr lang="uk-UA" sz="3200" dirty="0">
                <a:solidFill>
                  <a:schemeClr val="accent1"/>
                </a:solidFill>
              </a:rPr>
              <a:t> </a:t>
            </a:r>
            <a:r>
              <a:rPr lang="uk-UA" sz="3200" dirty="0" smtClean="0">
                <a:solidFill>
                  <a:schemeClr val="accent1"/>
                </a:solidFill>
              </a:rPr>
              <a:t>         Символ – умовне позначення якого-небудь предмета, поняття або явища; художній образ, що умовно відтворює усталену думку, ідею, почуття.</a:t>
            </a:r>
            <a:endParaRPr lang="ru-RU" sz="32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755576" y="492306"/>
            <a:ext cx="7344816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	</a:t>
            </a:r>
            <a:r>
              <a:rPr lang="uk-UA" sz="2400" i="1" dirty="0" smtClean="0">
                <a:solidFill>
                  <a:schemeClr val="tx2">
                    <a:lumMod val="75000"/>
                  </a:schemeClr>
                </a:solidFill>
                <a:ea typeface="Times New Roman" pitchFamily="18" charset="0"/>
              </a:rPr>
              <a:t>Незважаючи на те, що</a:t>
            </a:r>
            <a:r>
              <a:rPr kumimoji="0" lang="uk-UA" sz="2400" b="0" i="1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ea typeface="Times New Roman" pitchFamily="18" charset="0"/>
              </a:rPr>
              <a:t> Маленький принц</a:t>
            </a:r>
            <a:r>
              <a:rPr lang="uk-UA" sz="2400" i="1" dirty="0" smtClean="0">
                <a:solidFill>
                  <a:schemeClr val="tx2">
                    <a:lumMod val="75000"/>
                  </a:schemeClr>
                </a:solidFill>
                <a:ea typeface="Times New Roman" pitchFamily="18" charset="0"/>
              </a:rPr>
              <a:t> дитина, йому відкривається істинне бачення світу, недоступне навіть дорослій людині.</a:t>
            </a:r>
            <a:r>
              <a:rPr kumimoji="0" lang="uk-UA" sz="2400" b="1" i="1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ea typeface="Times New Roman" pitchFamily="18" charset="0"/>
              </a:rPr>
              <a:t> </a:t>
            </a:r>
            <a:r>
              <a:rPr kumimoji="0" lang="uk-UA" sz="2400" b="0" i="1" u="none" strike="noStrike" cap="none" normalizeH="0" baseline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Так і люди  із змертвілими душами, яких зустрічає на своєму шляху головний герой, набагато жахливіші казкових чудовиськ.</a:t>
            </a:r>
            <a:r>
              <a:rPr kumimoji="0" lang="uk-UA" sz="1400" b="0" i="1" u="none" strike="noStrike" cap="none" normalizeH="0" baseline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ea typeface="Times New Roman" pitchFamily="18" charset="0"/>
              </a:rPr>
              <a:t> </a:t>
            </a:r>
            <a:r>
              <a:rPr kumimoji="0" lang="uk-UA" sz="2400" b="0" i="1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ea typeface="Times New Roman" pitchFamily="18" charset="0"/>
              </a:rPr>
              <a:t>Трагедія «дорослих» героїв в тому, що вони «розгубили»  всі духовні якості і стали безглуздо </a:t>
            </a:r>
            <a:r>
              <a:rPr lang="uk-UA" sz="2400" i="1" dirty="0" smtClean="0">
                <a:solidFill>
                  <a:schemeClr val="tx2">
                    <a:lumMod val="75000"/>
                  </a:schemeClr>
                </a:solidFill>
                <a:ea typeface="Times New Roman" pitchFamily="18" charset="0"/>
              </a:rPr>
              <a:t>існу</a:t>
            </a:r>
            <a:r>
              <a:rPr kumimoji="0" lang="uk-UA" sz="2400" b="0" i="1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ea typeface="Times New Roman" pitchFamily="18" charset="0"/>
              </a:rPr>
              <a:t>вати, а не жити в повному розумінні цього слова.</a:t>
            </a:r>
            <a:endParaRPr kumimoji="0" lang="uk-UA" sz="3200" b="0" i="1" u="none" strike="noStrike" cap="none" normalizeH="0" baseline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</a:endParaRP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332656"/>
            <a:ext cx="7772400" cy="1512168"/>
          </a:xfrm>
        </p:spPr>
        <p:txBody>
          <a:bodyPr/>
          <a:lstStyle/>
          <a:p>
            <a:r>
              <a:rPr lang="uk-UA" sz="2400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«</a:t>
            </a:r>
            <a:r>
              <a:rPr lang="uk-UA" sz="2400" dirty="0" err="1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...Коли</a:t>
            </a:r>
            <a:r>
              <a:rPr lang="uk-UA" sz="2400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  мені було 6 років, я виявив в свій час дивну картинку...», «</a:t>
            </a:r>
            <a:r>
              <a:rPr lang="uk-UA" sz="2400" dirty="0" err="1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...Ось</a:t>
            </a:r>
            <a:r>
              <a:rPr lang="uk-UA" sz="2400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 вже  6 років, як мій друг разом з баранчиком мене покинув»</a:t>
            </a:r>
            <a:endParaRPr lang="ru-RU" sz="2400" dirty="0">
              <a:solidFill>
                <a:schemeClr val="tx2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1988840"/>
            <a:ext cx="7772400" cy="3816424"/>
          </a:xfrm>
        </p:spPr>
        <p:txBody>
          <a:bodyPr>
            <a:normAutofit fontScale="92500"/>
          </a:bodyPr>
          <a:lstStyle/>
          <a:p>
            <a:r>
              <a:rPr lang="uk-UA" sz="2400" i="1" dirty="0" smtClean="0">
                <a:solidFill>
                  <a:schemeClr val="tx2">
                    <a:lumMod val="75000"/>
                  </a:schemeClr>
                </a:solidFill>
              </a:rPr>
              <a:t>	Це мова переказу, легенди, притчі.  Перехід від образу до узагальнення, від притчі до моралі – характерна риса письменницького таланту А. де Сент-Екзюпері.</a:t>
            </a:r>
          </a:p>
          <a:p>
            <a:r>
              <a:rPr lang="uk-UA" sz="2400" i="1" dirty="0" smtClean="0">
                <a:solidFill>
                  <a:schemeClr val="tx2">
                    <a:lumMod val="75000"/>
                  </a:schemeClr>
                </a:solidFill>
              </a:rPr>
              <a:t>	Казка «Маленький принц» – галерея образів, які виникають у зрілої людини, яка роздумує про прожите життя. </a:t>
            </a:r>
          </a:p>
          <a:p>
            <a:r>
              <a:rPr lang="uk-UA" sz="2400" i="1" dirty="0">
                <a:solidFill>
                  <a:schemeClr val="tx2">
                    <a:lumMod val="75000"/>
                  </a:schemeClr>
                </a:solidFill>
              </a:rPr>
              <a:t>	</a:t>
            </a:r>
            <a:r>
              <a:rPr lang="uk-UA" sz="2400" i="1" dirty="0" smtClean="0">
                <a:solidFill>
                  <a:schemeClr val="tx2">
                    <a:lumMod val="75000"/>
                  </a:schemeClr>
                </a:solidFill>
              </a:rPr>
              <a:t>Образи </a:t>
            </a:r>
            <a:r>
              <a:rPr lang="uk-UA" sz="2400" i="1" dirty="0">
                <a:solidFill>
                  <a:schemeClr val="tx2">
                    <a:lumMod val="75000"/>
                  </a:schemeClr>
                </a:solidFill>
              </a:rPr>
              <a:t>ці глибоко </a:t>
            </a:r>
            <a:r>
              <a:rPr lang="uk-UA" sz="2400" i="1" dirty="0" smtClean="0">
                <a:solidFill>
                  <a:schemeClr val="tx2">
                    <a:lumMod val="75000"/>
                  </a:schemeClr>
                </a:solidFill>
              </a:rPr>
              <a:t>символічні, оскільки можна тільки вгадувати, що хотів сказати автор, і трактувати кожний образ в залежності від особистого сприйняття.</a:t>
            </a:r>
            <a:endParaRPr lang="ru-RU" sz="2400" i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968458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619672" y="476672"/>
            <a:ext cx="608391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800" b="1" i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Приклади символів</a:t>
            </a:r>
            <a:endParaRPr lang="ru-RU" sz="4000" b="1" i="1" dirty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11560" y="2060848"/>
            <a:ext cx="806489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uk-UA" sz="2400" b="1" i="1" dirty="0" smtClean="0"/>
              <a:t>Баобаб - ...				Вода - ...</a:t>
            </a:r>
          </a:p>
          <a:p>
            <a:pPr>
              <a:lnSpc>
                <a:spcPct val="150000"/>
              </a:lnSpc>
            </a:pPr>
            <a:r>
              <a:rPr lang="uk-UA" sz="2400" b="1" i="1" dirty="0" smtClean="0"/>
              <a:t>Зорі - ...				Криниця - ...</a:t>
            </a:r>
          </a:p>
          <a:p>
            <a:pPr>
              <a:lnSpc>
                <a:spcPct val="150000"/>
              </a:lnSpc>
            </a:pPr>
            <a:r>
              <a:rPr lang="uk-UA" sz="2400" b="1" i="1" dirty="0" smtClean="0"/>
              <a:t>Гадюка</a:t>
            </a:r>
            <a:r>
              <a:rPr lang="uk-UA" sz="2400" b="1" dirty="0" smtClean="0"/>
              <a:t> - …				Льотчик - ...</a:t>
            </a:r>
          </a:p>
          <a:p>
            <a:pPr>
              <a:lnSpc>
                <a:spcPct val="150000"/>
              </a:lnSpc>
            </a:pPr>
            <a:r>
              <a:rPr lang="uk-UA" sz="2400" b="1" i="1" dirty="0" smtClean="0"/>
              <a:t>Лис - ...				Мешканці планет - ...</a:t>
            </a:r>
          </a:p>
          <a:p>
            <a:pPr>
              <a:lnSpc>
                <a:spcPct val="150000"/>
              </a:lnSpc>
            </a:pPr>
            <a:r>
              <a:rPr lang="uk-UA" sz="2400" b="1" i="1" dirty="0" smtClean="0"/>
              <a:t>Троянда - ...				</a:t>
            </a:r>
            <a:r>
              <a:rPr lang="uk-UA" sz="2400" b="1" i="1" smtClean="0"/>
              <a:t>Маленький принц - ...</a:t>
            </a:r>
            <a:endParaRPr lang="uk-UA" sz="2400" b="1" i="1" dirty="0" smtClean="0"/>
          </a:p>
          <a:p>
            <a:pPr>
              <a:lnSpc>
                <a:spcPct val="150000"/>
              </a:lnSpc>
            </a:pPr>
            <a:r>
              <a:rPr lang="uk-UA" sz="2400" b="1" i="1" dirty="0" smtClean="0"/>
              <a:t>Пустеля - ...</a:t>
            </a:r>
          </a:p>
          <a:p>
            <a:pPr>
              <a:lnSpc>
                <a:spcPct val="150000"/>
              </a:lnSpc>
            </a:pPr>
            <a:r>
              <a:rPr lang="uk-UA" sz="2400" b="1" i="1" dirty="0" smtClean="0"/>
              <a:t>Криниця - ...</a:t>
            </a:r>
            <a:endParaRPr lang="uk-UA" sz="2400" b="1" dirty="0" smtClean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0"/>
            <a:ext cx="7772400" cy="1470025"/>
          </a:xfrm>
        </p:spPr>
        <p:txBody>
          <a:bodyPr/>
          <a:lstStyle/>
          <a:p>
            <a:pPr algn="ctr"/>
            <a:r>
              <a:rPr lang="uk-UA" i="1" dirty="0" smtClean="0">
                <a:latin typeface="+mn-lt"/>
              </a:rPr>
              <a:t>Підсумуємо  </a:t>
            </a:r>
            <a:endParaRPr lang="ru-RU" i="1" dirty="0">
              <a:latin typeface="+mn-lt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1556792"/>
            <a:ext cx="7854696" cy="1752600"/>
          </a:xfrm>
        </p:spPr>
        <p:txBody>
          <a:bodyPr>
            <a:normAutofit fontScale="25000" lnSpcReduction="20000"/>
          </a:bodyPr>
          <a:lstStyle/>
          <a:p>
            <a:pPr algn="l">
              <a:lnSpc>
                <a:spcPct val="120000"/>
              </a:lnSpc>
            </a:pPr>
            <a:r>
              <a:rPr lang="ru-RU" sz="9600" dirty="0" smtClean="0"/>
              <a:t>1. Дивна форма </a:t>
            </a:r>
            <a:r>
              <a:rPr lang="ru-RU" sz="9600" dirty="0" err="1" smtClean="0"/>
              <a:t>казки-притчі</a:t>
            </a:r>
            <a:r>
              <a:rPr lang="ru-RU" sz="9600" dirty="0" smtClean="0"/>
              <a:t>, </a:t>
            </a:r>
            <a:r>
              <a:rPr lang="ru-RU" sz="9600" dirty="0" err="1" smtClean="0"/>
              <a:t>вдале</a:t>
            </a:r>
            <a:r>
              <a:rPr lang="ru-RU" sz="9600" dirty="0" smtClean="0"/>
              <a:t> </a:t>
            </a:r>
            <a:r>
              <a:rPr lang="ru-RU" sz="9600" dirty="0" err="1" smtClean="0"/>
              <a:t>поєднання</a:t>
            </a:r>
            <a:r>
              <a:rPr lang="ru-RU" sz="9600" dirty="0" smtClean="0"/>
              <a:t>  </a:t>
            </a:r>
            <a:r>
              <a:rPr lang="ru-RU" sz="9600" dirty="0" err="1" smtClean="0"/>
              <a:t>цікавої</a:t>
            </a:r>
            <a:r>
              <a:rPr lang="ru-RU" sz="9600" dirty="0" smtClean="0"/>
              <a:t> </a:t>
            </a:r>
            <a:r>
              <a:rPr lang="ru-RU" sz="9600" dirty="0" err="1" smtClean="0"/>
              <a:t>казки</a:t>
            </a:r>
            <a:r>
              <a:rPr lang="ru-RU" sz="9600" dirty="0" smtClean="0"/>
              <a:t> </a:t>
            </a:r>
            <a:r>
              <a:rPr lang="ru-RU" sz="9600" dirty="0" err="1" smtClean="0"/>
              <a:t>із</a:t>
            </a:r>
            <a:r>
              <a:rPr lang="ru-RU" sz="9600" dirty="0" smtClean="0"/>
              <a:t> </a:t>
            </a:r>
            <a:r>
              <a:rPr lang="ru-RU" sz="9600" dirty="0" err="1" smtClean="0"/>
              <a:t>підтекстом</a:t>
            </a:r>
            <a:r>
              <a:rPr lang="ru-RU" sz="9600" dirty="0" smtClean="0"/>
              <a:t>, </a:t>
            </a:r>
            <a:r>
              <a:rPr lang="ru-RU" sz="9600" dirty="0" err="1" smtClean="0"/>
              <a:t>який</a:t>
            </a:r>
            <a:r>
              <a:rPr lang="ru-RU" sz="9600" dirty="0" smtClean="0"/>
              <a:t> </a:t>
            </a:r>
            <a:r>
              <a:rPr lang="ru-RU" sz="9600" dirty="0" err="1" smtClean="0"/>
              <a:t>можна</a:t>
            </a:r>
            <a:r>
              <a:rPr lang="ru-RU" sz="9600" dirty="0" smtClean="0"/>
              <a:t> </a:t>
            </a:r>
            <a:r>
              <a:rPr lang="ru-RU" sz="9600" dirty="0" err="1" smtClean="0"/>
              <a:t>зрозуміти</a:t>
            </a:r>
            <a:r>
              <a:rPr lang="ru-RU" sz="9600" dirty="0" smtClean="0"/>
              <a:t> кожному </a:t>
            </a:r>
            <a:r>
              <a:rPr lang="ru-RU" sz="9600" dirty="0" err="1" smtClean="0"/>
              <a:t>по-різному</a:t>
            </a:r>
            <a:r>
              <a:rPr lang="ru-RU" sz="9600" dirty="0" smtClean="0"/>
              <a:t>, кожного разу </a:t>
            </a:r>
            <a:r>
              <a:rPr lang="ru-RU" sz="9600" dirty="0" err="1" smtClean="0"/>
              <a:t>відкривати</a:t>
            </a:r>
            <a:r>
              <a:rPr lang="ru-RU" sz="9600" dirty="0" smtClean="0"/>
              <a:t> </a:t>
            </a:r>
            <a:r>
              <a:rPr lang="ru-RU" sz="9600" dirty="0" err="1" smtClean="0"/>
              <a:t>щось</a:t>
            </a:r>
            <a:r>
              <a:rPr lang="ru-RU" sz="9600" dirty="0" smtClean="0"/>
              <a:t> </a:t>
            </a:r>
            <a:r>
              <a:rPr lang="ru-RU" sz="9600" dirty="0" err="1" smtClean="0"/>
              <a:t>нове</a:t>
            </a:r>
            <a:r>
              <a:rPr lang="ru-RU" sz="9600" dirty="0" smtClean="0"/>
              <a:t>.</a:t>
            </a:r>
          </a:p>
          <a:p>
            <a:pPr algn="l">
              <a:lnSpc>
                <a:spcPct val="120000"/>
              </a:lnSpc>
            </a:pPr>
            <a:r>
              <a:rPr lang="ru-RU" sz="9600" dirty="0" smtClean="0"/>
              <a:t>2. </a:t>
            </a:r>
            <a:r>
              <a:rPr lang="ru-RU" sz="9600" dirty="0" err="1" smtClean="0"/>
              <a:t>Авторська</a:t>
            </a:r>
            <a:r>
              <a:rPr lang="ru-RU" sz="9600" dirty="0" smtClean="0"/>
              <a:t> </a:t>
            </a:r>
            <a:r>
              <a:rPr lang="ru-RU" sz="9600" dirty="0" err="1" smtClean="0"/>
              <a:t>казка</a:t>
            </a:r>
            <a:r>
              <a:rPr lang="ru-RU" sz="9600" dirty="0" smtClean="0"/>
              <a:t>, яка </a:t>
            </a:r>
            <a:r>
              <a:rPr lang="ru-RU" sz="9600" dirty="0" err="1" smtClean="0"/>
              <a:t>має</a:t>
            </a:r>
            <a:r>
              <a:rPr lang="ru-RU" sz="9600" dirty="0" smtClean="0"/>
              <a:t> </a:t>
            </a:r>
            <a:r>
              <a:rPr lang="ru-RU" sz="9600" dirty="0" err="1" smtClean="0"/>
              <a:t>декілька</a:t>
            </a:r>
            <a:r>
              <a:rPr lang="ru-RU" sz="9600" dirty="0" smtClean="0"/>
              <a:t> </a:t>
            </a:r>
            <a:r>
              <a:rPr lang="ru-RU" sz="9600" dirty="0" err="1" smtClean="0"/>
              <a:t>рівнів</a:t>
            </a:r>
            <a:r>
              <a:rPr lang="ru-RU" sz="9600" dirty="0" smtClean="0"/>
              <a:t> </a:t>
            </a:r>
            <a:r>
              <a:rPr lang="ru-RU" sz="9600" dirty="0" err="1" smtClean="0"/>
              <a:t>прочитання</a:t>
            </a:r>
            <a:r>
              <a:rPr lang="ru-RU" sz="9600" dirty="0" smtClean="0"/>
              <a:t>, </a:t>
            </a:r>
            <a:r>
              <a:rPr lang="ru-RU" sz="9600" dirty="0" err="1" smtClean="0"/>
              <a:t>може</a:t>
            </a:r>
            <a:r>
              <a:rPr lang="ru-RU" sz="9600" dirty="0" smtClean="0"/>
              <a:t> </a:t>
            </a:r>
            <a:r>
              <a:rPr lang="ru-RU" sz="9600" dirty="0" err="1" smtClean="0"/>
              <a:t>сприйматися</a:t>
            </a:r>
            <a:r>
              <a:rPr lang="ru-RU" sz="9600" dirty="0" smtClean="0"/>
              <a:t> </a:t>
            </a:r>
            <a:r>
              <a:rPr lang="ru-RU" sz="9600" dirty="0" err="1" smtClean="0"/>
              <a:t>по-різному</a:t>
            </a:r>
            <a:r>
              <a:rPr lang="ru-RU" sz="9600" dirty="0" smtClean="0"/>
              <a:t> </a:t>
            </a:r>
            <a:r>
              <a:rPr lang="ru-RU" sz="9600" dirty="0" err="1" smtClean="0"/>
              <a:t>дорослими</a:t>
            </a:r>
            <a:r>
              <a:rPr lang="ru-RU" sz="9600" dirty="0" smtClean="0"/>
              <a:t> і </a:t>
            </a:r>
            <a:r>
              <a:rPr lang="ru-RU" sz="9600" dirty="0" err="1" smtClean="0"/>
              <a:t>дітьми</a:t>
            </a:r>
            <a:r>
              <a:rPr lang="ru-RU" sz="9600" dirty="0" smtClean="0"/>
              <a:t>. І не </a:t>
            </a:r>
            <a:r>
              <a:rPr lang="ru-RU" sz="9600" dirty="0" err="1" smtClean="0"/>
              <a:t>важливо</a:t>
            </a:r>
            <a:r>
              <a:rPr lang="ru-RU" sz="9600" dirty="0" smtClean="0"/>
              <a:t>, кому адресовано </a:t>
            </a:r>
            <a:r>
              <a:rPr lang="ru-RU" sz="9600" dirty="0" err="1" smtClean="0"/>
              <a:t>твір</a:t>
            </a:r>
            <a:r>
              <a:rPr lang="ru-RU" sz="9600" dirty="0" smtClean="0"/>
              <a:t>.</a:t>
            </a:r>
          </a:p>
          <a:p>
            <a:pPr algn="l">
              <a:lnSpc>
                <a:spcPct val="120000"/>
              </a:lnSpc>
            </a:pPr>
            <a:r>
              <a:rPr lang="uk-UA" sz="9600" dirty="0" smtClean="0"/>
              <a:t>3. Фантастична подорож героя, казкові персонажі.</a:t>
            </a:r>
          </a:p>
          <a:p>
            <a:pPr algn="l">
              <a:lnSpc>
                <a:spcPct val="120000"/>
              </a:lnSpc>
            </a:pPr>
            <a:r>
              <a:rPr lang="uk-UA" sz="9600" dirty="0" smtClean="0"/>
              <a:t>4. Пошук автором простих істин, які можуть бути сприйнятими людьми різних народів, релігій, віку. </a:t>
            </a:r>
          </a:p>
          <a:p>
            <a:pPr algn="ctr">
              <a:lnSpc>
                <a:spcPct val="120000"/>
              </a:lnSpc>
            </a:pPr>
            <a:r>
              <a:rPr lang="uk-UA" sz="11200" dirty="0" smtClean="0">
                <a:solidFill>
                  <a:schemeClr val="accent3">
                    <a:lumMod val="75000"/>
                  </a:schemeClr>
                </a:solidFill>
              </a:rPr>
              <a:t>«Бережіть, зберігайте в собі дитинство!»</a:t>
            </a:r>
            <a:endParaRPr lang="ru-RU" sz="11200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algn="ctr"/>
            <a:endParaRPr lang="ru-RU" sz="4400" b="1" i="1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109</TotalTime>
  <Words>153</Words>
  <Application>Microsoft Office PowerPoint</Application>
  <PresentationFormat>Экран (4:3)</PresentationFormat>
  <Paragraphs>25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Поток</vt:lpstr>
      <vt:lpstr>Словникова робота</vt:lpstr>
      <vt:lpstr>Презентация PowerPoint</vt:lpstr>
      <vt:lpstr>Презентация PowerPoint</vt:lpstr>
      <vt:lpstr>«...Коли  мені було 6 років, я виявив в свій час дивну картинку...», «...Ось вже  6 років, як мій друг разом з баранчиком мене покинув»</vt:lpstr>
      <vt:lpstr>Презентация PowerPoint</vt:lpstr>
      <vt:lpstr>Підсумуємо 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Словникова робота</dc:title>
  <dc:creator>Admin</dc:creator>
  <cp:lastModifiedBy>Office</cp:lastModifiedBy>
  <cp:revision>16</cp:revision>
  <dcterms:created xsi:type="dcterms:W3CDTF">2015-03-13T18:31:27Z</dcterms:created>
  <dcterms:modified xsi:type="dcterms:W3CDTF">2023-02-20T11:15:16Z</dcterms:modified>
</cp:coreProperties>
</file>