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Caveat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Cavea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f0ca261c0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f0ca261c0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f0ca261c0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f0ca261c0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f0ca261c0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f0ca261c0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f0ca261c0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f0ca261c0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f0ca261c0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f0ca261c0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6f0ca261c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6f0ca261c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f0ca261c0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f0ca261c0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f0ca261c0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6f0ca261c0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f0ca261c0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f0ca261c0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6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/>
              <a:t>Вчення В.І. Вернадського про біосферу та ноосферу та його значення для уникнення глобальної екологічної кризи</a:t>
            </a:r>
            <a:endParaRPr b="1" sz="3600"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6600400" y="3730400"/>
            <a:ext cx="1810500" cy="10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073763"/>
                </a:solidFill>
              </a:rPr>
              <a:t>Біологія </a:t>
            </a:r>
            <a:endParaRPr b="1" sz="3000">
              <a:solidFill>
                <a:srgbClr val="07376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073763"/>
                </a:solidFill>
              </a:rPr>
              <a:t>11 клас</a:t>
            </a:r>
            <a:endParaRPr b="1" sz="3000">
              <a:solidFill>
                <a:srgbClr val="073763"/>
              </a:solidFill>
            </a:endParaRPr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850" y="2673300"/>
            <a:ext cx="5428125" cy="238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184800" y="140775"/>
            <a:ext cx="8796300" cy="140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Етапи ноогенезу 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2"/>
          <p:cNvSpPr/>
          <p:nvPr/>
        </p:nvSpPr>
        <p:spPr>
          <a:xfrm>
            <a:off x="3496225" y="1725700"/>
            <a:ext cx="5524500" cy="784500"/>
          </a:xfrm>
          <a:prstGeom prst="flowChartAlternateProcess">
            <a:avLst/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/>
              <a:t>Людство стає єдиним цілим, НТР охоплює всю планету</a:t>
            </a:r>
            <a:endParaRPr b="1" sz="2000"/>
          </a:p>
        </p:txBody>
      </p:sp>
      <p:sp>
        <p:nvSpPr>
          <p:cNvPr id="150" name="Google Shape;150;p22"/>
          <p:cNvSpPr/>
          <p:nvPr/>
        </p:nvSpPr>
        <p:spPr>
          <a:xfrm>
            <a:off x="3496175" y="2571750"/>
            <a:ext cx="5524500" cy="784500"/>
          </a:xfrm>
          <a:prstGeom prst="flowChartAlternateProcess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/>
              <a:t>Здійснюється докорінна перебудова всіх </a:t>
            </a:r>
            <a:r>
              <a:rPr b="1" lang="ru" sz="2000"/>
              <a:t>зв'язків та обміну</a:t>
            </a:r>
            <a:r>
              <a:rPr b="1" lang="ru" sz="2000"/>
              <a:t> </a:t>
            </a:r>
            <a:endParaRPr b="1" sz="2000"/>
          </a:p>
        </p:txBody>
      </p:sp>
      <p:sp>
        <p:nvSpPr>
          <p:cNvPr id="151" name="Google Shape;151;p22"/>
          <p:cNvSpPr/>
          <p:nvPr/>
        </p:nvSpPr>
        <p:spPr>
          <a:xfrm>
            <a:off x="3496175" y="3417800"/>
            <a:ext cx="5524500" cy="784500"/>
          </a:xfrm>
          <a:prstGeom prst="flowChartAlternateProcess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/>
              <a:t>Відкриття принципово нових екологічно чистих джерел енергії</a:t>
            </a:r>
            <a:endParaRPr b="1" sz="2000"/>
          </a:p>
        </p:txBody>
      </p:sp>
      <p:sp>
        <p:nvSpPr>
          <p:cNvPr id="152" name="Google Shape;152;p22"/>
          <p:cNvSpPr/>
          <p:nvPr/>
        </p:nvSpPr>
        <p:spPr>
          <a:xfrm>
            <a:off x="3496175" y="4263850"/>
            <a:ext cx="5524500" cy="784500"/>
          </a:xfrm>
          <a:prstGeom prst="flowChartAlternateProcess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/>
              <a:t>Досягнення соціальної рівноваги всіх людей, підвищення рівня їх добробуту</a:t>
            </a:r>
            <a:endParaRPr b="1" sz="2000"/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25700"/>
            <a:ext cx="2080925" cy="208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6200" y="2252375"/>
            <a:ext cx="1539975" cy="161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4975" y="3417800"/>
            <a:ext cx="2905125" cy="161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20500" y="51125"/>
            <a:ext cx="1860600" cy="161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15875" y="133600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625" y="1792875"/>
            <a:ext cx="2582350" cy="326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3675" y="2337125"/>
            <a:ext cx="5950249" cy="280642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3025600" y="1848938"/>
            <a:ext cx="6039900" cy="310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latin typeface="Caveat"/>
                <a:ea typeface="Caveat"/>
                <a:cs typeface="Caveat"/>
                <a:sym typeface="Caveat"/>
              </a:rPr>
              <a:t>“</a:t>
            </a:r>
            <a:r>
              <a:rPr b="1" lang="ru" sz="2400">
                <a:latin typeface="Caveat"/>
                <a:ea typeface="Caveat"/>
                <a:cs typeface="Caveat"/>
                <a:sym typeface="Caveat"/>
              </a:rPr>
              <a:t>Я</a:t>
            </a:r>
            <a:r>
              <a:rPr b="1" lang="ru" sz="3000">
                <a:latin typeface="Caveat"/>
                <a:ea typeface="Caveat"/>
                <a:cs typeface="Caveat"/>
                <a:sym typeface="Caveat"/>
              </a:rPr>
              <a:t>кби на Землі не було життя, обличчя її було б таким же незмінним і </a:t>
            </a:r>
            <a:r>
              <a:rPr b="1" lang="ru" sz="3000">
                <a:latin typeface="Caveat"/>
                <a:ea typeface="Caveat"/>
                <a:cs typeface="Caveat"/>
                <a:sym typeface="Caveat"/>
              </a:rPr>
              <a:t>хімічно інертним, як нерухоме обличчя Місяця, як інертні уламки небесних тіл.”</a:t>
            </a:r>
            <a:r>
              <a:rPr lang="ru"/>
              <a:t>          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ru"/>
              <a:t>                        </a:t>
            </a:r>
            <a:r>
              <a:rPr b="1" lang="ru"/>
              <a:t>Вернадський </a:t>
            </a:r>
            <a:r>
              <a:rPr b="1" lang="ru"/>
              <a:t>В.І. </a:t>
            </a:r>
            <a:r>
              <a:rPr b="1" lang="ru"/>
              <a:t>(“Біосфера”, 1926 р.)</a:t>
            </a:r>
            <a:endParaRPr b="1"/>
          </a:p>
        </p:txBody>
      </p:sp>
      <p:pic>
        <p:nvPicPr>
          <p:cNvPr id="78" name="Google Shape;7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5900" y="0"/>
            <a:ext cx="29783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3800"/>
            <a:ext cx="3095900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74225" y="0"/>
            <a:ext cx="3061607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/>
          <p:nvPr/>
        </p:nvSpPr>
        <p:spPr>
          <a:xfrm>
            <a:off x="112025" y="89650"/>
            <a:ext cx="2767800" cy="1344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Біосфера - загальнопланетарна оболонка</a:t>
            </a:r>
            <a:endParaRPr b="1" sz="1800"/>
          </a:p>
        </p:txBody>
      </p:sp>
      <p:sp>
        <p:nvSpPr>
          <p:cNvPr id="89" name="Google Shape;89;p15"/>
          <p:cNvSpPr/>
          <p:nvPr/>
        </p:nvSpPr>
        <p:spPr>
          <a:xfrm>
            <a:off x="112025" y="2005850"/>
            <a:ext cx="2185200" cy="2578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Біосфера є наслідком взаємодії живих і неживих компонентів, акумуляції й перерозподілу в ній енергії</a:t>
            </a:r>
            <a:endParaRPr b="1" sz="1800"/>
          </a:p>
        </p:txBody>
      </p:sp>
      <p:sp>
        <p:nvSpPr>
          <p:cNvPr id="90" name="Google Shape;90;p15"/>
          <p:cNvSpPr/>
          <p:nvPr/>
        </p:nvSpPr>
        <p:spPr>
          <a:xfrm>
            <a:off x="7104525" y="224100"/>
            <a:ext cx="2039100" cy="29025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Біосфера - термодинамічно відкрита, самоорганізована, саморегульована, </a:t>
            </a:r>
            <a:r>
              <a:rPr b="1" lang="ru" sz="1800"/>
              <a:t>врівноважена</a:t>
            </a:r>
            <a:r>
              <a:rPr b="1" lang="ru" sz="1800"/>
              <a:t>, стійка система</a:t>
            </a:r>
            <a:endParaRPr b="1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title"/>
          </p:nvPr>
        </p:nvSpPr>
        <p:spPr>
          <a:xfrm>
            <a:off x="67225" y="123275"/>
            <a:ext cx="717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/>
              <a:t>В.І. Вернадський відкрив основний закон біосфери:</a:t>
            </a:r>
            <a:endParaRPr b="1" sz="3000"/>
          </a:p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0" y="1650150"/>
            <a:ext cx="9144000" cy="134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400">
                <a:latin typeface="Comic Sans MS"/>
                <a:ea typeface="Comic Sans MS"/>
                <a:cs typeface="Comic Sans MS"/>
                <a:sym typeface="Comic Sans MS"/>
              </a:rPr>
              <a:t>“</a:t>
            </a:r>
            <a:r>
              <a:rPr b="1" lang="ru" sz="2400">
                <a:latin typeface="Comic Sans MS"/>
                <a:ea typeface="Comic Sans MS"/>
                <a:cs typeface="Comic Sans MS"/>
                <a:sym typeface="Comic Sans MS"/>
              </a:rPr>
              <a:t>Кількість живої речовини є планетною константою з часів архейської ери, тобто за весь геологічний час”</a:t>
            </a:r>
            <a:endParaRPr b="1"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7" name="Google Shape;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4375" y="123275"/>
            <a:ext cx="2185150" cy="145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9963" y="2571750"/>
            <a:ext cx="4684075" cy="252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title"/>
          </p:nvPr>
        </p:nvSpPr>
        <p:spPr>
          <a:xfrm>
            <a:off x="56025" y="56025"/>
            <a:ext cx="9032100" cy="159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/>
              <a:t>В.І. Вернадський передбачив перехід біосфери в новий стан, у так звану сферу розуму - ноосферу (від грецьк. “noos” - людський розум)  </a:t>
            </a:r>
            <a:endParaRPr b="1" sz="3000"/>
          </a:p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56025" y="4583100"/>
            <a:ext cx="2689500" cy="4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/>
              <a:t>П’єр Тейяр де Шарден </a:t>
            </a:r>
            <a:endParaRPr b="1"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538" y="1719250"/>
            <a:ext cx="2276475" cy="279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0275" y="1752075"/>
            <a:ext cx="2226200" cy="279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6398625" y="4583100"/>
            <a:ext cx="2689500" cy="4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/>
              <a:t>Едуард Леруа</a:t>
            </a:r>
            <a:endParaRPr b="1"/>
          </a:p>
        </p:txBody>
      </p:sp>
      <p:sp>
        <p:nvSpPr>
          <p:cNvPr id="108" name="Google Shape;108;p17"/>
          <p:cNvSpPr txBox="1"/>
          <p:nvPr>
            <p:ph idx="1" type="body"/>
          </p:nvPr>
        </p:nvSpPr>
        <p:spPr>
          <a:xfrm>
            <a:off x="2940300" y="1799250"/>
            <a:ext cx="3292800" cy="325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/>
              <a:t>У 1920-х роках французький філософ </a:t>
            </a:r>
            <a:r>
              <a:rPr b="1" lang="ru" sz="2000"/>
              <a:t>Едуард Луї Еманюель Жюльєн Леруа</a:t>
            </a:r>
            <a:r>
              <a:rPr lang="ru" sz="2000"/>
              <a:t> ввів поняття “ноосфера”. Разом із  </a:t>
            </a:r>
            <a:r>
              <a:rPr b="1" lang="ru" sz="2000"/>
              <a:t>П’єром Тейяром де Шарденом </a:t>
            </a:r>
            <a:r>
              <a:rPr lang="ru" sz="2000"/>
              <a:t> у 1927 році розробили концепцію ноосфери. 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/>
          <p:nvPr>
            <p:ph type="title"/>
          </p:nvPr>
        </p:nvSpPr>
        <p:spPr>
          <a:xfrm>
            <a:off x="2353225" y="95950"/>
            <a:ext cx="66897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5B0F00"/>
                </a:solidFill>
              </a:rPr>
              <a:t>Концепцію ноосфери  В.І. Вернадський виклав у праці “Декілька слів про ноосферу” (1944 р.)</a:t>
            </a:r>
            <a:endParaRPr b="1" sz="2400">
              <a:solidFill>
                <a:srgbClr val="5B0F00"/>
              </a:solidFill>
            </a:endParaRPr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50" y="263925"/>
            <a:ext cx="1840400" cy="231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/>
          <p:nvPr>
            <p:ph type="title"/>
          </p:nvPr>
        </p:nvSpPr>
        <p:spPr>
          <a:xfrm>
            <a:off x="2084300" y="1339750"/>
            <a:ext cx="70149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>
                <a:solidFill>
                  <a:srgbClr val="FFFF00"/>
                </a:solidFill>
              </a:rPr>
              <a:t>Ноосфера - це стан біосфери, за якого розумова діяльність людини стає визначальним фактором її розвитку</a:t>
            </a:r>
            <a:endParaRPr b="1"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460950" y="312900"/>
            <a:ext cx="8470200" cy="104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Умови, необхідні для виникнення ноосфери за Вернадським В.І.:</a:t>
            </a:r>
            <a:endParaRPr b="1"/>
          </a:p>
        </p:txBody>
      </p:sp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09600"/>
            <a:ext cx="5058325" cy="332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1875" y="264025"/>
            <a:ext cx="1729275" cy="248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>
            <p:ph idx="1" type="body"/>
          </p:nvPr>
        </p:nvSpPr>
        <p:spPr>
          <a:xfrm>
            <a:off x="5053875" y="2464325"/>
            <a:ext cx="3989400" cy="267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3000"/>
              <a:t>Людство повинно стати єдиним в економічному та інформаційному вимірах.</a:t>
            </a:r>
            <a:endParaRPr b="1"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337425" y="163175"/>
            <a:ext cx="8504100" cy="1434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Умови, необхідні для </a:t>
            </a:r>
            <a:r>
              <a:rPr b="1" lang="ru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виникнення ноосфери за Вернадським В.І.:</a:t>
            </a:r>
            <a:endParaRPr b="1" sz="3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</a:endParaRPr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3821200" y="1823175"/>
            <a:ext cx="5322600" cy="33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800"/>
              <a:t>Ноосфера - явище планетарне, тому людство повинно прийти до цілковитої рівності рас, народів незалежно від кольору шкіри та інших відмінностей.</a:t>
            </a:r>
            <a:endParaRPr b="1" sz="2800"/>
          </a:p>
        </p:txBody>
      </p:sp>
      <p:pic>
        <p:nvPicPr>
          <p:cNvPr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8625" y="163175"/>
            <a:ext cx="1669051" cy="175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50" y="1823175"/>
            <a:ext cx="3606475" cy="32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/>
          <p:nvPr>
            <p:ph type="title"/>
          </p:nvPr>
        </p:nvSpPr>
        <p:spPr>
          <a:xfrm>
            <a:off x="471900" y="459450"/>
            <a:ext cx="8222100" cy="11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Умови, необхідні для виникнення ноосфери за Вернадським В.І.:</a:t>
            </a:r>
            <a:endParaRPr b="1" sz="3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25" y="1720800"/>
            <a:ext cx="7328650" cy="341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0125" y="164750"/>
            <a:ext cx="1959475" cy="195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>
            <p:ph idx="1" type="body"/>
          </p:nvPr>
        </p:nvSpPr>
        <p:spPr>
          <a:xfrm>
            <a:off x="134400" y="1784600"/>
            <a:ext cx="8875200" cy="11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800"/>
              <a:t>Ноосфера не буде створена, якщо не припиняться війни між народами</a:t>
            </a:r>
            <a:endParaRPr b="1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