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3DFF4-FC3C-4A0A-84B0-3D92EE4EBC8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E7F149-2C92-4039-ACF9-95FE05B9C165}">
      <dgm:prSet/>
      <dgm:spPr/>
      <dgm:t>
        <a:bodyPr/>
        <a:lstStyle/>
        <a:p>
          <a:r>
            <a:rPr lang="uk-UA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Світоглядні засади покоління шістдесятників</a:t>
          </a:r>
          <a:endParaRPr lang="ru-RU" b="1" dirty="0">
            <a:ln>
              <a:solidFill>
                <a:sysClr val="windowText" lastClr="000000"/>
              </a:solidFill>
            </a:ln>
            <a:solidFill>
              <a:srgbClr val="FF0000"/>
            </a:solidFill>
          </a:endParaRPr>
        </a:p>
      </dgm:t>
    </dgm:pt>
    <dgm:pt modelId="{F3154E73-FDC9-4782-8A38-4C5E01CD7971}" type="parTrans" cxnId="{AAF4A777-5BCB-4417-A04F-C84105796E4A}">
      <dgm:prSet/>
      <dgm:spPr/>
      <dgm:t>
        <a:bodyPr/>
        <a:lstStyle/>
        <a:p>
          <a:endParaRPr lang="ru-RU"/>
        </a:p>
      </dgm:t>
    </dgm:pt>
    <dgm:pt modelId="{B16E9010-4AF0-41DE-AFA8-E776C8E9A87D}" type="sibTrans" cxnId="{AAF4A777-5BCB-4417-A04F-C84105796E4A}">
      <dgm:prSet/>
      <dgm:spPr/>
      <dgm:t>
        <a:bodyPr/>
        <a:lstStyle/>
        <a:p>
          <a:endParaRPr lang="ru-RU" dirty="0"/>
        </a:p>
      </dgm:t>
    </dgm:pt>
    <dgm:pt modelId="{71008E82-BEF6-4863-AA1A-F375D9AB9645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свободи в усіх її виявах</a:t>
          </a:r>
          <a:endParaRPr lang="ru-RU" dirty="0">
            <a:solidFill>
              <a:schemeClr val="bg1"/>
            </a:solidFill>
          </a:endParaRPr>
        </a:p>
      </dgm:t>
    </dgm:pt>
    <dgm:pt modelId="{0F9493FC-E078-4D15-AA2E-8773A85FE37C}" type="parTrans" cxnId="{26C6D183-E611-4DC3-9B75-B0EAEB09B52F}">
      <dgm:prSet/>
      <dgm:spPr/>
      <dgm:t>
        <a:bodyPr/>
        <a:lstStyle/>
        <a:p>
          <a:endParaRPr lang="ru-RU"/>
        </a:p>
      </dgm:t>
    </dgm:pt>
    <dgm:pt modelId="{164B6EE0-3BF7-4E0A-9E39-5DB41DCDF827}" type="sibTrans" cxnId="{26C6D183-E611-4DC3-9B75-B0EAEB09B52F}">
      <dgm:prSet/>
      <dgm:spPr/>
      <dgm:t>
        <a:bodyPr/>
        <a:lstStyle/>
        <a:p>
          <a:endParaRPr lang="ru-RU" dirty="0"/>
        </a:p>
      </dgm:t>
    </dgm:pt>
    <dgm:pt modelId="{5305E9BC-2C9C-4A35-B504-138303D14337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Заміна культу особи культом особистості</a:t>
          </a:r>
        </a:p>
      </dgm:t>
    </dgm:pt>
    <dgm:pt modelId="{7D092150-10A2-44A9-8DEC-ED7529833253}" type="parTrans" cxnId="{ACEBAADB-E53F-441B-9C0C-AF7C9D958C05}">
      <dgm:prSet/>
      <dgm:spPr/>
      <dgm:t>
        <a:bodyPr/>
        <a:lstStyle/>
        <a:p>
          <a:endParaRPr lang="ru-RU"/>
        </a:p>
      </dgm:t>
    </dgm:pt>
    <dgm:pt modelId="{B991FE82-BA9D-426B-BBED-D01A196F7F4A}" type="sibTrans" cxnId="{ACEBAADB-E53F-441B-9C0C-AF7C9D958C05}">
      <dgm:prSet/>
      <dgm:spPr/>
      <dgm:t>
        <a:bodyPr/>
        <a:lstStyle/>
        <a:p>
          <a:endParaRPr lang="ru-RU"/>
        </a:p>
      </dgm:t>
    </dgm:pt>
    <dgm:pt modelId="{DDFB44AA-7A29-4E90-B9B9-FA91B81CB85E}" type="pres">
      <dgm:prSet presAssocID="{B003DFF4-FC3C-4A0A-84B0-3D92EE4EBC8E}" presName="linearFlow" presStyleCnt="0">
        <dgm:presLayoutVars>
          <dgm:resizeHandles val="exact"/>
        </dgm:presLayoutVars>
      </dgm:prSet>
      <dgm:spPr/>
    </dgm:pt>
    <dgm:pt modelId="{E825C508-CE53-43F5-9D4B-D4A198C7D037}" type="pres">
      <dgm:prSet presAssocID="{46E7F149-2C92-4039-ACF9-95FE05B9C165}" presName="node" presStyleLbl="node1" presStyleIdx="0" presStyleCnt="3">
        <dgm:presLayoutVars>
          <dgm:bulletEnabled val="1"/>
        </dgm:presLayoutVars>
      </dgm:prSet>
      <dgm:spPr/>
    </dgm:pt>
    <dgm:pt modelId="{1B65222D-A201-45C3-9E96-334CF70271DB}" type="pres">
      <dgm:prSet presAssocID="{B16E9010-4AF0-41DE-AFA8-E776C8E9A87D}" presName="sibTrans" presStyleLbl="sibTrans2D1" presStyleIdx="0" presStyleCnt="2"/>
      <dgm:spPr/>
    </dgm:pt>
    <dgm:pt modelId="{BD014F45-50EC-427A-B2EF-3F314477D70F}" type="pres">
      <dgm:prSet presAssocID="{B16E9010-4AF0-41DE-AFA8-E776C8E9A87D}" presName="connectorText" presStyleLbl="sibTrans2D1" presStyleIdx="0" presStyleCnt="2"/>
      <dgm:spPr/>
    </dgm:pt>
    <dgm:pt modelId="{99DA2D5B-2DD2-4322-B162-58BFEC2305CD}" type="pres">
      <dgm:prSet presAssocID="{71008E82-BEF6-4863-AA1A-F375D9AB9645}" presName="node" presStyleLbl="node1" presStyleIdx="1" presStyleCnt="3">
        <dgm:presLayoutVars>
          <dgm:bulletEnabled val="1"/>
        </dgm:presLayoutVars>
      </dgm:prSet>
      <dgm:spPr/>
    </dgm:pt>
    <dgm:pt modelId="{2D12ED33-010D-47A8-B245-D98FFB8F94D0}" type="pres">
      <dgm:prSet presAssocID="{164B6EE0-3BF7-4E0A-9E39-5DB41DCDF827}" presName="sibTrans" presStyleLbl="sibTrans2D1" presStyleIdx="1" presStyleCnt="2"/>
      <dgm:spPr/>
    </dgm:pt>
    <dgm:pt modelId="{6D464611-1DD1-45CC-BA17-5682E94532B0}" type="pres">
      <dgm:prSet presAssocID="{164B6EE0-3BF7-4E0A-9E39-5DB41DCDF827}" presName="connectorText" presStyleLbl="sibTrans2D1" presStyleIdx="1" presStyleCnt="2"/>
      <dgm:spPr/>
    </dgm:pt>
    <dgm:pt modelId="{20CBA640-0B3F-4016-8BE4-595CB15FAC9C}" type="pres">
      <dgm:prSet presAssocID="{5305E9BC-2C9C-4A35-B504-138303D143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D2E93-BF97-48AE-8A4F-19F4720AA066}" type="presOf" srcId="{46E7F149-2C92-4039-ACF9-95FE05B9C165}" destId="{E825C508-CE53-43F5-9D4B-D4A198C7D037}" srcOrd="0" destOrd="0" presId="urn:microsoft.com/office/officeart/2005/8/layout/process2"/>
    <dgm:cxn modelId="{AAF4A777-5BCB-4417-A04F-C84105796E4A}" srcId="{B003DFF4-FC3C-4A0A-84B0-3D92EE4EBC8E}" destId="{46E7F149-2C92-4039-ACF9-95FE05B9C165}" srcOrd="0" destOrd="0" parTransId="{F3154E73-FDC9-4782-8A38-4C5E01CD7971}" sibTransId="{B16E9010-4AF0-41DE-AFA8-E776C8E9A87D}"/>
    <dgm:cxn modelId="{26C6D183-E611-4DC3-9B75-B0EAEB09B52F}" srcId="{B003DFF4-FC3C-4A0A-84B0-3D92EE4EBC8E}" destId="{71008E82-BEF6-4863-AA1A-F375D9AB9645}" srcOrd="1" destOrd="0" parTransId="{0F9493FC-E078-4D15-AA2E-8773A85FE37C}" sibTransId="{164B6EE0-3BF7-4E0A-9E39-5DB41DCDF827}"/>
    <dgm:cxn modelId="{0D038E76-D15C-4541-BC66-0175EB91ED97}" type="presOf" srcId="{5305E9BC-2C9C-4A35-B504-138303D14337}" destId="{20CBA640-0B3F-4016-8BE4-595CB15FAC9C}" srcOrd="0" destOrd="0" presId="urn:microsoft.com/office/officeart/2005/8/layout/process2"/>
    <dgm:cxn modelId="{B069E8D2-9C0B-4978-ADA0-D44C5A380533}" type="presOf" srcId="{B16E9010-4AF0-41DE-AFA8-E776C8E9A87D}" destId="{BD014F45-50EC-427A-B2EF-3F314477D70F}" srcOrd="1" destOrd="0" presId="urn:microsoft.com/office/officeart/2005/8/layout/process2"/>
    <dgm:cxn modelId="{EFFB3DAB-7D91-4114-9837-CF6B55BE9107}" type="presOf" srcId="{164B6EE0-3BF7-4E0A-9E39-5DB41DCDF827}" destId="{2D12ED33-010D-47A8-B245-D98FFB8F94D0}" srcOrd="0" destOrd="0" presId="urn:microsoft.com/office/officeart/2005/8/layout/process2"/>
    <dgm:cxn modelId="{2CE9295D-90ED-436E-BD53-5130E87AD2BD}" type="presOf" srcId="{71008E82-BEF6-4863-AA1A-F375D9AB9645}" destId="{99DA2D5B-2DD2-4322-B162-58BFEC2305CD}" srcOrd="0" destOrd="0" presId="urn:microsoft.com/office/officeart/2005/8/layout/process2"/>
    <dgm:cxn modelId="{460D5F0E-C557-470D-A53F-4C1F9C444B8F}" type="presOf" srcId="{B16E9010-4AF0-41DE-AFA8-E776C8E9A87D}" destId="{1B65222D-A201-45C3-9E96-334CF70271DB}" srcOrd="0" destOrd="0" presId="urn:microsoft.com/office/officeart/2005/8/layout/process2"/>
    <dgm:cxn modelId="{16A74B4F-91A4-4F98-A58A-BD6F287B775C}" type="presOf" srcId="{164B6EE0-3BF7-4E0A-9E39-5DB41DCDF827}" destId="{6D464611-1DD1-45CC-BA17-5682E94532B0}" srcOrd="1" destOrd="0" presId="urn:microsoft.com/office/officeart/2005/8/layout/process2"/>
    <dgm:cxn modelId="{ACEBAADB-E53F-441B-9C0C-AF7C9D958C05}" srcId="{B003DFF4-FC3C-4A0A-84B0-3D92EE4EBC8E}" destId="{5305E9BC-2C9C-4A35-B504-138303D14337}" srcOrd="2" destOrd="0" parTransId="{7D092150-10A2-44A9-8DEC-ED7529833253}" sibTransId="{B991FE82-BA9D-426B-BBED-D01A196F7F4A}"/>
    <dgm:cxn modelId="{BD5791CA-5205-43C4-819E-AB9E9B049E93}" type="presOf" srcId="{B003DFF4-FC3C-4A0A-84B0-3D92EE4EBC8E}" destId="{DDFB44AA-7A29-4E90-B9B9-FA91B81CB85E}" srcOrd="0" destOrd="0" presId="urn:microsoft.com/office/officeart/2005/8/layout/process2"/>
    <dgm:cxn modelId="{4BE53794-0AEE-4917-829A-9D9C6EFE5300}" type="presParOf" srcId="{DDFB44AA-7A29-4E90-B9B9-FA91B81CB85E}" destId="{E825C508-CE53-43F5-9D4B-D4A198C7D037}" srcOrd="0" destOrd="0" presId="urn:microsoft.com/office/officeart/2005/8/layout/process2"/>
    <dgm:cxn modelId="{68410EBB-7DDA-4623-80E2-4AF343F2242B}" type="presParOf" srcId="{DDFB44AA-7A29-4E90-B9B9-FA91B81CB85E}" destId="{1B65222D-A201-45C3-9E96-334CF70271DB}" srcOrd="1" destOrd="0" presId="urn:microsoft.com/office/officeart/2005/8/layout/process2"/>
    <dgm:cxn modelId="{60686B2F-4C71-4E6C-B430-A925B4A6D550}" type="presParOf" srcId="{1B65222D-A201-45C3-9E96-334CF70271DB}" destId="{BD014F45-50EC-427A-B2EF-3F314477D70F}" srcOrd="0" destOrd="0" presId="urn:microsoft.com/office/officeart/2005/8/layout/process2"/>
    <dgm:cxn modelId="{D6AB908E-CA6E-48CB-9C8D-0494806FB5EA}" type="presParOf" srcId="{DDFB44AA-7A29-4E90-B9B9-FA91B81CB85E}" destId="{99DA2D5B-2DD2-4322-B162-58BFEC2305CD}" srcOrd="2" destOrd="0" presId="urn:microsoft.com/office/officeart/2005/8/layout/process2"/>
    <dgm:cxn modelId="{A426AD4C-ACBD-491A-A446-4E351E1D5D6F}" type="presParOf" srcId="{DDFB44AA-7A29-4E90-B9B9-FA91B81CB85E}" destId="{2D12ED33-010D-47A8-B245-D98FFB8F94D0}" srcOrd="3" destOrd="0" presId="urn:microsoft.com/office/officeart/2005/8/layout/process2"/>
    <dgm:cxn modelId="{0F95A21F-6E52-4D14-806D-D7760185DCF8}" type="presParOf" srcId="{2D12ED33-010D-47A8-B245-D98FFB8F94D0}" destId="{6D464611-1DD1-45CC-BA17-5682E94532B0}" srcOrd="0" destOrd="0" presId="urn:microsoft.com/office/officeart/2005/8/layout/process2"/>
    <dgm:cxn modelId="{71B769E9-BDE1-4293-9F76-0D894A9D9BFA}" type="presParOf" srcId="{DDFB44AA-7A29-4E90-B9B9-FA91B81CB85E}" destId="{20CBA640-0B3F-4016-8BE4-595CB15FAC9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02C0C-72CB-468C-B38D-EAFA37C06DA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A860E9C-5264-482F-9C67-56884E7C76C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Патріотизм</a:t>
          </a:r>
          <a:endParaRPr lang="ru-RU" dirty="0">
            <a:solidFill>
              <a:schemeClr val="bg1"/>
            </a:solidFill>
          </a:endParaRPr>
        </a:p>
      </dgm:t>
    </dgm:pt>
    <dgm:pt modelId="{678BE902-7741-449A-9A98-333E8564A04A}" type="parTrans" cxnId="{C12D225B-B992-4108-91F5-E9E3734AF28C}">
      <dgm:prSet/>
      <dgm:spPr/>
      <dgm:t>
        <a:bodyPr/>
        <a:lstStyle/>
        <a:p>
          <a:endParaRPr lang="ru-RU"/>
        </a:p>
      </dgm:t>
    </dgm:pt>
    <dgm:pt modelId="{40CDB6FD-3C60-4316-A726-D03C09F42DAE}" type="sibTrans" cxnId="{C12D225B-B992-4108-91F5-E9E3734AF28C}">
      <dgm:prSet/>
      <dgm:spPr/>
      <dgm:t>
        <a:bodyPr/>
        <a:lstStyle/>
        <a:p>
          <a:endParaRPr lang="ru-RU"/>
        </a:p>
      </dgm:t>
    </dgm:pt>
    <dgm:pt modelId="{12DFA7D8-6209-4FF7-B2F3-6B763AAE6710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людина – центр Всесвіту</a:t>
          </a:r>
          <a:endParaRPr lang="ru-RU" dirty="0">
            <a:solidFill>
              <a:schemeClr val="bg1"/>
            </a:solidFill>
          </a:endParaRPr>
        </a:p>
      </dgm:t>
    </dgm:pt>
    <dgm:pt modelId="{BB5EFA63-617C-432F-B9C8-C44AE6671938}" type="parTrans" cxnId="{50FFD82A-1185-4853-B6D3-B879A0DEE800}">
      <dgm:prSet/>
      <dgm:spPr/>
      <dgm:t>
        <a:bodyPr/>
        <a:lstStyle/>
        <a:p>
          <a:endParaRPr lang="ru-RU"/>
        </a:p>
      </dgm:t>
    </dgm:pt>
    <dgm:pt modelId="{98153FDE-13D8-45B6-B1FD-FA9F206BA714}" type="sibTrans" cxnId="{50FFD82A-1185-4853-B6D3-B879A0DEE800}">
      <dgm:prSet/>
      <dgm:spPr/>
      <dgm:t>
        <a:bodyPr/>
        <a:lstStyle/>
        <a:p>
          <a:endParaRPr lang="ru-RU" dirty="0"/>
        </a:p>
      </dgm:t>
    </dgm:pt>
    <dgm:pt modelId="{EB52F2C5-F33F-44F9-8445-43FA51BE221B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Моралізм та етичний максималізм</a:t>
          </a:r>
          <a:endParaRPr lang="ru-RU" b="1" dirty="0">
            <a:solidFill>
              <a:schemeClr val="bg1"/>
            </a:solidFill>
          </a:endParaRPr>
        </a:p>
      </dgm:t>
    </dgm:pt>
    <dgm:pt modelId="{AF881C1E-7363-4569-A8DE-2B907DCD86A0}" type="parTrans" cxnId="{933D334E-3EC8-4BBB-BA7F-E698BFE6CD88}">
      <dgm:prSet/>
      <dgm:spPr/>
      <dgm:t>
        <a:bodyPr/>
        <a:lstStyle/>
        <a:p>
          <a:endParaRPr lang="ru-RU"/>
        </a:p>
      </dgm:t>
    </dgm:pt>
    <dgm:pt modelId="{583A3790-6116-45C8-A708-ED2429DC3BE3}" type="sibTrans" cxnId="{933D334E-3EC8-4BBB-BA7F-E698BFE6CD88}">
      <dgm:prSet/>
      <dgm:spPr/>
      <dgm:t>
        <a:bodyPr/>
        <a:lstStyle/>
        <a:p>
          <a:endParaRPr lang="ru-RU" dirty="0"/>
        </a:p>
      </dgm:t>
    </dgm:pt>
    <dgm:pt modelId="{1C9A74A8-ED71-490A-AB19-B3F01644CFD8}" type="pres">
      <dgm:prSet presAssocID="{1C902C0C-72CB-468C-B38D-EAFA37C06DA6}" presName="linearFlow" presStyleCnt="0">
        <dgm:presLayoutVars>
          <dgm:resizeHandles val="exact"/>
        </dgm:presLayoutVars>
      </dgm:prSet>
      <dgm:spPr/>
    </dgm:pt>
    <dgm:pt modelId="{40473513-64F0-4E33-8CD9-2DFB69F87702}" type="pres">
      <dgm:prSet presAssocID="{12DFA7D8-6209-4FF7-B2F3-6B763AAE6710}" presName="node" presStyleLbl="node1" presStyleIdx="0" presStyleCnt="3">
        <dgm:presLayoutVars>
          <dgm:bulletEnabled val="1"/>
        </dgm:presLayoutVars>
      </dgm:prSet>
      <dgm:spPr/>
    </dgm:pt>
    <dgm:pt modelId="{50DE4B81-D485-40A3-B62C-22285D7C10D7}" type="pres">
      <dgm:prSet presAssocID="{98153FDE-13D8-45B6-B1FD-FA9F206BA714}" presName="sibTrans" presStyleLbl="sibTrans2D1" presStyleIdx="0" presStyleCnt="2"/>
      <dgm:spPr/>
    </dgm:pt>
    <dgm:pt modelId="{86A6D33D-E8E1-45EE-8A60-91BA9CEBB6F5}" type="pres">
      <dgm:prSet presAssocID="{98153FDE-13D8-45B6-B1FD-FA9F206BA714}" presName="connectorText" presStyleLbl="sibTrans2D1" presStyleIdx="0" presStyleCnt="2"/>
      <dgm:spPr/>
    </dgm:pt>
    <dgm:pt modelId="{C97678B5-F206-45C9-A251-59B206E877AB}" type="pres">
      <dgm:prSet presAssocID="{EB52F2C5-F33F-44F9-8445-43FA51BE221B}" presName="node" presStyleLbl="node1" presStyleIdx="1" presStyleCnt="3">
        <dgm:presLayoutVars>
          <dgm:bulletEnabled val="1"/>
        </dgm:presLayoutVars>
      </dgm:prSet>
      <dgm:spPr/>
    </dgm:pt>
    <dgm:pt modelId="{57335450-2862-4450-81AC-2956D713CF6E}" type="pres">
      <dgm:prSet presAssocID="{583A3790-6116-45C8-A708-ED2429DC3BE3}" presName="sibTrans" presStyleLbl="sibTrans2D1" presStyleIdx="1" presStyleCnt="2"/>
      <dgm:spPr/>
    </dgm:pt>
    <dgm:pt modelId="{D8883DF6-86FC-4998-BC7D-FC539D6209DE}" type="pres">
      <dgm:prSet presAssocID="{583A3790-6116-45C8-A708-ED2429DC3BE3}" presName="connectorText" presStyleLbl="sibTrans2D1" presStyleIdx="1" presStyleCnt="2"/>
      <dgm:spPr/>
    </dgm:pt>
    <dgm:pt modelId="{49E1CBA5-1510-4569-911F-DBED5E9129CE}" type="pres">
      <dgm:prSet presAssocID="{EA860E9C-5264-482F-9C67-56884E7C76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BFD54-4533-4D42-9564-86209C446795}" type="presOf" srcId="{12DFA7D8-6209-4FF7-B2F3-6B763AAE6710}" destId="{40473513-64F0-4E33-8CD9-2DFB69F87702}" srcOrd="0" destOrd="0" presId="urn:microsoft.com/office/officeart/2005/8/layout/process2"/>
    <dgm:cxn modelId="{7F9217E6-5FEB-4EFF-9F3E-48D947B85DE5}" type="presOf" srcId="{583A3790-6116-45C8-A708-ED2429DC3BE3}" destId="{D8883DF6-86FC-4998-BC7D-FC539D6209DE}" srcOrd="1" destOrd="0" presId="urn:microsoft.com/office/officeart/2005/8/layout/process2"/>
    <dgm:cxn modelId="{3285E2FD-CE42-458B-A3F6-B88422D02D5D}" type="presOf" srcId="{583A3790-6116-45C8-A708-ED2429DC3BE3}" destId="{57335450-2862-4450-81AC-2956D713CF6E}" srcOrd="0" destOrd="0" presId="urn:microsoft.com/office/officeart/2005/8/layout/process2"/>
    <dgm:cxn modelId="{5E137910-2308-4B5A-AA93-2B88D9418119}" type="presOf" srcId="{EB52F2C5-F33F-44F9-8445-43FA51BE221B}" destId="{C97678B5-F206-45C9-A251-59B206E877AB}" srcOrd="0" destOrd="0" presId="urn:microsoft.com/office/officeart/2005/8/layout/process2"/>
    <dgm:cxn modelId="{2065CBCB-1537-4B99-9132-21214C7A63D5}" type="presOf" srcId="{98153FDE-13D8-45B6-B1FD-FA9F206BA714}" destId="{86A6D33D-E8E1-45EE-8A60-91BA9CEBB6F5}" srcOrd="1" destOrd="0" presId="urn:microsoft.com/office/officeart/2005/8/layout/process2"/>
    <dgm:cxn modelId="{37C4FCC0-8E40-407F-8051-D037B996BE4D}" type="presOf" srcId="{EA860E9C-5264-482F-9C67-56884E7C76C3}" destId="{49E1CBA5-1510-4569-911F-DBED5E9129CE}" srcOrd="0" destOrd="0" presId="urn:microsoft.com/office/officeart/2005/8/layout/process2"/>
    <dgm:cxn modelId="{933D334E-3EC8-4BBB-BA7F-E698BFE6CD88}" srcId="{1C902C0C-72CB-468C-B38D-EAFA37C06DA6}" destId="{EB52F2C5-F33F-44F9-8445-43FA51BE221B}" srcOrd="1" destOrd="0" parTransId="{AF881C1E-7363-4569-A8DE-2B907DCD86A0}" sibTransId="{583A3790-6116-45C8-A708-ED2429DC3BE3}"/>
    <dgm:cxn modelId="{D62CB7BE-3D0B-40BA-865D-548AB7CA26D8}" type="presOf" srcId="{98153FDE-13D8-45B6-B1FD-FA9F206BA714}" destId="{50DE4B81-D485-40A3-B62C-22285D7C10D7}" srcOrd="0" destOrd="0" presId="urn:microsoft.com/office/officeart/2005/8/layout/process2"/>
    <dgm:cxn modelId="{C12D225B-B992-4108-91F5-E9E3734AF28C}" srcId="{1C902C0C-72CB-468C-B38D-EAFA37C06DA6}" destId="{EA860E9C-5264-482F-9C67-56884E7C76C3}" srcOrd="2" destOrd="0" parTransId="{678BE902-7741-449A-9A98-333E8564A04A}" sibTransId="{40CDB6FD-3C60-4316-A726-D03C09F42DAE}"/>
    <dgm:cxn modelId="{50FFD82A-1185-4853-B6D3-B879A0DEE800}" srcId="{1C902C0C-72CB-468C-B38D-EAFA37C06DA6}" destId="{12DFA7D8-6209-4FF7-B2F3-6B763AAE6710}" srcOrd="0" destOrd="0" parTransId="{BB5EFA63-617C-432F-B9C8-C44AE6671938}" sibTransId="{98153FDE-13D8-45B6-B1FD-FA9F206BA714}"/>
    <dgm:cxn modelId="{F7488A99-1650-49B2-AD78-E4AB0C045673}" type="presOf" srcId="{1C902C0C-72CB-468C-B38D-EAFA37C06DA6}" destId="{1C9A74A8-ED71-490A-AB19-B3F01644CFD8}" srcOrd="0" destOrd="0" presId="urn:microsoft.com/office/officeart/2005/8/layout/process2"/>
    <dgm:cxn modelId="{A0027956-2E78-4FC0-A0B8-0801892FD5D2}" type="presParOf" srcId="{1C9A74A8-ED71-490A-AB19-B3F01644CFD8}" destId="{40473513-64F0-4E33-8CD9-2DFB69F87702}" srcOrd="0" destOrd="0" presId="urn:microsoft.com/office/officeart/2005/8/layout/process2"/>
    <dgm:cxn modelId="{BE683CF6-329D-4340-A6F3-8F500986E23F}" type="presParOf" srcId="{1C9A74A8-ED71-490A-AB19-B3F01644CFD8}" destId="{50DE4B81-D485-40A3-B62C-22285D7C10D7}" srcOrd="1" destOrd="0" presId="urn:microsoft.com/office/officeart/2005/8/layout/process2"/>
    <dgm:cxn modelId="{EA4357B5-DC86-44CA-B0B0-FC0C9B461A9E}" type="presParOf" srcId="{50DE4B81-D485-40A3-B62C-22285D7C10D7}" destId="{86A6D33D-E8E1-45EE-8A60-91BA9CEBB6F5}" srcOrd="0" destOrd="0" presId="urn:microsoft.com/office/officeart/2005/8/layout/process2"/>
    <dgm:cxn modelId="{19F7CB3F-8FCF-4318-8A26-E8B033AF23CE}" type="presParOf" srcId="{1C9A74A8-ED71-490A-AB19-B3F01644CFD8}" destId="{C97678B5-F206-45C9-A251-59B206E877AB}" srcOrd="2" destOrd="0" presId="urn:microsoft.com/office/officeart/2005/8/layout/process2"/>
    <dgm:cxn modelId="{2E3A64DA-AFC1-4B00-BA28-6E86E41C77B1}" type="presParOf" srcId="{1C9A74A8-ED71-490A-AB19-B3F01644CFD8}" destId="{57335450-2862-4450-81AC-2956D713CF6E}" srcOrd="3" destOrd="0" presId="urn:microsoft.com/office/officeart/2005/8/layout/process2"/>
    <dgm:cxn modelId="{DCDD54CC-3696-45E5-A70B-D4B3C0472763}" type="presParOf" srcId="{57335450-2862-4450-81AC-2956D713CF6E}" destId="{D8883DF6-86FC-4998-BC7D-FC539D6209DE}" srcOrd="0" destOrd="0" presId="urn:microsoft.com/office/officeart/2005/8/layout/process2"/>
    <dgm:cxn modelId="{005EF946-EE6B-405F-B7BA-9B1C1F9529DE}" type="presParOf" srcId="{1C9A74A8-ED71-490A-AB19-B3F01644CFD8}" destId="{49E1CBA5-1510-4569-911F-DBED5E9129C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5C508-CE53-43F5-9D4B-D4A198C7D037}">
      <dsp:nvSpPr>
        <dsp:cNvPr id="0" name=""/>
        <dsp:cNvSpPr/>
      </dsp:nvSpPr>
      <dsp:spPr>
        <a:xfrm>
          <a:off x="2648354" y="0"/>
          <a:ext cx="2831291" cy="1572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Світоглядні засади покоління шістдесятників</a:t>
          </a:r>
          <a:endParaRPr lang="ru-RU" sz="2300" b="1" kern="1200" dirty="0">
            <a:ln>
              <a:solidFill>
                <a:sysClr val="windowText" lastClr="000000"/>
              </a:solidFill>
            </a:ln>
            <a:solidFill>
              <a:srgbClr val="FF0000"/>
            </a:solidFill>
          </a:endParaRPr>
        </a:p>
      </dsp:txBody>
      <dsp:txXfrm>
        <a:off x="2694424" y="46070"/>
        <a:ext cx="2739151" cy="1480799"/>
      </dsp:txXfrm>
    </dsp:sp>
    <dsp:sp modelId="{1B65222D-A201-45C3-9E96-334CF70271DB}">
      <dsp:nvSpPr>
        <dsp:cNvPr id="0" name=""/>
        <dsp:cNvSpPr/>
      </dsp:nvSpPr>
      <dsp:spPr>
        <a:xfrm rot="5400000">
          <a:off x="3769073" y="1612262"/>
          <a:ext cx="589852" cy="707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3851652" y="1671247"/>
        <a:ext cx="424694" cy="412896"/>
      </dsp:txXfrm>
    </dsp:sp>
    <dsp:sp modelId="{99DA2D5B-2DD2-4322-B162-58BFEC2305CD}">
      <dsp:nvSpPr>
        <dsp:cNvPr id="0" name=""/>
        <dsp:cNvSpPr/>
      </dsp:nvSpPr>
      <dsp:spPr>
        <a:xfrm>
          <a:off x="2648354" y="2359409"/>
          <a:ext cx="2831291" cy="1572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свободи в усіх її виявах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2694424" y="2405479"/>
        <a:ext cx="2739151" cy="1480799"/>
      </dsp:txXfrm>
    </dsp:sp>
    <dsp:sp modelId="{2D12ED33-010D-47A8-B245-D98FFB8F94D0}">
      <dsp:nvSpPr>
        <dsp:cNvPr id="0" name=""/>
        <dsp:cNvSpPr/>
      </dsp:nvSpPr>
      <dsp:spPr>
        <a:xfrm rot="5400000">
          <a:off x="3769073" y="3971672"/>
          <a:ext cx="589852" cy="707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3851652" y="4030657"/>
        <a:ext cx="424694" cy="412896"/>
      </dsp:txXfrm>
    </dsp:sp>
    <dsp:sp modelId="{20CBA640-0B3F-4016-8BE4-595CB15FAC9C}">
      <dsp:nvSpPr>
        <dsp:cNvPr id="0" name=""/>
        <dsp:cNvSpPr/>
      </dsp:nvSpPr>
      <dsp:spPr>
        <a:xfrm>
          <a:off x="2648354" y="4718818"/>
          <a:ext cx="2831291" cy="1572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Заміна культу особи культом особистості</a:t>
          </a:r>
        </a:p>
      </dsp:txBody>
      <dsp:txXfrm>
        <a:off x="2694424" y="4764888"/>
        <a:ext cx="2739151" cy="1480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73513-64F0-4E33-8CD9-2DFB69F87702}">
      <dsp:nvSpPr>
        <dsp:cNvPr id="0" name=""/>
        <dsp:cNvSpPr/>
      </dsp:nvSpPr>
      <dsp:spPr>
        <a:xfrm>
          <a:off x="2884949" y="0"/>
          <a:ext cx="2630968" cy="1461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1"/>
              </a:solidFill>
            </a:rPr>
            <a:t>людина – центр Всесвіту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2927759" y="42810"/>
        <a:ext cx="2545348" cy="1376029"/>
      </dsp:txXfrm>
    </dsp:sp>
    <dsp:sp modelId="{50DE4B81-D485-40A3-B62C-22285D7C10D7}">
      <dsp:nvSpPr>
        <dsp:cNvPr id="0" name=""/>
        <dsp:cNvSpPr/>
      </dsp:nvSpPr>
      <dsp:spPr>
        <a:xfrm rot="5400000">
          <a:off x="3926374" y="1498190"/>
          <a:ext cx="548118" cy="657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4003111" y="1553002"/>
        <a:ext cx="394646" cy="383683"/>
      </dsp:txXfrm>
    </dsp:sp>
    <dsp:sp modelId="{C97678B5-F206-45C9-A251-59B206E877AB}">
      <dsp:nvSpPr>
        <dsp:cNvPr id="0" name=""/>
        <dsp:cNvSpPr/>
      </dsp:nvSpPr>
      <dsp:spPr>
        <a:xfrm>
          <a:off x="2884949" y="2192473"/>
          <a:ext cx="2630968" cy="1461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1"/>
              </a:solidFill>
            </a:rPr>
            <a:t>Моралізм та етичний максималізм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2927759" y="2235283"/>
        <a:ext cx="2545348" cy="1376029"/>
      </dsp:txXfrm>
    </dsp:sp>
    <dsp:sp modelId="{57335450-2862-4450-81AC-2956D713CF6E}">
      <dsp:nvSpPr>
        <dsp:cNvPr id="0" name=""/>
        <dsp:cNvSpPr/>
      </dsp:nvSpPr>
      <dsp:spPr>
        <a:xfrm rot="5400000">
          <a:off x="3926374" y="3690664"/>
          <a:ext cx="548118" cy="657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4003111" y="3745476"/>
        <a:ext cx="394646" cy="383683"/>
      </dsp:txXfrm>
    </dsp:sp>
    <dsp:sp modelId="{49E1CBA5-1510-4569-911F-DBED5E9129CE}">
      <dsp:nvSpPr>
        <dsp:cNvPr id="0" name=""/>
        <dsp:cNvSpPr/>
      </dsp:nvSpPr>
      <dsp:spPr>
        <a:xfrm>
          <a:off x="2884949" y="4384947"/>
          <a:ext cx="2630968" cy="1461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1"/>
              </a:solidFill>
            </a:rPr>
            <a:t>Патріотизм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2927759" y="4427757"/>
        <a:ext cx="2545348" cy="137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5588" y="1315725"/>
            <a:ext cx="8665029" cy="1825096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ea typeface="NSimSun" panose="02010609030101010101" pitchFamily="49" charset="-122"/>
              </a:rPr>
              <a:t>Шістдесятники</a:t>
            </a:r>
            <a:endParaRPr lang="ru-RU" sz="8000" b="1" i="1" dirty="0">
              <a:solidFill>
                <a:srgbClr val="FFFF00"/>
              </a:solidFill>
              <a:ea typeface="NSimSun" panose="02010609030101010101" pitchFamily="49" charset="-122"/>
            </a:endParaRPr>
          </a:p>
        </p:txBody>
      </p:sp>
      <p:pic>
        <p:nvPicPr>
          <p:cNvPr id="4098" name="Picture 2" descr="В. Симоненко — &quot;витязь молодої української поезії&quot; (Олесь Гончар) —  шкільний твір, приклад учнівського тво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0" y="3832088"/>
            <a:ext cx="5143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езія — це завжди неповторність...&quot; (за ліричними творами Л. Костенко) —  шкільний твір, приклад учнівського тво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84" y="3239906"/>
            <a:ext cx="5143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Українська літератур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8" t="7015" r="15136" b="5119"/>
          <a:stretch/>
        </p:blipFill>
        <p:spPr bwMode="auto">
          <a:xfrm rot="21207096">
            <a:off x="242660" y="157485"/>
            <a:ext cx="1999354" cy="18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упити книгу Справа Василя Стуса. Збірка документів з архіву колишнього КДБ  УРСР (Вахтанг Кіпіані) - 978-966-942-927-8, 978-966-942-843-1 |  Інтернет-магазин Yakaboo.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17" y="399669"/>
            <a:ext cx="1290585" cy="18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3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34" y="519622"/>
            <a:ext cx="2190628" cy="237451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93855" y="2316685"/>
            <a:ext cx="2687517" cy="1695732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Василь </a:t>
            </a:r>
            <a:r>
              <a:rPr lang="uk-UA" sz="2000" b="1" dirty="0" smtClean="0">
                <a:solidFill>
                  <a:srgbClr val="FFFF00"/>
                </a:solidFill>
              </a:rPr>
              <a:t>Симоненко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ru-RU" sz="2000" dirty="0"/>
              <a:t>«</a:t>
            </a:r>
            <a:r>
              <a:rPr lang="ru-RU" sz="2000" b="1" dirty="0"/>
              <a:t>Задивляюсь у твої зіниці</a:t>
            </a:r>
            <a:r>
              <a:rPr lang="ru-RU" sz="2000" dirty="0"/>
              <a:t>…», «Я…»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34" y="4787274"/>
            <a:ext cx="1163938" cy="181574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66972" y="4516858"/>
            <a:ext cx="3383280" cy="3047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Дмитро Павличко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«</a:t>
            </a:r>
            <a:r>
              <a:rPr lang="uk-UA" sz="2400" b="1" dirty="0" smtClean="0"/>
              <a:t>Два кольори</a:t>
            </a:r>
            <a:r>
              <a:rPr lang="uk-UA" sz="2400" dirty="0" smtClean="0"/>
              <a:t>», </a:t>
            </a:r>
            <a:br>
              <a:rPr lang="uk-UA" sz="2400" dirty="0" smtClean="0"/>
            </a:br>
            <a:r>
              <a:rPr lang="uk-UA" sz="2400" dirty="0" smtClean="0"/>
              <a:t>«Я стужився, мила, за тобою»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165" y="139336"/>
            <a:ext cx="1391571" cy="206098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363097" y="171224"/>
            <a:ext cx="3166918" cy="1535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Іван Драч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«</a:t>
            </a:r>
            <a:r>
              <a:rPr lang="uk-UA" sz="3200" b="1" dirty="0" smtClean="0"/>
              <a:t>Балада про соняшник</a:t>
            </a:r>
            <a:r>
              <a:rPr lang="uk-UA" sz="3200" dirty="0" smtClean="0"/>
              <a:t>»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506" y="-76408"/>
            <a:ext cx="1547200" cy="233936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152861" y="1314634"/>
            <a:ext cx="4200913" cy="177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Микола </a:t>
            </a:r>
            <a:r>
              <a:rPr lang="uk-U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Він</a:t>
            </a:r>
            <a:r>
              <a:rPr lang="uk-UA" sz="2800" b="1" dirty="0" smtClean="0">
                <a:solidFill>
                  <a:srgbClr val="7030A0"/>
                </a:solidFill>
              </a:rPr>
              <a:t>грановський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«</a:t>
            </a:r>
            <a:r>
              <a:rPr lang="uk-UA" sz="2800" b="1" dirty="0" smtClean="0"/>
              <a:t>У синьому небі я висіяв ліс</a:t>
            </a:r>
            <a:r>
              <a:rPr lang="uk-UA" sz="2800" dirty="0" smtClean="0"/>
              <a:t>»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1270" y="2541496"/>
            <a:ext cx="1487539" cy="232799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524466" y="3432716"/>
            <a:ext cx="3228898" cy="3345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Ліна Костенко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b="1" dirty="0" smtClean="0"/>
              <a:t>Страшні слова, коли вони мовчать</a:t>
            </a:r>
            <a:r>
              <a:rPr lang="ru-RU" sz="2000" dirty="0" smtClean="0"/>
              <a:t>…», «Хай буде легко. Дотиком пера…», «Недумано, негадано…», «По сей день Посейдон посідає свій трон…», «Маруся Чурай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4" name="Picture 2" descr="Результат пошуку зображень за запитом &quot;василь стус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48" y="2883313"/>
            <a:ext cx="1412826" cy="19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852453" y="3248771"/>
            <a:ext cx="3500488" cy="2379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Василь Стус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dirty="0" smtClean="0"/>
              <a:t> «Крізь сотні сумнівів я йду до тебе…», «</a:t>
            </a:r>
            <a:r>
              <a:rPr lang="ru-RU" sz="2400" b="1" dirty="0" smtClean="0"/>
              <a:t>Господи, гніву пречистого</a:t>
            </a:r>
            <a:r>
              <a:rPr lang="ru-RU" sz="2400" dirty="0" smtClean="0"/>
              <a:t>…»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893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1" descr="Описание: Описание: Macintosh HD:Users:Administrator:Desktop:Інші інтелект-карти:1. Інт-карти 12 кл:70. Л. Костенко Маруся Чураи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" y="84726"/>
            <a:ext cx="11971194" cy="659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0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99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2" descr="Описание: Описание: Macintosh HD:Users:Administrator:Desktop:Інші інтелект-карти:1. Інт-карти 12 кл:55.. Шістдесятництво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4" y="177346"/>
            <a:ext cx="11522294" cy="650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57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8" y="268637"/>
            <a:ext cx="11574118" cy="65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3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/>
              <a:t>Зміни, що почалися в Україні:</a:t>
            </a:r>
            <a:r>
              <a:rPr lang="ru-RU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9141" y="1905000"/>
            <a:ext cx="9635471" cy="3581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>
              <a:buClr>
                <a:srgbClr val="A5301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уповільнюється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процес русифікації; </a:t>
            </a:r>
          </a:p>
          <a:p>
            <a:pPr lvl="0" algn="just">
              <a:buClr>
                <a:srgbClr val="A5301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зростає роль українського чинника в різних сферах суспільного життя; </a:t>
            </a:r>
          </a:p>
          <a:p>
            <a:pPr lvl="0" algn="just">
              <a:buClr>
                <a:srgbClr val="A5301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відбувається часткова реабілітація жертв сталінських репресій (до 1957 року повернулися понад 65 тисяч депортованих членів сімей, пов’язаних із діяльністю українських націоналістів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).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5749"/>
          </a:xfrm>
        </p:spPr>
        <p:txBody>
          <a:bodyPr/>
          <a:lstStyle/>
          <a:p>
            <a:pPr algn="ctr"/>
            <a:r>
              <a:rPr lang="uk-UA" dirty="0" smtClean="0"/>
              <a:t>«Шістдесятництво»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928" y="1371601"/>
            <a:ext cx="10724683" cy="24877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Шістдесятники</a:t>
            </a:r>
            <a:r>
              <a:rPr lang="ru-RU" sz="2600" dirty="0"/>
              <a:t> — </a:t>
            </a:r>
            <a:r>
              <a:rPr lang="ru-RU" sz="2600" dirty="0">
                <a:solidFill>
                  <a:schemeClr val="bg1"/>
                </a:solidFill>
              </a:rPr>
              <a:t>назва нового покоління радянської та української національної інтелігенції, що ввійшла в культуру та політику в СРСР в другій половині 1950-х — у період тимчасового послаблення комуністично-більшовицького тоталітаризму та хрущовської «відлиги» найповніше себе творчо виявила на початку та в середині 1960-х років. </a:t>
            </a:r>
            <a:endParaRPr lang="ru-RU" sz="2600" dirty="0" smtClean="0">
              <a:solidFill>
                <a:schemeClr val="bg1"/>
              </a:solidFill>
            </a:endParaRPr>
          </a:p>
          <a:p>
            <a:pPr algn="just"/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7505" y="4204891"/>
            <a:ext cx="10323793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Поети-шістдесятники: </a:t>
            </a:r>
            <a:r>
              <a:rPr lang="ru-RU" sz="2800" dirty="0" smtClean="0"/>
              <a:t>Василь Симоненко, Ліна Костенко,Дмитро Павличко, Микола Вінграновський, Іван Драч, Василь Стус, Борис Олійник.</a:t>
            </a:r>
          </a:p>
          <a:p>
            <a:pPr algn="just"/>
            <a:r>
              <a:rPr lang="ru-RU" sz="2800" b="1" dirty="0" smtClean="0"/>
              <a:t>Прозаїки-шістдесятники:</a:t>
            </a:r>
            <a:r>
              <a:rPr lang="ru-RU" sz="2800" dirty="0" smtClean="0"/>
              <a:t> Євген Гуцало, Григорій Тютюнник, Валерій Шевчук, Володимир Дрозд.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1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55299870"/>
              </p:ext>
            </p:extLst>
          </p:nvPr>
        </p:nvGraphicFramePr>
        <p:xfrm>
          <a:off x="-1581033" y="204836"/>
          <a:ext cx="8128000" cy="629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80104957"/>
              </p:ext>
            </p:extLst>
          </p:nvPr>
        </p:nvGraphicFramePr>
        <p:xfrm>
          <a:off x="1779451" y="427416"/>
          <a:ext cx="8400868" cy="584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Поети-шістдесятники - Ourboo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284514"/>
            <a:ext cx="4762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4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Джерела шістдесятництва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dirty="0" smtClean="0"/>
              <a:t>Український фольклор </a:t>
            </a:r>
            <a:r>
              <a:rPr lang="ru-RU" sz="2800" dirty="0" smtClean="0"/>
              <a:t>(запозичення </a:t>
            </a:r>
            <a:r>
              <a:rPr lang="ru-RU" sz="2800" dirty="0"/>
              <a:t>й </a:t>
            </a:r>
            <a:r>
              <a:rPr lang="ru-RU" sz="2800" dirty="0" smtClean="0"/>
              <a:t>переосмислення фольклорних мотивів і образів, використання народнопісенних засобів </a:t>
            </a:r>
            <a:r>
              <a:rPr lang="ru-RU" sz="2800" dirty="0"/>
              <a:t>і </a:t>
            </a:r>
            <a:r>
              <a:rPr lang="ru-RU" sz="2800" dirty="0" smtClean="0"/>
              <a:t>прийомів образотворення). </a:t>
            </a:r>
          </a:p>
          <a:p>
            <a:pPr algn="just"/>
            <a:r>
              <a:rPr lang="ru-RU" sz="2800" b="1" dirty="0" smtClean="0"/>
              <a:t>Творчість </a:t>
            </a:r>
            <a:r>
              <a:rPr lang="ru-RU" sz="2800" b="1" dirty="0"/>
              <a:t>митців Розстріляного </a:t>
            </a:r>
            <a:r>
              <a:rPr lang="ru-RU" sz="2800" b="1" dirty="0" smtClean="0"/>
              <a:t>Відродження </a:t>
            </a:r>
            <a:r>
              <a:rPr lang="ru-RU" sz="2800" dirty="0" smtClean="0"/>
              <a:t>(естетичний взірець).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b="1" dirty="0" smtClean="0"/>
              <a:t>твори зарубіжних письменників</a:t>
            </a:r>
            <a:r>
              <a:rPr lang="ru-RU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113" y="624110"/>
            <a:ext cx="8911687" cy="1280890"/>
          </a:xfrm>
        </p:spPr>
        <p:txBody>
          <a:bodyPr/>
          <a:lstStyle/>
          <a:p>
            <a:pPr algn="ctr"/>
            <a:r>
              <a:rPr lang="uk-UA" dirty="0" smtClean="0"/>
              <a:t>Нові теми у літературі «шістдесятників»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624" y="2187389"/>
            <a:ext cx="5715000" cy="37776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>підкорення космосу</a:t>
            </a:r>
          </a:p>
          <a:p>
            <a:r>
              <a:rPr lang="ru-RU" sz="3200" dirty="0" smtClean="0"/>
              <a:t>етична </a:t>
            </a:r>
            <a:r>
              <a:rPr lang="ru-RU" sz="3200" dirty="0"/>
              <a:t>правомірність науково-технічної </a:t>
            </a:r>
            <a:r>
              <a:rPr lang="ru-RU" sz="3200" dirty="0" smtClean="0"/>
              <a:t>революції</a:t>
            </a:r>
          </a:p>
          <a:p>
            <a:r>
              <a:rPr lang="ru-RU" sz="3200" dirty="0" smtClean="0"/>
              <a:t>тема </a:t>
            </a:r>
            <a:r>
              <a:rPr lang="ru-RU" sz="3200" dirty="0"/>
              <a:t>голодомору.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871" y="1720645"/>
            <a:ext cx="3597741" cy="47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04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Три гілки шістдесятників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1" y="1501588"/>
            <a:ext cx="9265022" cy="15912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1) </a:t>
            </a:r>
            <a:r>
              <a:rPr lang="ru-RU" sz="2400" b="1" dirty="0" smtClean="0">
                <a:solidFill>
                  <a:schemeClr val="bg1"/>
                </a:solidFill>
              </a:rPr>
              <a:t>офіційне </a:t>
            </a:r>
            <a:r>
              <a:rPr lang="ru-RU" sz="2400" b="1" dirty="0">
                <a:solidFill>
                  <a:schemeClr val="bg1"/>
                </a:solidFill>
              </a:rPr>
              <a:t>шістдесятництво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smtClean="0">
                <a:solidFill>
                  <a:schemeClr val="bg1"/>
                </a:solidFill>
              </a:rPr>
              <a:t>Іван Драч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Борис </a:t>
            </a:r>
            <a:r>
              <a:rPr lang="ru-RU" sz="2400" dirty="0">
                <a:solidFill>
                  <a:schemeClr val="bg1"/>
                </a:solidFill>
              </a:rPr>
              <a:t>Олійник, </a:t>
            </a:r>
            <a:r>
              <a:rPr lang="ru-RU" sz="2400" dirty="0" smtClean="0">
                <a:solidFill>
                  <a:schemeClr val="bg1"/>
                </a:solidFill>
              </a:rPr>
              <a:t>Дмитро </a:t>
            </a:r>
            <a:r>
              <a:rPr lang="ru-RU" sz="2400" dirty="0">
                <a:solidFill>
                  <a:schemeClr val="bg1"/>
                </a:solidFill>
              </a:rPr>
              <a:t>Павличко та ін.). Вони мали змогу активно друкуватися, але натомість змушені були йти на певний компроміс із владою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90918" y="3236258"/>
            <a:ext cx="9533965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2) </a:t>
            </a:r>
            <a:r>
              <a:rPr lang="ru-RU" sz="2400" b="1" dirty="0" smtClean="0">
                <a:solidFill>
                  <a:schemeClr val="bg1"/>
                </a:solidFill>
              </a:rPr>
              <a:t>Дисидентський рух </a:t>
            </a:r>
            <a:r>
              <a:rPr lang="ru-RU" sz="2400" dirty="0" smtClean="0">
                <a:solidFill>
                  <a:schemeClr val="bg1"/>
                </a:solidFill>
              </a:rPr>
              <a:t>(Василь Стус, Ігор Калинець, Іван Світличний, Євген Сверстюк). Не бажаючи пристосовуватися до влади, дисиденти зазнали масових арештів і ув’язнень.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6470" y="4782669"/>
            <a:ext cx="100014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3) </a:t>
            </a:r>
            <a:r>
              <a:rPr lang="ru-RU" sz="2400" b="1" dirty="0" smtClean="0">
                <a:solidFill>
                  <a:schemeClr val="bg1"/>
                </a:solidFill>
              </a:rPr>
              <a:t>«Внутрішні емігранти» </a:t>
            </a:r>
            <a:r>
              <a:rPr lang="ru-RU" sz="2400" dirty="0" smtClean="0">
                <a:solidFill>
                  <a:schemeClr val="bg1"/>
                </a:solidFill>
              </a:rPr>
              <a:t>- зайняли аполітичну позицію, яка коштувала їм довгих років мовчання, писання «у шухляду» (Ліна Костенко, Василь Шевчук).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238</TotalTime>
  <Words>311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NSimSun</vt:lpstr>
      <vt:lpstr>Arial</vt:lpstr>
      <vt:lpstr>Century Gothic</vt:lpstr>
      <vt:lpstr>Wingdings</vt:lpstr>
      <vt:lpstr>След самолета</vt:lpstr>
      <vt:lpstr>Шістдесятники</vt:lpstr>
      <vt:lpstr>Презентация PowerPoint</vt:lpstr>
      <vt:lpstr>Презентация PowerPoint</vt:lpstr>
      <vt:lpstr>Зміни, що почалися в Україні: </vt:lpstr>
      <vt:lpstr>«Шістдесятництво»</vt:lpstr>
      <vt:lpstr>Презентация PowerPoint</vt:lpstr>
      <vt:lpstr>Джерела шістдесятництва</vt:lpstr>
      <vt:lpstr>Нові теми у літературі «шістдесятників»</vt:lpstr>
      <vt:lpstr>Три гілки шістдесятників</vt:lpstr>
      <vt:lpstr>Василь Симоненко «Задивляюсь у твої зіниці…», «Я…»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Daryna Huz</dc:creator>
  <cp:lastModifiedBy>Daryna Huz</cp:lastModifiedBy>
  <cp:revision>8</cp:revision>
  <dcterms:created xsi:type="dcterms:W3CDTF">2021-03-25T18:35:06Z</dcterms:created>
  <dcterms:modified xsi:type="dcterms:W3CDTF">2021-03-25T22:33:34Z</dcterms:modified>
</cp:coreProperties>
</file>