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</p:sldMasterIdLst>
  <p:sldIdLst>
    <p:sldId id="256" r:id="rId6"/>
    <p:sldId id="260" r:id="rId7"/>
    <p:sldId id="276" r:id="rId8"/>
    <p:sldId id="277" r:id="rId9"/>
    <p:sldId id="262" r:id="rId10"/>
    <p:sldId id="278" r:id="rId11"/>
    <p:sldId id="279" r:id="rId12"/>
    <p:sldId id="280" r:id="rId13"/>
    <p:sldId id="281" r:id="rId14"/>
    <p:sldId id="282" r:id="rId15"/>
    <p:sldId id="283" r:id="rId16"/>
    <p:sldId id="288" r:id="rId17"/>
    <p:sldId id="303" r:id="rId18"/>
    <p:sldId id="292" r:id="rId19"/>
    <p:sldId id="291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289" r:id="rId31"/>
    <p:sldId id="304" r:id="rId32"/>
    <p:sldId id="305" r:id="rId33"/>
    <p:sldId id="306" r:id="rId34"/>
    <p:sldId id="307" r:id="rId35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434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-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0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5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3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9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7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1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3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0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5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74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46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5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41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prstClr val="black"/>
                </a:solidFill>
                <a:hlinkClick r:id="rId3"/>
              </a:rPr>
              <a:t>http://presentation-creation.ru/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95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8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77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78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1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96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42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7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2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21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6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41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8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5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17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1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26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79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48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98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9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20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47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0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1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46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22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63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59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3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32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1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49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34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92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6012670" cy="4008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99227" y="113147"/>
            <a:ext cx="4012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Georgia" panose="02040502050405020303" pitchFamily="18" charset="0"/>
              </a:rPr>
              <a:t>Ліна Костенко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093296"/>
            <a:ext cx="5376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i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erlin Sans FB Demi" pitchFamily="34" charset="0"/>
              </a:rPr>
              <a:t>“</a:t>
            </a:r>
            <a:r>
              <a:rPr lang="uk-UA" sz="3200" b="1" i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Я вибрала Долю собі сама ”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908210"/>
            <a:ext cx="4892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«Маруся Чурай»</a:t>
            </a:r>
            <a:endParaRPr lang="ru-RU" sz="4000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7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86733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VII </a:t>
            </a:r>
            <a:r>
              <a:rPr lang="ru-RU" sz="2000" b="1" u="sng" dirty="0" err="1"/>
              <a:t>розділ</a:t>
            </a:r>
            <a:r>
              <a:rPr lang="ru-RU" sz="2000" b="1" u="sng" dirty="0"/>
              <a:t>. </a:t>
            </a:r>
            <a:r>
              <a:rPr lang="ru-RU" sz="2000" b="1" i="1" dirty="0"/>
              <a:t>«</a:t>
            </a:r>
            <a:r>
              <a:rPr lang="ru-RU" sz="2000" b="1" i="1" dirty="0" err="1"/>
              <a:t>Дідова</a:t>
            </a:r>
            <a:r>
              <a:rPr lang="ru-RU" sz="2000" b="1" i="1" dirty="0"/>
              <a:t> балка». 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Іскра</a:t>
            </a:r>
            <a:r>
              <a:rPr lang="ru-RU" sz="2000" dirty="0"/>
              <a:t> </a:t>
            </a:r>
            <a:r>
              <a:rPr lang="ru-RU" sz="2000" dirty="0" err="1"/>
              <a:t>відвідує</a:t>
            </a:r>
            <a:r>
              <a:rPr lang="ru-RU" sz="2000" dirty="0"/>
              <a:t> старого </a:t>
            </a:r>
            <a:r>
              <a:rPr lang="ru-RU" sz="2000" dirty="0" err="1"/>
              <a:t>запорожця</a:t>
            </a:r>
            <a:r>
              <a:rPr lang="ru-RU" sz="2000" dirty="0"/>
              <a:t>, колись </a:t>
            </a:r>
            <a:r>
              <a:rPr lang="ru-RU" sz="2000" dirty="0" err="1"/>
              <a:t>визволеного</a:t>
            </a:r>
            <a:r>
              <a:rPr lang="ru-RU" sz="2000" dirty="0"/>
              <a:t> з </a:t>
            </a:r>
            <a:r>
              <a:rPr lang="ru-RU" sz="2000" dirty="0" err="1"/>
              <a:t>двадцятилітньої</a:t>
            </a:r>
            <a:r>
              <a:rPr lang="ru-RU" sz="2000" dirty="0"/>
              <a:t> </a:t>
            </a:r>
            <a:r>
              <a:rPr lang="ru-RU" sz="2000" dirty="0" err="1"/>
              <a:t>турецької</a:t>
            </a:r>
            <a:r>
              <a:rPr lang="ru-RU" sz="2000" dirty="0"/>
              <a:t> </a:t>
            </a:r>
            <a:r>
              <a:rPr lang="ru-RU" sz="2000" dirty="0" err="1"/>
              <a:t>неволі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оселився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Полтавою</a:t>
            </a:r>
            <a:r>
              <a:rPr lang="ru-RU" sz="2000" dirty="0"/>
              <a:t> й </a:t>
            </a:r>
            <a:r>
              <a:rPr lang="ru-RU" sz="2000" dirty="0" err="1"/>
              <a:t>займається</a:t>
            </a:r>
            <a:r>
              <a:rPr lang="ru-RU" sz="2000" dirty="0"/>
              <a:t> </a:t>
            </a:r>
            <a:r>
              <a:rPr lang="ru-RU" sz="2000" dirty="0" err="1"/>
              <a:t>різьбярством</a:t>
            </a:r>
            <a:r>
              <a:rPr lang="ru-RU" sz="2000" dirty="0"/>
              <a:t>. 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попереджає</a:t>
            </a:r>
            <a:r>
              <a:rPr lang="ru-RU" sz="2000" dirty="0"/>
              <a:t> </a:t>
            </a:r>
            <a:r>
              <a:rPr lang="ru-RU" sz="2000" dirty="0" err="1"/>
              <a:t>діда</a:t>
            </a:r>
            <a:r>
              <a:rPr lang="ru-RU" sz="2000" dirty="0"/>
              <a:t> про </a:t>
            </a:r>
            <a:r>
              <a:rPr lang="ru-RU" sz="2000" dirty="0" err="1"/>
              <a:t>наступ</a:t>
            </a:r>
            <a:r>
              <a:rPr lang="ru-RU" sz="2000" dirty="0"/>
              <a:t> </a:t>
            </a:r>
            <a:r>
              <a:rPr lang="ru-RU" sz="2000" dirty="0" err="1"/>
              <a:t>ворожих</a:t>
            </a:r>
            <a:r>
              <a:rPr lang="ru-RU" sz="2000" dirty="0"/>
              <a:t> </a:t>
            </a:r>
            <a:r>
              <a:rPr lang="ru-RU" sz="2000" dirty="0" err="1"/>
              <a:t>військ</a:t>
            </a:r>
            <a:r>
              <a:rPr lang="ru-RU" sz="2000" dirty="0"/>
              <a:t>, але той </a:t>
            </a:r>
            <a:r>
              <a:rPr lang="ru-RU" sz="2000" dirty="0" err="1"/>
              <a:t>вирішив</a:t>
            </a:r>
            <a:r>
              <a:rPr lang="ru-RU" sz="2000" dirty="0"/>
              <a:t> не </a:t>
            </a:r>
            <a:r>
              <a:rPr lang="ru-RU" sz="2000" dirty="0" err="1"/>
              <a:t>покидати</a:t>
            </a:r>
            <a:r>
              <a:rPr lang="ru-RU" sz="2000" dirty="0"/>
              <a:t> свою </a:t>
            </a:r>
            <a:r>
              <a:rPr lang="ru-RU" sz="2000" dirty="0" err="1"/>
              <a:t>домівку</a:t>
            </a:r>
            <a:r>
              <a:rPr lang="ru-RU" sz="2000" dirty="0"/>
              <a:t>. </a:t>
            </a:r>
          </a:p>
        </p:txBody>
      </p:sp>
      <p:pic>
        <p:nvPicPr>
          <p:cNvPr id="4098" name="Picture 2" descr="Картинки по запросу &quot;маруся чурай картинк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6842"/>
          <a:stretch/>
        </p:blipFill>
        <p:spPr bwMode="auto">
          <a:xfrm>
            <a:off x="4499992" y="1268760"/>
            <a:ext cx="4469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252" y="548680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Композиція 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088" y="3931435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/>
          </a:p>
          <a:p>
            <a:r>
              <a:rPr lang="en-US" b="1" u="sng" dirty="0"/>
              <a:t>IX </a:t>
            </a:r>
            <a:r>
              <a:rPr lang="ru-RU" b="1" u="sng" dirty="0" err="1"/>
              <a:t>розділ</a:t>
            </a:r>
            <a:r>
              <a:rPr lang="ru-RU" b="1" u="sng" dirty="0"/>
              <a:t>. </a:t>
            </a:r>
            <a:r>
              <a:rPr lang="ru-RU" b="1" i="1" dirty="0"/>
              <a:t>«Весна, і смерть, і </a:t>
            </a:r>
            <a:r>
              <a:rPr lang="ru-RU" b="1" i="1" dirty="0" err="1"/>
              <a:t>світле</a:t>
            </a:r>
            <a:r>
              <a:rPr lang="ru-RU" b="1" i="1" dirty="0"/>
              <a:t> </a:t>
            </a:r>
            <a:r>
              <a:rPr lang="ru-RU" b="1" i="1" dirty="0" err="1"/>
              <a:t>воскресіння</a:t>
            </a:r>
            <a:r>
              <a:rPr lang="ru-RU" b="1" i="1" dirty="0"/>
              <a:t>». </a:t>
            </a:r>
            <a:r>
              <a:rPr lang="ru-RU" dirty="0"/>
              <a:t>Маруся </a:t>
            </a:r>
            <a:r>
              <a:rPr lang="ru-RU" dirty="0" err="1"/>
              <a:t>попрощалася</a:t>
            </a:r>
            <a:r>
              <a:rPr lang="ru-RU" dirty="0"/>
              <a:t> з </a:t>
            </a:r>
            <a:r>
              <a:rPr lang="ru-RU" dirty="0" err="1"/>
              <a:t>Іскрою</a:t>
            </a:r>
            <a:r>
              <a:rPr lang="ru-RU" dirty="0"/>
              <a:t>, </a:t>
            </a:r>
            <a:r>
              <a:rPr lang="ru-RU" dirty="0" err="1"/>
              <a:t>виснажена</a:t>
            </a:r>
            <a:r>
              <a:rPr lang="ru-RU" dirty="0"/>
              <a:t> горем і хворобою, </a:t>
            </a:r>
            <a:r>
              <a:rPr lang="ru-RU" dirty="0" err="1"/>
              <a:t>чекає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. Облогу </a:t>
            </a:r>
            <a:r>
              <a:rPr lang="ru-RU" dirty="0" err="1"/>
              <a:t>знято</a:t>
            </a:r>
            <a:r>
              <a:rPr lang="ru-RU" dirty="0"/>
              <a:t>, і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до </a:t>
            </a:r>
            <a:r>
              <a:rPr lang="ru-RU" dirty="0" err="1"/>
              <a:t>звичного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Повз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Марусі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козаки</a:t>
            </a:r>
            <a:r>
              <a:rPr lang="ru-RU" dirty="0"/>
              <a:t> й </a:t>
            </a:r>
            <a:r>
              <a:rPr lang="ru-RU" dirty="0" err="1"/>
              <a:t>співають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, а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дівчата</a:t>
            </a:r>
            <a:r>
              <a:rPr lang="ru-RU" dirty="0"/>
              <a:t> — </a:t>
            </a:r>
            <a:r>
              <a:rPr lang="ru-RU" dirty="0" err="1"/>
              <a:t>пісню</a:t>
            </a:r>
            <a:r>
              <a:rPr lang="ru-RU" dirty="0"/>
              <a:t> «Ой не ходи, </a:t>
            </a:r>
            <a:r>
              <a:rPr lang="ru-RU" dirty="0" err="1"/>
              <a:t>Грицю</a:t>
            </a:r>
            <a:r>
              <a:rPr lang="ru-RU" dirty="0"/>
              <a:t>». </a:t>
            </a:r>
            <a:r>
              <a:rPr lang="ru-RU" dirty="0" err="1"/>
              <a:t>Помирає</a:t>
            </a:r>
            <a:r>
              <a:rPr lang="ru-RU" dirty="0"/>
              <a:t> </a:t>
            </a:r>
            <a:r>
              <a:rPr lang="ru-RU" dirty="0" err="1"/>
              <a:t>дівчина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сухот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3074"/>
            <a:ext cx="4248472" cy="28059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8564" y="1844824"/>
            <a:ext cx="4130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VIII </a:t>
            </a:r>
            <a:r>
              <a:rPr lang="ru-RU" b="1" u="sng" dirty="0" err="1"/>
              <a:t>розділ</a:t>
            </a:r>
            <a:r>
              <a:rPr lang="ru-RU" b="1" u="sng" dirty="0"/>
              <a:t>. </a:t>
            </a:r>
            <a:r>
              <a:rPr lang="ru-RU" b="1" i="1" dirty="0"/>
              <a:t>«Облога </a:t>
            </a:r>
            <a:r>
              <a:rPr lang="ru-RU" b="1" i="1" dirty="0" err="1"/>
              <a:t>Полтави</a:t>
            </a:r>
            <a:r>
              <a:rPr lang="ru-RU" b="1" i="1" dirty="0"/>
              <a:t>». </a:t>
            </a:r>
            <a:r>
              <a:rPr lang="ru-RU" dirty="0" err="1"/>
              <a:t>Брами</a:t>
            </a:r>
            <a:r>
              <a:rPr lang="ru-RU" dirty="0"/>
              <a:t> </a:t>
            </a:r>
            <a:r>
              <a:rPr lang="ru-RU" dirty="0" err="1"/>
              <a:t>Полтави</a:t>
            </a:r>
            <a:r>
              <a:rPr lang="ru-RU" dirty="0"/>
              <a:t> </a:t>
            </a:r>
            <a:r>
              <a:rPr lang="ru-RU" dirty="0" err="1"/>
              <a:t>зачинені</a:t>
            </a:r>
            <a:r>
              <a:rPr lang="ru-RU" dirty="0"/>
              <a:t>, </a:t>
            </a:r>
            <a:r>
              <a:rPr lang="ru-RU" dirty="0" err="1"/>
              <a:t>гармати</a:t>
            </a:r>
            <a:r>
              <a:rPr lang="ru-RU" dirty="0"/>
              <a:t> </a:t>
            </a:r>
            <a:r>
              <a:rPr lang="ru-RU" dirty="0" err="1"/>
              <a:t>націлені</a:t>
            </a:r>
            <a:r>
              <a:rPr lang="ru-RU" dirty="0"/>
              <a:t> на ворога. Полтава </a:t>
            </a:r>
            <a:r>
              <a:rPr lang="ru-RU" dirty="0" err="1"/>
              <a:t>мужньо</a:t>
            </a:r>
            <a:r>
              <a:rPr lang="ru-RU" dirty="0"/>
              <a:t> </a:t>
            </a:r>
            <a:r>
              <a:rPr lang="ru-RU" dirty="0" err="1"/>
              <a:t>тримається</a:t>
            </a:r>
            <a:r>
              <a:rPr lang="ru-RU" dirty="0"/>
              <a:t> в </a:t>
            </a:r>
            <a:r>
              <a:rPr lang="ru-RU" dirty="0" err="1"/>
              <a:t>польській</a:t>
            </a:r>
            <a:r>
              <a:rPr lang="ru-RU" dirty="0"/>
              <a:t> </a:t>
            </a:r>
            <a:r>
              <a:rPr lang="ru-RU" dirty="0" err="1"/>
              <a:t>облозі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четвертий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.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Іскра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самотню</a:t>
            </a:r>
            <a:r>
              <a:rPr lang="ru-RU" dirty="0"/>
              <a:t> Марусю (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померла) і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одружитися</a:t>
            </a:r>
            <a:r>
              <a:rPr lang="ru-RU" dirty="0"/>
              <a:t>. Маруся </a:t>
            </a:r>
            <a:r>
              <a:rPr lang="ru-RU" dirty="0" err="1"/>
              <a:t>відмовляє</a:t>
            </a:r>
            <a:r>
              <a:rPr lang="ru-RU" dirty="0"/>
              <a:t> </a:t>
            </a:r>
            <a:r>
              <a:rPr lang="ru-RU" dirty="0" err="1"/>
              <a:t>парубкові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5092" y="439677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Композиція 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944125" cy="59046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13638" y="1843950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Кульмінація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1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суд і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вирок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Зав’язка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спогади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Марусі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стосунки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Грицем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Розвиток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дії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Маруся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йде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на прощу. </a:t>
            </a:r>
          </a:p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Кульмінація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2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облога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Полтави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Розв’язка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зняття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облоги, Маруся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проводжає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полк,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співає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пісні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97059" y="627677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Композиція 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Картинки по запросу &quot;картинка папиру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0795" y="-1496790"/>
            <a:ext cx="1262409" cy="48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12298" y="57877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Дві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сюжетні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лінії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2" descr="Картинки по запросу &quot;картинка папиру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9" y="1793348"/>
            <a:ext cx="3760729" cy="50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38158" y="2780928"/>
            <a:ext cx="2711707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Особиста</a:t>
            </a:r>
            <a:endParaRPr lang="ru-RU" sz="28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dirty="0"/>
              <a:t>Маруся </a:t>
            </a:r>
            <a:r>
              <a:rPr lang="ru-RU" sz="2400" dirty="0" err="1"/>
              <a:t>Чурай</a:t>
            </a:r>
            <a:r>
              <a:rPr lang="ru-RU" sz="2400" dirty="0"/>
              <a:t> — </a:t>
            </a:r>
          </a:p>
          <a:p>
            <a:pPr algn="ctr"/>
            <a:r>
              <a:rPr lang="ru-RU" sz="2400" dirty="0" err="1"/>
              <a:t>Грицько</a:t>
            </a:r>
            <a:r>
              <a:rPr lang="ru-RU" sz="2400" dirty="0"/>
              <a:t> </a:t>
            </a:r>
            <a:r>
              <a:rPr lang="ru-RU" sz="2400" dirty="0" err="1"/>
              <a:t>Бобренко</a:t>
            </a:r>
            <a:endParaRPr lang="ru-RU" sz="2400" dirty="0"/>
          </a:p>
          <a:p>
            <a:endParaRPr lang="uk-UA" sz="2000" dirty="0"/>
          </a:p>
          <a:p>
            <a:endParaRPr lang="uk-UA" sz="2000" dirty="0"/>
          </a:p>
          <a:p>
            <a:endParaRPr lang="ru-RU" sz="2000" dirty="0"/>
          </a:p>
        </p:txBody>
      </p:sp>
      <p:pic>
        <p:nvPicPr>
          <p:cNvPr id="17" name="Picture 2" descr="Картинки по запросу &quot;картинка папиру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33" y="1766213"/>
            <a:ext cx="3760729" cy="50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80698" y="2572257"/>
            <a:ext cx="283685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Історична</a:t>
            </a:r>
            <a:endParaRPr lang="ru-RU" sz="2400" b="1" dirty="0"/>
          </a:p>
          <a:p>
            <a:pPr algn="ctr"/>
            <a:r>
              <a:rPr lang="ru-RU" sz="2400" dirty="0" err="1"/>
              <a:t>Національно-визвольна</a:t>
            </a:r>
            <a:r>
              <a:rPr lang="ru-RU" sz="2400" dirty="0"/>
              <a:t> </a:t>
            </a:r>
            <a:r>
              <a:rPr lang="ru-RU" sz="2400" dirty="0" err="1"/>
              <a:t>боротьба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народу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dirty="0" err="1"/>
              <a:t>гетьмана</a:t>
            </a:r>
            <a:r>
              <a:rPr lang="ru-RU" sz="2400" dirty="0"/>
              <a:t> Богдана </a:t>
            </a:r>
            <a:r>
              <a:rPr lang="ru-RU" sz="2400" dirty="0" err="1"/>
              <a:t>Хмельницького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польської</a:t>
            </a:r>
            <a:r>
              <a:rPr lang="ru-RU" sz="2400" dirty="0"/>
              <a:t> </a:t>
            </a:r>
            <a:r>
              <a:rPr lang="ru-RU" sz="2400" dirty="0" err="1"/>
              <a:t>шляхти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34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&quot;картинка папиру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4402" y="-1575516"/>
            <a:ext cx="1262409" cy="48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91731" y="485463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400" b="1" dirty="0">
                <a:solidFill>
                  <a:schemeClr val="accent1">
                    <a:lumMod val="50000"/>
                  </a:schemeClr>
                </a:solidFill>
              </a:rPr>
              <a:t>Образи твору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картинка папиру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2892" y="31726"/>
            <a:ext cx="5110118" cy="80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418101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Маруся Чурай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Гриць </a:t>
            </a:r>
            <a:r>
              <a:rPr lang="uk-UA" sz="2400" b="1" dirty="0" err="1"/>
              <a:t>Бобренко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полковий обозний </a:t>
            </a:r>
          </a:p>
          <a:p>
            <a:r>
              <a:rPr lang="uk-UA" sz="2400" b="1" dirty="0"/>
              <a:t>Іван Іскра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Матір Марусі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Гордій Чурай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/>
              <a:t>Бобренчиха</a:t>
            </a:r>
            <a:endParaRPr lang="uk-UA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2084" y="2384857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Вишняк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Галя </a:t>
            </a:r>
            <a:r>
              <a:rPr lang="uk-UA" sz="2400" b="1" dirty="0" err="1"/>
              <a:t>Вишняківна</a:t>
            </a:r>
            <a:endParaRPr lang="uk-U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козак Лесько Черкес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війт Семен Горбань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полтавський полковник Мартин Пушкар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/>
              <a:t>мандрівний</a:t>
            </a:r>
            <a:r>
              <a:rPr lang="ru-RU" sz="2400" b="1" dirty="0"/>
              <a:t> </a:t>
            </a:r>
            <a:r>
              <a:rPr lang="ru-RU" sz="2400" b="1" dirty="0" err="1"/>
              <a:t>дяк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5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7051"/>
            <a:ext cx="3265917" cy="48988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060848"/>
            <a:ext cx="39421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Маруся Чурай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 – незвичайна дівчина з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 Полтави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дуже вродлива, талановита. Її образ виступає в єдності з образом України. Всі свої найсвітліші почуття вона висловила в піснях. Маруся чиста серцем, розумна, окрім того, наділена поетичними і музичними талантами. Творення пісні для Марусі є чи не головним способом самовираження.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492" y="47667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</a:rPr>
              <a:t>Маруся Чурай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4825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«В </a:t>
            </a:r>
            <a:r>
              <a:rPr lang="ru-RU" i="1" dirty="0" err="1"/>
              <a:t>розмові</a:t>
            </a:r>
            <a:r>
              <a:rPr lang="ru-RU" i="1" dirty="0"/>
              <a:t> я, </a:t>
            </a:r>
            <a:r>
              <a:rPr lang="ru-RU" i="1" dirty="0" err="1"/>
              <a:t>сказати</a:t>
            </a:r>
            <a:r>
              <a:rPr lang="ru-RU" i="1" dirty="0"/>
              <a:t> б, то не </a:t>
            </a:r>
            <a:r>
              <a:rPr lang="ru-RU" i="1" dirty="0" err="1"/>
              <a:t>дуже</a:t>
            </a:r>
            <a:r>
              <a:rPr lang="ru-RU" i="1" dirty="0"/>
              <a:t>.</a:t>
            </a:r>
          </a:p>
          <a:p>
            <a:r>
              <a:rPr lang="ru-RU" i="1" dirty="0"/>
              <a:t>А в </a:t>
            </a:r>
            <a:r>
              <a:rPr lang="ru-RU" i="1" dirty="0" err="1"/>
              <a:t>пісні</a:t>
            </a:r>
            <a:r>
              <a:rPr lang="ru-RU" i="1" dirty="0"/>
              <a:t> </a:t>
            </a:r>
            <a:r>
              <a:rPr lang="ru-RU" i="1" dirty="0" err="1"/>
              <a:t>можу</a:t>
            </a:r>
            <a:r>
              <a:rPr lang="ru-RU" i="1" dirty="0"/>
              <a:t> </a:t>
            </a:r>
            <a:r>
              <a:rPr lang="ru-RU" i="1" dirty="0" err="1"/>
              <a:t>виспівати</a:t>
            </a:r>
            <a:r>
              <a:rPr lang="ru-RU" i="1" dirty="0"/>
              <a:t> все».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9695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Ця</a:t>
            </a:r>
            <a:r>
              <a:rPr lang="ru-RU" i="1" dirty="0"/>
              <a:t> </a:t>
            </a:r>
            <a:r>
              <a:rPr lang="ru-RU" i="1" dirty="0" err="1"/>
              <a:t>дівчина</a:t>
            </a:r>
            <a:r>
              <a:rPr lang="ru-RU" i="1" dirty="0"/>
              <a:t>... </a:t>
            </a:r>
            <a:r>
              <a:rPr lang="ru-RU" i="1" dirty="0" err="1"/>
              <a:t>Обличчя</a:t>
            </a:r>
            <a:r>
              <a:rPr lang="ru-RU" i="1" dirty="0"/>
              <a:t>, як з </a:t>
            </a:r>
            <a:r>
              <a:rPr lang="ru-RU" i="1" dirty="0" err="1"/>
              <a:t>ікон</a:t>
            </a:r>
            <a:r>
              <a:rPr lang="ru-RU" i="1" dirty="0"/>
              <a:t>.</a:t>
            </a:r>
          </a:p>
          <a:p>
            <a:r>
              <a:rPr lang="ru-RU" i="1" dirty="0"/>
              <a:t>І </a:t>
            </a:r>
            <a:r>
              <a:rPr lang="ru-RU" i="1" dirty="0" err="1"/>
              <a:t>ви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збираєтесь</a:t>
            </a:r>
            <a:r>
              <a:rPr lang="ru-RU" i="1" dirty="0"/>
              <a:t> </a:t>
            </a:r>
            <a:r>
              <a:rPr lang="ru-RU" i="1" dirty="0" err="1"/>
              <a:t>карати</a:t>
            </a:r>
            <a:r>
              <a:rPr lang="ru-RU" i="1" dirty="0"/>
              <a:t>?!</a:t>
            </a:r>
          </a:p>
          <a:p>
            <a:r>
              <a:rPr lang="ru-RU" i="1" dirty="0"/>
              <a:t>А </a:t>
            </a:r>
            <a:r>
              <a:rPr lang="ru-RU" i="1" dirty="0" err="1"/>
              <a:t>що</a:t>
            </a:r>
            <a:r>
              <a:rPr lang="ru-RU" i="1" dirty="0"/>
              <a:t>, як </a:t>
            </a:r>
            <a:r>
              <a:rPr lang="ru-RU" i="1" dirty="0" err="1"/>
              <a:t>інший</a:t>
            </a:r>
            <a:r>
              <a:rPr lang="ru-RU" i="1" dirty="0"/>
              <a:t> </a:t>
            </a:r>
            <a:r>
              <a:rPr lang="ru-RU" i="1" dirty="0" err="1"/>
              <a:t>вибрати</a:t>
            </a:r>
            <a:r>
              <a:rPr lang="ru-RU" i="1" dirty="0"/>
              <a:t> закон, —</a:t>
            </a:r>
          </a:p>
          <a:p>
            <a:r>
              <a:rPr lang="ru-RU" i="1" dirty="0"/>
              <a:t>не з боку </a:t>
            </a:r>
            <a:r>
              <a:rPr lang="ru-RU" i="1" dirty="0" err="1"/>
              <a:t>вбивства</a:t>
            </a:r>
            <a:r>
              <a:rPr lang="ru-RU" i="1" dirty="0"/>
              <a:t>, а </a:t>
            </a:r>
            <a:r>
              <a:rPr lang="ru-RU" i="1" dirty="0" err="1"/>
              <a:t>із</a:t>
            </a:r>
            <a:r>
              <a:rPr lang="ru-RU" i="1" dirty="0"/>
              <a:t> боку </a:t>
            </a:r>
            <a:r>
              <a:rPr lang="ru-RU" i="1" dirty="0" err="1"/>
              <a:t>зради</a:t>
            </a:r>
            <a:r>
              <a:rPr lang="ru-RU" i="1" dirty="0"/>
              <a:t>?</a:t>
            </a:r>
          </a:p>
          <a:p>
            <a:r>
              <a:rPr lang="ru-RU" i="1" dirty="0"/>
              <a:t>Ну, є ж про </a:t>
            </a:r>
            <a:r>
              <a:rPr lang="ru-RU" i="1" dirty="0" err="1"/>
              <a:t>зраду</a:t>
            </a:r>
            <a:r>
              <a:rPr lang="ru-RU" i="1" dirty="0"/>
              <a:t> там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?</a:t>
            </a:r>
          </a:p>
          <a:p>
            <a:r>
              <a:rPr lang="ru-RU" i="1" dirty="0"/>
              <a:t>Не всяка ж кара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буть</a:t>
            </a:r>
            <a:r>
              <a:rPr lang="ru-RU" i="1" dirty="0"/>
              <a:t> </a:t>
            </a:r>
            <a:r>
              <a:rPr lang="ru-RU" i="1" dirty="0" err="1"/>
              <a:t>незбожна</a:t>
            </a:r>
            <a:r>
              <a:rPr lang="ru-RU" i="1" dirty="0"/>
              <a:t>.</a:t>
            </a:r>
          </a:p>
          <a:p>
            <a:r>
              <a:rPr lang="ru-RU" i="1" dirty="0" err="1"/>
              <a:t>Що</a:t>
            </a:r>
            <a:r>
              <a:rPr lang="ru-RU" i="1" dirty="0"/>
              <a:t> ж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виходить</a:t>
            </a:r>
            <a:r>
              <a:rPr lang="ru-RU" i="1" dirty="0"/>
              <a:t>? </a:t>
            </a:r>
            <a:r>
              <a:rPr lang="ru-RU" i="1" dirty="0" err="1"/>
              <a:t>Зрадити</a:t>
            </a:r>
            <a:r>
              <a:rPr lang="ru-RU" i="1" dirty="0"/>
              <a:t> в </a:t>
            </a:r>
            <a:r>
              <a:rPr lang="ru-RU" i="1" dirty="0" err="1"/>
              <a:t>житті</a:t>
            </a:r>
            <a:endParaRPr lang="ru-RU" i="1" dirty="0"/>
          </a:p>
          <a:p>
            <a:r>
              <a:rPr lang="ru-RU" i="1" dirty="0"/>
              <a:t>державу — </a:t>
            </a:r>
            <a:r>
              <a:rPr lang="ru-RU" i="1" dirty="0" err="1"/>
              <a:t>злочин</a:t>
            </a:r>
            <a:r>
              <a:rPr lang="ru-RU" i="1" dirty="0"/>
              <a:t>, а </a:t>
            </a:r>
            <a:r>
              <a:rPr lang="ru-RU" i="1" dirty="0" err="1"/>
              <a:t>людину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?!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67536" y="1981289"/>
            <a:ext cx="3852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</a:t>
            </a:r>
            <a:r>
              <a:rPr lang="ru-RU" i="1" dirty="0" err="1"/>
              <a:t>Ця</a:t>
            </a:r>
            <a:r>
              <a:rPr lang="ru-RU" i="1" dirty="0"/>
              <a:t> </a:t>
            </a:r>
            <a:r>
              <a:rPr lang="ru-RU" i="1" dirty="0" err="1"/>
              <a:t>дівчина</a:t>
            </a:r>
            <a:r>
              <a:rPr lang="ru-RU" i="1" dirty="0"/>
              <a:t> не просто так, Маруся. </a:t>
            </a:r>
          </a:p>
          <a:p>
            <a:r>
              <a:rPr lang="ru-RU" i="1" dirty="0" err="1"/>
              <a:t>Це</a:t>
            </a:r>
            <a:r>
              <a:rPr lang="ru-RU" i="1" dirty="0"/>
              <a:t> – голос наш. </a:t>
            </a:r>
            <a:r>
              <a:rPr lang="ru-RU" i="1" dirty="0" err="1"/>
              <a:t>Це</a:t>
            </a:r>
            <a:r>
              <a:rPr lang="ru-RU" i="1" dirty="0"/>
              <a:t> – </a:t>
            </a:r>
            <a:r>
              <a:rPr lang="ru-RU" i="1" dirty="0" err="1"/>
              <a:t>пісня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– душа. </a:t>
            </a:r>
          </a:p>
          <a:p>
            <a:r>
              <a:rPr lang="ru-RU" i="1" dirty="0"/>
              <a:t>Коли в </a:t>
            </a:r>
            <a:r>
              <a:rPr lang="ru-RU" i="1" dirty="0" err="1"/>
              <a:t>похід</a:t>
            </a:r>
            <a:r>
              <a:rPr lang="ru-RU" i="1" dirty="0"/>
              <a:t> </a:t>
            </a:r>
            <a:r>
              <a:rPr lang="ru-RU" i="1" dirty="0" err="1"/>
              <a:t>виходила</a:t>
            </a:r>
            <a:r>
              <a:rPr lang="ru-RU" i="1" dirty="0"/>
              <a:t> </a:t>
            </a:r>
            <a:r>
              <a:rPr lang="ru-RU" i="1" dirty="0" err="1"/>
              <a:t>батава</a:t>
            </a:r>
            <a:r>
              <a:rPr lang="ru-RU" i="1" dirty="0"/>
              <a:t>, </a:t>
            </a:r>
          </a:p>
          <a:p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піснями</a:t>
            </a:r>
            <a:r>
              <a:rPr lang="ru-RU" i="1" dirty="0"/>
              <a:t> плакала Полтава. </a:t>
            </a:r>
          </a:p>
          <a:p>
            <a:r>
              <a:rPr lang="ru-RU" i="1" dirty="0" err="1"/>
              <a:t>Що</a:t>
            </a:r>
            <a:r>
              <a:rPr lang="ru-RU" i="1" dirty="0"/>
              <a:t> нам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потрібно</a:t>
            </a:r>
            <a:r>
              <a:rPr lang="ru-RU" i="1" dirty="0"/>
              <a:t> на </a:t>
            </a:r>
            <a:r>
              <a:rPr lang="ru-RU" i="1" dirty="0" err="1"/>
              <a:t>війні</a:t>
            </a:r>
            <a:r>
              <a:rPr lang="ru-RU" i="1" dirty="0"/>
              <a:t>? </a:t>
            </a:r>
          </a:p>
          <a:p>
            <a:r>
              <a:rPr lang="ru-RU" i="1" dirty="0" err="1"/>
              <a:t>Шаблі</a:t>
            </a:r>
            <a:r>
              <a:rPr lang="ru-RU" i="1" dirty="0"/>
              <a:t>, знамена і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пісні</a:t>
            </a:r>
            <a:r>
              <a:rPr lang="ru-RU" i="1" dirty="0"/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1705" y="4633239"/>
            <a:ext cx="3132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Вона </a:t>
            </a:r>
            <a:r>
              <a:rPr lang="ru-RU" i="1" dirty="0" err="1"/>
              <a:t>піснями</a:t>
            </a:r>
            <a:r>
              <a:rPr lang="ru-RU" i="1" dirty="0"/>
              <a:t> </a:t>
            </a:r>
            <a:r>
              <a:rPr lang="ru-RU" i="1" dirty="0" err="1"/>
              <a:t>виспівала</a:t>
            </a:r>
            <a:r>
              <a:rPr lang="ru-RU" i="1" dirty="0"/>
              <a:t> душу.</a:t>
            </a:r>
          </a:p>
          <a:p>
            <a:r>
              <a:rPr lang="ru-RU" i="1" dirty="0"/>
              <a:t>Вона </a:t>
            </a:r>
            <a:r>
              <a:rPr lang="ru-RU" i="1" dirty="0" err="1"/>
              <a:t>пісні</a:t>
            </a:r>
            <a:r>
              <a:rPr lang="ru-RU" i="1" dirty="0"/>
              <a:t> </a:t>
            </a:r>
            <a:r>
              <a:rPr lang="ru-RU" i="1" dirty="0" err="1"/>
              <a:t>ці</a:t>
            </a:r>
            <a:r>
              <a:rPr lang="ru-RU" i="1" dirty="0"/>
              <a:t> </a:t>
            </a:r>
            <a:r>
              <a:rPr lang="ru-RU" i="1" dirty="0" err="1"/>
              <a:t>залишає</a:t>
            </a:r>
            <a:r>
              <a:rPr lang="ru-RU" i="1" dirty="0"/>
              <a:t> нам.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7667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</a:rPr>
              <a:t>Маруся Чурай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8003"/>
            <a:ext cx="3024336" cy="25887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3366353"/>
            <a:ext cx="5400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Гордій</a:t>
            </a:r>
            <a:r>
              <a:rPr lang="ru-RU" sz="2400" b="1" dirty="0"/>
              <a:t> </a:t>
            </a:r>
            <a:r>
              <a:rPr lang="ru-RU" sz="2400" b="1" dirty="0" err="1"/>
              <a:t>Чурай</a:t>
            </a:r>
            <a:r>
              <a:rPr lang="ru-RU" sz="2400" b="1" dirty="0"/>
              <a:t> </a:t>
            </a:r>
            <a:r>
              <a:rPr lang="ru-RU" dirty="0"/>
              <a:t>–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Марусі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полум’яним</a:t>
            </a:r>
            <a:r>
              <a:rPr lang="ru-RU" dirty="0"/>
              <a:t> </a:t>
            </a:r>
            <a:r>
              <a:rPr lang="ru-RU" dirty="0" err="1"/>
              <a:t>патріотом</a:t>
            </a:r>
            <a:r>
              <a:rPr lang="ru-RU" dirty="0"/>
              <a:t>, </a:t>
            </a:r>
            <a:r>
              <a:rPr lang="ru-RU" dirty="0" err="1"/>
              <a:t>мужнім</a:t>
            </a:r>
            <a:r>
              <a:rPr lang="ru-RU" dirty="0"/>
              <a:t> оборонцем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Швидкий</a:t>
            </a:r>
            <a:r>
              <a:rPr lang="ru-RU" dirty="0"/>
              <a:t> на </a:t>
            </a:r>
            <a:r>
              <a:rPr lang="ru-RU" dirty="0" err="1"/>
              <a:t>розум</a:t>
            </a:r>
            <a:r>
              <a:rPr lang="ru-RU" dirty="0"/>
              <a:t>,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серцем</a:t>
            </a:r>
            <a:r>
              <a:rPr lang="ru-RU" dirty="0"/>
              <a:t>, </a:t>
            </a:r>
            <a:r>
              <a:rPr lang="ru-RU" dirty="0" err="1"/>
              <a:t>Чурай</a:t>
            </a:r>
            <a:r>
              <a:rPr lang="ru-RU" dirty="0"/>
              <a:t> не </a:t>
            </a:r>
            <a:r>
              <a:rPr lang="ru-RU" dirty="0" err="1"/>
              <a:t>терпів</a:t>
            </a:r>
            <a:r>
              <a:rPr lang="ru-RU" dirty="0"/>
              <a:t> </a:t>
            </a:r>
            <a:r>
              <a:rPr lang="ru-RU" dirty="0" err="1"/>
              <a:t>кривди</a:t>
            </a:r>
            <a:r>
              <a:rPr lang="ru-RU" dirty="0"/>
              <a:t>, </a:t>
            </a:r>
            <a:r>
              <a:rPr lang="ru-RU" dirty="0" err="1"/>
              <a:t>знущання</a:t>
            </a:r>
            <a:r>
              <a:rPr lang="ru-RU" dirty="0"/>
              <a:t> над людьми.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славні</a:t>
            </a:r>
            <a:r>
              <a:rPr lang="ru-RU" dirty="0"/>
              <a:t> подвиги </a:t>
            </a:r>
            <a:r>
              <a:rPr lang="ru-RU" dirty="0" err="1"/>
              <a:t>складено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з </a:t>
            </a:r>
            <a:r>
              <a:rPr lang="ru-RU" dirty="0" err="1"/>
              <a:t>покоління</a:t>
            </a:r>
            <a:r>
              <a:rPr lang="ru-RU" dirty="0"/>
              <a:t> в </a:t>
            </a:r>
            <a:r>
              <a:rPr lang="ru-RU" dirty="0" err="1"/>
              <a:t>покоління</a:t>
            </a:r>
            <a:r>
              <a:rPr lang="ru-RU" dirty="0"/>
              <a:t>:</a:t>
            </a:r>
            <a:endParaRPr lang="ru-RU" i="1" dirty="0"/>
          </a:p>
          <a:p>
            <a:r>
              <a:rPr lang="ru-RU" i="1" dirty="0"/>
              <a:t>         «…</a:t>
            </a:r>
            <a:r>
              <a:rPr lang="ru-RU" i="1" dirty="0" err="1"/>
              <a:t>пішов</a:t>
            </a:r>
            <a:r>
              <a:rPr lang="ru-RU" i="1" dirty="0"/>
              <a:t> у смерть — і </a:t>
            </a:r>
            <a:r>
              <a:rPr lang="ru-RU" i="1" dirty="0" err="1"/>
              <a:t>повернувся</a:t>
            </a:r>
            <a:r>
              <a:rPr lang="ru-RU" i="1" dirty="0"/>
              <a:t> в </a:t>
            </a:r>
            <a:r>
              <a:rPr lang="ru-RU" i="1" dirty="0" err="1"/>
              <a:t>думі</a:t>
            </a:r>
            <a:r>
              <a:rPr lang="ru-RU" i="1" dirty="0"/>
              <a:t>,</a:t>
            </a:r>
          </a:p>
          <a:p>
            <a:r>
              <a:rPr lang="ru-RU" i="1" dirty="0"/>
              <a:t>         і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тепер</a:t>
            </a:r>
            <a:r>
              <a:rPr lang="ru-RU" i="1" dirty="0"/>
              <a:t> </a:t>
            </a:r>
            <a:r>
              <a:rPr lang="ru-RU" i="1" dirty="0" err="1"/>
              <a:t>ніхто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не </a:t>
            </a:r>
            <a:r>
              <a:rPr lang="ru-RU" i="1" dirty="0" err="1"/>
              <a:t>вб’є</a:t>
            </a:r>
            <a:r>
              <a:rPr lang="ru-RU" i="1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93481"/>
            <a:ext cx="2376264" cy="3231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1796693"/>
            <a:ext cx="4932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Матір</a:t>
            </a:r>
            <a:r>
              <a:rPr lang="ru-RU" sz="2400" b="1" dirty="0"/>
              <a:t>  </a:t>
            </a:r>
            <a:r>
              <a:rPr lang="ru-RU" sz="2400" b="1" dirty="0" err="1"/>
              <a:t>Марусі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матір’ю</a:t>
            </a:r>
            <a:r>
              <a:rPr lang="ru-RU" dirty="0"/>
              <a:t> по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, «</a:t>
            </a:r>
            <a:r>
              <a:rPr lang="ru-RU" dirty="0" err="1"/>
              <a:t>матір’ю</a:t>
            </a:r>
            <a:r>
              <a:rPr lang="ru-RU" dirty="0"/>
              <a:t> </a:t>
            </a:r>
            <a:r>
              <a:rPr lang="ru-RU" dirty="0" err="1"/>
              <a:t>усьому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» (</a:t>
            </a:r>
            <a:r>
              <a:rPr lang="ru-RU" dirty="0" err="1"/>
              <a:t>дуже</a:t>
            </a:r>
            <a:r>
              <a:rPr lang="ru-RU" dirty="0"/>
              <a:t> добра та </a:t>
            </a:r>
            <a:r>
              <a:rPr lang="ru-RU" dirty="0" err="1"/>
              <a:t>чуйна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). Не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Гриць</a:t>
            </a:r>
            <a:r>
              <a:rPr lang="ru-RU" dirty="0"/>
              <a:t> казав, </a:t>
            </a:r>
            <a:r>
              <a:rPr lang="ru-RU" dirty="0" err="1"/>
              <a:t>звертаючись</a:t>
            </a:r>
            <a:r>
              <a:rPr lang="ru-RU" dirty="0"/>
              <a:t> до </a:t>
            </a:r>
            <a:r>
              <a:rPr lang="ru-RU" dirty="0" err="1"/>
              <a:t>Марусі</a:t>
            </a:r>
            <a:r>
              <a:rPr lang="ru-RU" dirty="0"/>
              <a:t>, </a:t>
            </a:r>
            <a:r>
              <a:rPr lang="ru-RU" dirty="0" err="1"/>
              <a:t>напрочуд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слова: </a:t>
            </a:r>
            <a:endParaRPr lang="ru-RU" i="1" dirty="0"/>
          </a:p>
          <a:p>
            <a:r>
              <a:rPr lang="ru-RU" i="1" dirty="0"/>
              <a:t>          «Тут </a:t>
            </a:r>
            <a:r>
              <a:rPr lang="ru-RU" i="1" dirty="0" err="1"/>
              <a:t>двоє</a:t>
            </a:r>
            <a:r>
              <a:rPr lang="ru-RU" i="1" dirty="0"/>
              <a:t> </a:t>
            </a:r>
            <a:r>
              <a:rPr lang="ru-RU" i="1" dirty="0" err="1"/>
              <a:t>матерів</a:t>
            </a:r>
            <a:r>
              <a:rPr lang="ru-RU" i="1" dirty="0"/>
              <a:t>, твоя і </a:t>
            </a:r>
            <a:r>
              <a:rPr lang="ru-RU" i="1" dirty="0" err="1"/>
              <a:t>Божа</a:t>
            </a:r>
            <a:r>
              <a:rPr lang="ru-RU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852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9" y="1124744"/>
            <a:ext cx="3163669" cy="45322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2204864"/>
            <a:ext cx="48600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Гриць </a:t>
            </a:r>
            <a:r>
              <a:rPr lang="uk-UA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Бобренко</a:t>
            </a: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– хлопець, якого покохала Маруся.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Вiн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був вродливим парубком i сміливим на війні, проте в особистому житті слабовольним i безхарактерним: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«Грицько ж, він міряв не тією міркою,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В житті шукав дорогу не пряму.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Він народився під такою зіркою,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Що щось в душі двоїлося йому.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Від того кидавсь берега до того.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Любив достаток і любив пісні…»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1736" y="51133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</a:rPr>
              <a:t>Гриць </a:t>
            </a:r>
            <a:r>
              <a:rPr kumimoji="0" lang="uk-U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</a:rPr>
              <a:t>Бобренко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82274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4860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Гриць перебував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пiд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впливом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своєï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матерi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Бобренчихи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, меркантильної та дрібної за духовними якостями жінки, котра не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хотiла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нiчого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знати про одруження сина з бідною Марусею. Марусина ж любов до Гриця була  безоглядною й сильною.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Трагедiя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дiвчини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полягає в тому, що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ïï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велике почуття поглинули буденні проблеми: Гриць шукав заможну дівчину, а Маруся була бідною.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«Моя любов чолом сягала неба,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а Гриць ходив ногами по землі»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ovidka.biz.ua/wp-content/uploads/2015/07/marusya-churay-lina-kostenko-159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55366"/>
            <a:ext cx="3077550" cy="41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3220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</a:rPr>
              <a:t>Гриць </a:t>
            </a:r>
            <a:r>
              <a:rPr kumimoji="0" lang="uk-U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</a:rPr>
              <a:t>Бобренко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3109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736" y="379905"/>
            <a:ext cx="822960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Ліна Василівна Костенко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5686" y="1893765"/>
            <a:ext cx="5298314" cy="2304256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3300"/>
                </a:solidFill>
              </a:rPr>
              <a:t>Українська</a:t>
            </a: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err="1">
                <a:solidFill>
                  <a:srgbClr val="003300"/>
                </a:solidFill>
              </a:rPr>
              <a:t>письменниця-шістдесятниця</a:t>
            </a:r>
            <a:r>
              <a:rPr lang="ru-RU" sz="2400" b="1" dirty="0">
                <a:solidFill>
                  <a:srgbClr val="003300"/>
                </a:solidFill>
              </a:rPr>
              <a:t>, </a:t>
            </a:r>
            <a:r>
              <a:rPr lang="ru-RU" sz="2400" b="1" dirty="0" err="1">
                <a:solidFill>
                  <a:srgbClr val="003300"/>
                </a:solidFill>
              </a:rPr>
              <a:t>поетеса</a:t>
            </a:r>
            <a:r>
              <a:rPr lang="ru-RU" sz="2400" b="1" dirty="0">
                <a:solidFill>
                  <a:srgbClr val="003300"/>
                </a:solidFill>
              </a:rPr>
              <a:t>. </a:t>
            </a:r>
          </a:p>
          <a:p>
            <a:r>
              <a:rPr lang="ru-RU" sz="2400" b="1" dirty="0">
                <a:solidFill>
                  <a:srgbClr val="003300"/>
                </a:solidFill>
              </a:rPr>
              <a:t>Лауреат </a:t>
            </a:r>
            <a:r>
              <a:rPr lang="ru-RU" sz="2400" b="1" dirty="0" err="1">
                <a:solidFill>
                  <a:srgbClr val="003300"/>
                </a:solidFill>
              </a:rPr>
              <a:t>Шевченківської</a:t>
            </a: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err="1">
                <a:solidFill>
                  <a:srgbClr val="003300"/>
                </a:solidFill>
              </a:rPr>
              <a:t>премії</a:t>
            </a:r>
            <a:r>
              <a:rPr lang="ru-RU" sz="2400" b="1" dirty="0">
                <a:solidFill>
                  <a:srgbClr val="003300"/>
                </a:solidFill>
              </a:rPr>
              <a:t> (1987), </a:t>
            </a:r>
            <a:r>
              <a:rPr lang="ru-RU" sz="2400" b="1" dirty="0" err="1">
                <a:solidFill>
                  <a:srgbClr val="003300"/>
                </a:solidFill>
              </a:rPr>
              <a:t>Премії</a:t>
            </a: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err="1">
                <a:solidFill>
                  <a:srgbClr val="003300"/>
                </a:solidFill>
              </a:rPr>
              <a:t>Антоновичів</a:t>
            </a:r>
            <a:r>
              <a:rPr lang="ru-RU" sz="2400" b="1" dirty="0">
                <a:solidFill>
                  <a:srgbClr val="003300"/>
                </a:solidFill>
              </a:rPr>
              <a:t> (1989), </a:t>
            </a:r>
            <a:r>
              <a:rPr lang="ru-RU" sz="2400" b="1" dirty="0" err="1">
                <a:solidFill>
                  <a:srgbClr val="003300"/>
                </a:solidFill>
              </a:rPr>
              <a:t>премії</a:t>
            </a:r>
            <a:r>
              <a:rPr lang="ru-RU" sz="2400" b="1" dirty="0">
                <a:solidFill>
                  <a:srgbClr val="003300"/>
                </a:solidFill>
              </a:rPr>
              <a:t> Петрарки (1994)</a:t>
            </a:r>
          </a:p>
        </p:txBody>
      </p:sp>
      <p:pic>
        <p:nvPicPr>
          <p:cNvPr id="4" name="Рисунок 3" descr="lina-kost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950" y="1614047"/>
            <a:ext cx="3538736" cy="2889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4595157"/>
            <a:ext cx="60518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«Маруся Чурай» (1979р.)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/>
              <a:t>У 1987 році за роман авторка була відзначена Національною премією України імені Тараса Шевченка.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13991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43364"/>
            <a:ext cx="4968552" cy="3117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861048"/>
            <a:ext cx="85689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Іван Іскра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– хлопець, що щиро кохає Марусю. 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Козак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, полковий обозний, звиклий до випробувань і битв.</a:t>
            </a:r>
            <a:endParaRPr lang="uk-UA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«Таке нещастя хоч кого знеможе.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Це ж можна тут </a:t>
            </a:r>
            <a:r>
              <a:rPr lang="uk-UA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рішитися</a:t>
            </a: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 ума.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Любив же він Марусю, не дай Боже!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Тепер сидить, лиця на нім нема»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9862" y="0"/>
            <a:ext cx="284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</a:rPr>
              <a:t>Іван Іскра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2053143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Іван, щоб урятувати кохану від страти (за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вироком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суду), звертається за допомогою до самого гетьмана 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Хмельницького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. Коли заграли знову труби до походу, Іван відразу відгукується на поклик гетьмана, він у перших лавах, під корогвами. Для нього обов’язок – найперше і святе. Прощаючись з Марусею, він говорить:</a:t>
            </a:r>
            <a:endParaRPr lang="uk-UA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«І знов земля кипить у боротьбі,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І знову я належу не собі».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502092"/>
            <a:ext cx="192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Іван Іскра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7867"/>
            <a:ext cx="4146032" cy="53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47996"/>
            <a:ext cx="427240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Мандрівний дяк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– дуже чуйна людина, що допомагає Марусі, ставиться до неї, як до власної дитини. Це людина проста та мудра, яка багато знає й глибоко переймається долею своєї країни.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28" y="61540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Другорядні образи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sdyf scrhf vfhecz xehfq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83904"/>
            <a:ext cx="3877023" cy="30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0770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Дід Галерник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– старий мудрий козак, до якого Іван Іскра приходить порадитися про Марусю. Дід двадцять років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пробув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у неволі на галерах, а тепер виробляє з дерева ложки та різні немудрі хатні речі.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2420888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Родина Вишняків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є яскравим прикладом дрібних людських душ, для яких на першому плані – матеріальні цінності.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«Як він уміє красно говорить!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Які у нього займища і луки!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Вся Україна полум’ям горить,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Він і на цьому теж нагріє руки»</a:t>
            </a:r>
            <a:endParaRPr lang="ru-RU" dirty="0"/>
          </a:p>
        </p:txBody>
      </p:sp>
      <p:pic>
        <p:nvPicPr>
          <p:cNvPr id="3076" name="Picture 4" descr="Картинки по запросу &quot;образи маруся чу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176464" cy="37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0664" y="548680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Другорядні образи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50" y="1628800"/>
            <a:ext cx="48965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Галя </a:t>
            </a:r>
            <a:r>
              <a:rPr lang="uk-UA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Вишняківна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 – 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заможна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проте негарна дівчина, з якою Гриць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Бобренко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зрадив Марусю Чурай. Гриця приваблюють статки багатої родини Вишняків, але аж ніяк не зовнішність нареченої та риси її характеру, її дрібна та меркантильна душа: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«Такі пухкі у Галі рученята,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Коса білява, куца і товста.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Як реп’яшки, зелені оченята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І пишно закопилені вуста.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Глуха до пісні, завжди щось спотворить.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Все вишиває прошви подушок.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Ще як мовчить, – нічого. Заговорить, –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1725">
              <a:spcAft>
                <a:spcPts val="0"/>
              </a:spcAft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Гостренькі зуби – чисто ховрашок».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образи маруся чу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94" y="1196752"/>
            <a:ext cx="39123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35614"/>
            <a:ext cx="4087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Другорядні образи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7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581128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У творі також діють 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реальні історичні особи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: полтавський полковник Мартин Пушкар, гетьман Богдан Хмельницький та ін.</a:t>
            </a:r>
            <a:endParaRPr lang="ru-RU" sz="2000" dirty="0"/>
          </a:p>
        </p:txBody>
      </p:sp>
      <p:pic>
        <p:nvPicPr>
          <p:cNvPr id="4098" name="Picture 2" descr="Картинки по запросу &quot;образи маруся чу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76403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06843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32856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Поетів такого масштабу, такого дарування народжується мало — один-два на століття. Вона наближена до Істини. У неї абсолютний слух до „голосів віків”. </a:t>
            </a:r>
            <a:r>
              <a:rPr lang="uk-UA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(Г. </a:t>
            </a:r>
            <a:r>
              <a:rPr lang="uk-UA" sz="24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Клочек</a:t>
            </a:r>
            <a:r>
              <a:rPr lang="uk-UA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„Маруся Чурай” нагадує класичний архітектурний ансамбль, що втілює великий план, велику ідею. Поетичний матеріал розгортається „сам із себе” за законом внутрішньої необхідності й зовнішньої доцільності. </a:t>
            </a:r>
            <a:r>
              <a:rPr lang="uk-UA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І.Дзюба</a:t>
            </a:r>
            <a:r>
              <a:rPr lang="uk-UA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60648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Критика </a:t>
            </a:r>
            <a:endParaRPr lang="ru-RU" sz="20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9792" y="305407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Тестові завдання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052736"/>
            <a:ext cx="849694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Ліна Костенко належить до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А Нью-Йоркської групи 	 	Б шістдесятників 	 	В неокласиків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Г празької школи поетів 		Д київської школи поетів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2. Поезія «Страшні слова, коли вони мовчать» Л. Костенко належить до лірики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А пейзажної 	 Б громадянської 	   В особистої 	 Г філософської   Д інтимної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3. Провідний мотив поезії «Страшні слова, коли вони мовчать» </a:t>
            </a:r>
            <a:r>
              <a:rPr lang="uk-UA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Л.Костенко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А щира любов до віршування 		 Б роль митця в житті суспільства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В біль через образливе слово 		 Г талант бачити красу в буденності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Д роздуми про сутність поезії як мистецтва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4. У романі «Маруся Чурай» Л. Костенко зображено події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А Коліївщини 			 Б князівських міжусобиць на Русі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В національно-визвольної війни під проводом Б. Хмельницького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Г доби Руїни 			 Д російсько-шведської війни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63233" y="262287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Тестові завдання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005" y="89018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5.Кому з </a:t>
            </a:r>
            <a:r>
              <a:rPr lang="ru-RU" b="1" dirty="0" err="1"/>
              <a:t>персонажів</a:t>
            </a:r>
            <a:r>
              <a:rPr lang="ru-RU" b="1" dirty="0"/>
              <a:t> </a:t>
            </a:r>
            <a:r>
              <a:rPr lang="ru-RU" b="1" dirty="0" err="1"/>
              <a:t>твору</a:t>
            </a:r>
            <a:r>
              <a:rPr lang="ru-RU" b="1" dirty="0"/>
              <a:t> «Маруся </a:t>
            </a:r>
            <a:r>
              <a:rPr lang="ru-RU" b="1" dirty="0" err="1"/>
              <a:t>Чурай</a:t>
            </a:r>
            <a:r>
              <a:rPr lang="ru-RU" b="1" dirty="0"/>
              <a:t>» Л. Костенко належать </a:t>
            </a:r>
            <a:r>
              <a:rPr lang="ru-RU" b="1" dirty="0" err="1"/>
              <a:t>подані</a:t>
            </a:r>
            <a:r>
              <a:rPr lang="ru-RU" b="1" dirty="0"/>
              <a:t> слова?</a:t>
            </a:r>
          </a:p>
          <a:p>
            <a:r>
              <a:rPr lang="ru-RU" i="1" dirty="0" err="1"/>
              <a:t>Ця</a:t>
            </a:r>
            <a:r>
              <a:rPr lang="ru-RU" i="1" dirty="0"/>
              <a:t> </a:t>
            </a:r>
            <a:r>
              <a:rPr lang="ru-RU" i="1" dirty="0" err="1"/>
              <a:t>дівчина</a:t>
            </a:r>
            <a:r>
              <a:rPr lang="ru-RU" i="1" dirty="0"/>
              <a:t> не просто так, Маруся,</a:t>
            </a:r>
          </a:p>
          <a:p>
            <a:r>
              <a:rPr lang="ru-RU" i="1" dirty="0" err="1"/>
              <a:t>Це</a:t>
            </a:r>
            <a:r>
              <a:rPr lang="ru-RU" i="1" dirty="0"/>
              <a:t> — голос наш. </a:t>
            </a:r>
            <a:r>
              <a:rPr lang="ru-RU" i="1" dirty="0" err="1"/>
              <a:t>Це</a:t>
            </a:r>
            <a:r>
              <a:rPr lang="ru-RU" i="1" dirty="0"/>
              <a:t> — </a:t>
            </a:r>
            <a:r>
              <a:rPr lang="ru-RU" i="1" dirty="0" err="1"/>
              <a:t>пісня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— душа.</a:t>
            </a:r>
          </a:p>
          <a:p>
            <a:r>
              <a:rPr lang="ru-RU" dirty="0"/>
              <a:t> А </a:t>
            </a:r>
            <a:r>
              <a:rPr lang="ru-RU" dirty="0" err="1"/>
              <a:t>Грицькові</a:t>
            </a:r>
            <a:r>
              <a:rPr lang="ru-RU" dirty="0"/>
              <a:t> Бобренку 	      Б </a:t>
            </a:r>
            <a:r>
              <a:rPr lang="ru-RU" dirty="0" err="1"/>
              <a:t>Марусиній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       В </a:t>
            </a:r>
            <a:r>
              <a:rPr lang="ru-RU" dirty="0" err="1"/>
              <a:t>Мартинові</a:t>
            </a:r>
            <a:r>
              <a:rPr lang="ru-RU" dirty="0"/>
              <a:t> Пушкарю </a:t>
            </a:r>
          </a:p>
          <a:p>
            <a:r>
              <a:rPr lang="ru-RU" dirty="0"/>
              <a:t> Г </a:t>
            </a:r>
            <a:r>
              <a:rPr lang="ru-RU" dirty="0" err="1"/>
              <a:t>Богданові</a:t>
            </a:r>
            <a:r>
              <a:rPr lang="ru-RU" dirty="0"/>
              <a:t> </a:t>
            </a:r>
            <a:r>
              <a:rPr lang="ru-RU" dirty="0" err="1"/>
              <a:t>Хмельницькому</a:t>
            </a:r>
            <a:r>
              <a:rPr lang="ru-RU" dirty="0"/>
              <a:t>      Д </a:t>
            </a:r>
            <a:r>
              <a:rPr lang="ru-RU" dirty="0" err="1"/>
              <a:t>Іванові</a:t>
            </a:r>
            <a:r>
              <a:rPr lang="ru-RU" dirty="0"/>
              <a:t> </a:t>
            </a:r>
            <a:r>
              <a:rPr lang="ru-RU" dirty="0" err="1"/>
              <a:t>Іскрі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b="1" dirty="0"/>
              <a:t>6.Історичними особами є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названі</a:t>
            </a:r>
            <a:r>
              <a:rPr lang="ru-RU" b="1" dirty="0"/>
              <a:t> </a:t>
            </a:r>
            <a:r>
              <a:rPr lang="ru-RU" b="1" dirty="0" err="1"/>
              <a:t>персонажі</a:t>
            </a:r>
            <a:r>
              <a:rPr lang="ru-RU" b="1" dirty="0"/>
              <a:t> роману «Маруся </a:t>
            </a:r>
            <a:r>
              <a:rPr lang="ru-RU" b="1" dirty="0" err="1"/>
              <a:t>Чурай</a:t>
            </a:r>
            <a:r>
              <a:rPr lang="ru-RU" b="1" dirty="0"/>
              <a:t>», ОКРІМ </a:t>
            </a:r>
          </a:p>
          <a:p>
            <a:r>
              <a:rPr lang="ru-RU" dirty="0"/>
              <a:t> А Богдана </a:t>
            </a:r>
            <a:r>
              <a:rPr lang="ru-RU" dirty="0" err="1"/>
              <a:t>Хмельницького</a:t>
            </a:r>
            <a:r>
              <a:rPr lang="ru-RU" dirty="0"/>
              <a:t> 	  Б </a:t>
            </a:r>
            <a:r>
              <a:rPr lang="ru-RU" dirty="0" err="1"/>
              <a:t>Яреми</a:t>
            </a:r>
            <a:r>
              <a:rPr lang="ru-RU" dirty="0"/>
              <a:t> </a:t>
            </a:r>
            <a:r>
              <a:rPr lang="ru-RU" dirty="0" err="1"/>
              <a:t>Вишневецького</a:t>
            </a:r>
            <a:r>
              <a:rPr lang="ru-RU" dirty="0"/>
              <a:t> 	 В </a:t>
            </a:r>
            <a:r>
              <a:rPr lang="ru-RU" dirty="0" err="1"/>
              <a:t>Григорія</a:t>
            </a:r>
            <a:r>
              <a:rPr lang="ru-RU" dirty="0"/>
              <a:t> Бобренка	</a:t>
            </a:r>
          </a:p>
          <a:p>
            <a:r>
              <a:rPr lang="ru-RU" dirty="0"/>
              <a:t> Г </a:t>
            </a:r>
            <a:r>
              <a:rPr lang="ru-RU" dirty="0" err="1"/>
              <a:t>Северина</a:t>
            </a:r>
            <a:r>
              <a:rPr lang="ru-RU" dirty="0"/>
              <a:t> </a:t>
            </a:r>
            <a:r>
              <a:rPr lang="ru-RU" dirty="0" err="1"/>
              <a:t>Наливайка</a:t>
            </a:r>
            <a:r>
              <a:rPr lang="ru-RU" dirty="0"/>
              <a:t> 	  Д Якова </a:t>
            </a:r>
            <a:r>
              <a:rPr lang="ru-RU" dirty="0" err="1"/>
              <a:t>Остряниці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b="1" dirty="0"/>
              <a:t>7.Основні </a:t>
            </a:r>
            <a:r>
              <a:rPr lang="ru-RU" b="1" dirty="0" err="1"/>
              <a:t>події</a:t>
            </a:r>
            <a:r>
              <a:rPr lang="ru-RU" b="1" dirty="0"/>
              <a:t> роману «Маруся </a:t>
            </a:r>
            <a:r>
              <a:rPr lang="ru-RU" b="1" dirty="0" err="1"/>
              <a:t>Чурай</a:t>
            </a:r>
            <a:r>
              <a:rPr lang="ru-RU" b="1" dirty="0"/>
              <a:t>» Л. Костенко </a:t>
            </a:r>
            <a:r>
              <a:rPr lang="ru-RU" b="1" dirty="0" err="1"/>
              <a:t>відбуваються</a:t>
            </a:r>
            <a:r>
              <a:rPr lang="ru-RU" b="1" dirty="0"/>
              <a:t> </a:t>
            </a:r>
          </a:p>
          <a:p>
            <a:r>
              <a:rPr lang="ru-RU" dirty="0"/>
              <a:t> А у </a:t>
            </a:r>
            <a:r>
              <a:rPr lang="ru-RU" dirty="0" err="1"/>
              <a:t>Полтаві</a:t>
            </a:r>
            <a:r>
              <a:rPr lang="ru-RU" dirty="0"/>
              <a:t> 	 Б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Компаніївкою</a:t>
            </a:r>
            <a:r>
              <a:rPr lang="ru-RU" dirty="0"/>
              <a:t> 	 В на </a:t>
            </a:r>
            <a:r>
              <a:rPr lang="ru-RU" dirty="0" err="1"/>
              <a:t>Волині</a:t>
            </a:r>
            <a:r>
              <a:rPr lang="ru-RU" dirty="0"/>
              <a:t> 	 </a:t>
            </a:r>
          </a:p>
          <a:p>
            <a:r>
              <a:rPr lang="ru-RU" dirty="0"/>
              <a:t>  Г у </a:t>
            </a:r>
            <a:r>
              <a:rPr lang="ru-RU" dirty="0" err="1"/>
              <a:t>Ніжині</a:t>
            </a:r>
            <a:r>
              <a:rPr lang="ru-RU" dirty="0"/>
              <a:t>               Д у </a:t>
            </a:r>
            <a:r>
              <a:rPr lang="ru-RU" dirty="0" err="1"/>
              <a:t>Харкові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b="1" dirty="0"/>
              <a:t>8.У </a:t>
            </a:r>
            <a:r>
              <a:rPr lang="ru-RU" b="1" dirty="0" err="1"/>
              <a:t>творі</a:t>
            </a:r>
            <a:r>
              <a:rPr lang="ru-RU" b="1" dirty="0"/>
              <a:t> Л. Костенко «Маруся </a:t>
            </a:r>
            <a:r>
              <a:rPr lang="ru-RU" b="1" dirty="0" err="1"/>
              <a:t>Чурай</a:t>
            </a:r>
            <a:r>
              <a:rPr lang="ru-RU" b="1" dirty="0"/>
              <a:t>» порушено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проблеми</a:t>
            </a:r>
            <a:r>
              <a:rPr lang="ru-RU" b="1" dirty="0"/>
              <a:t>, ОКРІМ </a:t>
            </a:r>
          </a:p>
          <a:p>
            <a:r>
              <a:rPr lang="ru-RU" dirty="0"/>
              <a:t> А фатального </a:t>
            </a:r>
            <a:r>
              <a:rPr lang="ru-RU" dirty="0" err="1"/>
              <a:t>зіткнення</a:t>
            </a:r>
            <a:r>
              <a:rPr lang="ru-RU" dirty="0"/>
              <a:t> духовного й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</a:p>
          <a:p>
            <a:r>
              <a:rPr lang="ru-RU" dirty="0"/>
              <a:t> Б </a:t>
            </a:r>
            <a:r>
              <a:rPr lang="ru-RU" dirty="0" err="1"/>
              <a:t>славної</a:t>
            </a:r>
            <a:r>
              <a:rPr lang="ru-RU" dirty="0"/>
              <a:t> й </a:t>
            </a:r>
            <a:r>
              <a:rPr lang="ru-RU" dirty="0" err="1"/>
              <a:t>трагічної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народу за свою </a:t>
            </a:r>
            <a:r>
              <a:rPr lang="ru-RU" dirty="0" err="1"/>
              <a:t>державність</a:t>
            </a:r>
            <a:r>
              <a:rPr lang="ru-RU" dirty="0"/>
              <a:t> </a:t>
            </a:r>
          </a:p>
          <a:p>
            <a:r>
              <a:rPr lang="ru-RU" dirty="0"/>
              <a:t> В </a:t>
            </a:r>
            <a:r>
              <a:rPr lang="ru-RU" dirty="0" err="1"/>
              <a:t>збереження</a:t>
            </a:r>
            <a:r>
              <a:rPr lang="ru-RU" dirty="0"/>
              <a:t> та </a:t>
            </a:r>
            <a:r>
              <a:rPr lang="ru-RU" dirty="0" err="1"/>
              <a:t>примноження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багатств</a:t>
            </a:r>
            <a:r>
              <a:rPr lang="ru-RU" dirty="0"/>
              <a:t> </a:t>
            </a:r>
          </a:p>
          <a:p>
            <a:r>
              <a:rPr lang="ru-RU" dirty="0"/>
              <a:t> Г </a:t>
            </a:r>
            <a:r>
              <a:rPr lang="ru-RU" dirty="0" err="1"/>
              <a:t>нелегкої</a:t>
            </a:r>
            <a:r>
              <a:rPr lang="ru-RU" dirty="0"/>
              <a:t>, але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місії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народу </a:t>
            </a:r>
          </a:p>
          <a:p>
            <a:r>
              <a:rPr lang="ru-RU" dirty="0"/>
              <a:t> Д </a:t>
            </a:r>
            <a:r>
              <a:rPr lang="ru-RU" dirty="0" err="1"/>
              <a:t>таїни</a:t>
            </a:r>
            <a:r>
              <a:rPr lang="ru-RU" dirty="0"/>
              <a:t>, </a:t>
            </a:r>
            <a:r>
              <a:rPr lang="ru-RU" dirty="0" err="1"/>
              <a:t>сили</a:t>
            </a:r>
            <a:r>
              <a:rPr lang="ru-RU" dirty="0"/>
              <a:t> й </a:t>
            </a:r>
            <a:r>
              <a:rPr lang="ru-RU" dirty="0" err="1"/>
              <a:t>незбагненної</a:t>
            </a:r>
            <a:r>
              <a:rPr lang="ru-RU" dirty="0"/>
              <a:t> </a:t>
            </a:r>
            <a:r>
              <a:rPr lang="ru-RU" dirty="0" err="1"/>
              <a:t>логіки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8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9792" y="305407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Тестові завдання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60" y="872283"/>
            <a:ext cx="8643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9.Укажіть </a:t>
            </a:r>
            <a:r>
              <a:rPr lang="ru-RU" b="1" dirty="0" err="1"/>
              <a:t>останній</a:t>
            </a:r>
            <a:r>
              <a:rPr lang="ru-RU" b="1" dirty="0"/>
              <a:t> </a:t>
            </a:r>
            <a:r>
              <a:rPr lang="ru-RU" b="1" dirty="0" err="1"/>
              <a:t>розділ</a:t>
            </a:r>
            <a:r>
              <a:rPr lang="ru-RU" b="1" dirty="0"/>
              <a:t> роману «Маруся </a:t>
            </a:r>
            <a:r>
              <a:rPr lang="ru-RU" b="1" dirty="0" err="1"/>
              <a:t>Чурай</a:t>
            </a:r>
            <a:r>
              <a:rPr lang="ru-RU" b="1" dirty="0"/>
              <a:t>» Л. Костенко </a:t>
            </a:r>
          </a:p>
          <a:p>
            <a:r>
              <a:rPr lang="ru-RU" dirty="0"/>
              <a:t>А «</a:t>
            </a:r>
            <a:r>
              <a:rPr lang="ru-RU" dirty="0" err="1"/>
              <a:t>Гінець</a:t>
            </a:r>
            <a:r>
              <a:rPr lang="ru-RU" dirty="0"/>
              <a:t> до </a:t>
            </a:r>
            <a:r>
              <a:rPr lang="ru-RU" dirty="0" err="1"/>
              <a:t>гетьмана</a:t>
            </a:r>
            <a:r>
              <a:rPr lang="ru-RU" dirty="0"/>
              <a:t>» 	Б «Весна, і смерть, і </a:t>
            </a:r>
            <a:r>
              <a:rPr lang="ru-RU" dirty="0" err="1"/>
              <a:t>світле</a:t>
            </a:r>
            <a:r>
              <a:rPr lang="ru-RU" dirty="0"/>
              <a:t> </a:t>
            </a:r>
            <a:r>
              <a:rPr lang="ru-RU" dirty="0" err="1"/>
              <a:t>воскресіння</a:t>
            </a:r>
            <a:r>
              <a:rPr lang="ru-RU" dirty="0"/>
              <a:t>» </a:t>
            </a:r>
          </a:p>
          <a:p>
            <a:r>
              <a:rPr lang="ru-RU" dirty="0"/>
              <a:t> В «Облога </a:t>
            </a:r>
            <a:r>
              <a:rPr lang="ru-RU" dirty="0" err="1"/>
              <a:t>Полтави</a:t>
            </a:r>
            <a:r>
              <a:rPr lang="ru-RU" dirty="0"/>
              <a:t>» 	Г «Страта» 	Д «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знайшлась</a:t>
            </a:r>
            <a:r>
              <a:rPr lang="ru-RU" dirty="0"/>
              <a:t> </a:t>
            </a:r>
            <a:r>
              <a:rPr lang="ru-RU" dirty="0" err="1"/>
              <a:t>неопалима</a:t>
            </a:r>
            <a:r>
              <a:rPr lang="ru-RU" dirty="0"/>
              <a:t> книга» </a:t>
            </a:r>
          </a:p>
          <a:p>
            <a:endParaRPr lang="ru-RU" b="1" dirty="0"/>
          </a:p>
          <a:p>
            <a:r>
              <a:rPr lang="ru-RU" b="1" dirty="0"/>
              <a:t>10.Стосунки </a:t>
            </a:r>
            <a:r>
              <a:rPr lang="ru-RU" b="1" dirty="0" err="1"/>
              <a:t>Марусі</a:t>
            </a:r>
            <a:r>
              <a:rPr lang="ru-RU" b="1" dirty="0"/>
              <a:t> й </a:t>
            </a:r>
            <a:r>
              <a:rPr lang="ru-RU" b="1" dirty="0" err="1"/>
              <a:t>Грицька</a:t>
            </a:r>
            <a:r>
              <a:rPr lang="ru-RU" b="1" dirty="0"/>
              <a:t> («Маруся </a:t>
            </a:r>
            <a:r>
              <a:rPr lang="ru-RU" b="1" dirty="0" err="1"/>
              <a:t>Чурай</a:t>
            </a:r>
            <a:r>
              <a:rPr lang="ru-RU" b="1" dirty="0"/>
              <a:t>») </a:t>
            </a:r>
            <a:r>
              <a:rPr lang="ru-RU" b="1" dirty="0" err="1"/>
              <a:t>подібні</a:t>
            </a:r>
            <a:r>
              <a:rPr lang="ru-RU" b="1" dirty="0"/>
              <a:t> до </a:t>
            </a:r>
            <a:r>
              <a:rPr lang="ru-RU" b="1" dirty="0" err="1"/>
              <a:t>взаємин</a:t>
            </a:r>
            <a:endParaRPr lang="ru-RU" b="1" dirty="0"/>
          </a:p>
          <a:p>
            <a:r>
              <a:rPr lang="ru-RU" dirty="0"/>
              <a:t>А </a:t>
            </a:r>
            <a:r>
              <a:rPr lang="ru-RU" dirty="0" err="1"/>
              <a:t>Лесі</a:t>
            </a:r>
            <a:r>
              <a:rPr lang="ru-RU" dirty="0"/>
              <a:t> й Петра </a:t>
            </a:r>
            <a:r>
              <a:rPr lang="ru-RU" dirty="0" err="1"/>
              <a:t>Шраменка</a:t>
            </a:r>
            <a:r>
              <a:rPr lang="ru-RU" dirty="0"/>
              <a:t> («</a:t>
            </a:r>
            <a:r>
              <a:rPr lang="ru-RU" dirty="0" err="1"/>
              <a:t>Чорна</a:t>
            </a:r>
            <a:r>
              <a:rPr lang="ru-RU" dirty="0"/>
              <a:t> рада» Пантелеймона </a:t>
            </a:r>
            <a:r>
              <a:rPr lang="ru-RU" dirty="0" err="1"/>
              <a:t>Куліша</a:t>
            </a:r>
            <a:r>
              <a:rPr lang="ru-RU" dirty="0"/>
              <a:t>)</a:t>
            </a:r>
          </a:p>
          <a:p>
            <a:r>
              <a:rPr lang="ru-RU" dirty="0"/>
              <a:t>Б </a:t>
            </a:r>
            <a:r>
              <a:rPr lang="ru-RU" dirty="0" err="1"/>
              <a:t>Мелашки</a:t>
            </a:r>
            <a:r>
              <a:rPr lang="ru-RU" dirty="0"/>
              <a:t> й </a:t>
            </a:r>
            <a:r>
              <a:rPr lang="ru-RU" dirty="0" err="1"/>
              <a:t>Лавріна</a:t>
            </a:r>
            <a:r>
              <a:rPr lang="ru-RU" dirty="0"/>
              <a:t> («</a:t>
            </a:r>
            <a:r>
              <a:rPr lang="ru-RU" dirty="0" err="1"/>
              <a:t>Кайдашеїю</a:t>
            </a:r>
            <a:r>
              <a:rPr lang="ru-RU" dirty="0"/>
              <a:t> </a:t>
            </a:r>
            <a:r>
              <a:rPr lang="ru-RU" dirty="0" err="1"/>
              <a:t>сім’я</a:t>
            </a:r>
            <a:r>
              <a:rPr lang="ru-RU" dirty="0"/>
              <a:t>»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Нечуя-Левицького</a:t>
            </a:r>
            <a:r>
              <a:rPr lang="ru-RU" dirty="0"/>
              <a:t>)</a:t>
            </a:r>
          </a:p>
          <a:p>
            <a:r>
              <a:rPr lang="ru-RU" dirty="0"/>
              <a:t>В </a:t>
            </a:r>
            <a:r>
              <a:rPr lang="ru-RU" dirty="0" err="1"/>
              <a:t>Галі</a:t>
            </a:r>
            <a:r>
              <a:rPr lang="ru-RU" dirty="0"/>
              <a:t> й </a:t>
            </a:r>
            <a:r>
              <a:rPr lang="ru-RU" dirty="0" err="1"/>
              <a:t>Чіпки</a:t>
            </a:r>
            <a:r>
              <a:rPr lang="ru-RU" dirty="0"/>
              <a:t> («</a:t>
            </a: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ревуть</a:t>
            </a:r>
            <a:r>
              <a:rPr lang="ru-RU" dirty="0"/>
              <a:t> воли, як </a:t>
            </a:r>
            <a:r>
              <a:rPr lang="ru-RU" dirty="0" err="1"/>
              <a:t>ясла</a:t>
            </a:r>
            <a:r>
              <a:rPr lang="ru-RU" dirty="0"/>
              <a:t> </a:t>
            </a:r>
            <a:r>
              <a:rPr lang="ru-RU" dirty="0" err="1"/>
              <a:t>повні</a:t>
            </a:r>
            <a:r>
              <a:rPr lang="ru-RU" dirty="0"/>
              <a:t>?» </a:t>
            </a:r>
            <a:r>
              <a:rPr lang="ru-RU" dirty="0" err="1"/>
              <a:t>Панаса</a:t>
            </a:r>
            <a:r>
              <a:rPr lang="ru-RU" dirty="0"/>
              <a:t> Мирного та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Білика</a:t>
            </a:r>
            <a:r>
              <a:rPr lang="ru-RU" dirty="0"/>
              <a:t>)</a:t>
            </a:r>
          </a:p>
          <a:p>
            <a:r>
              <a:rPr lang="ru-RU" dirty="0"/>
              <a:t>Г </a:t>
            </a:r>
            <a:r>
              <a:rPr lang="ru-RU" dirty="0" err="1"/>
              <a:t>Мавки</a:t>
            </a:r>
            <a:r>
              <a:rPr lang="ru-RU" dirty="0"/>
              <a:t> й Лукаша («</a:t>
            </a:r>
            <a:r>
              <a:rPr lang="ru-RU" dirty="0" err="1"/>
              <a:t>Лісова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»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)</a:t>
            </a:r>
          </a:p>
          <a:p>
            <a:r>
              <a:rPr lang="ru-RU" dirty="0"/>
              <a:t>Д </a:t>
            </a:r>
            <a:r>
              <a:rPr lang="ru-RU" dirty="0" err="1"/>
              <a:t>Олесі</a:t>
            </a:r>
            <a:r>
              <a:rPr lang="ru-RU" dirty="0"/>
              <a:t> й Василя («</a:t>
            </a:r>
            <a:r>
              <a:rPr lang="ru-RU" dirty="0" err="1"/>
              <a:t>Україна</a:t>
            </a:r>
            <a:r>
              <a:rPr lang="ru-RU" dirty="0"/>
              <a:t> в </a:t>
            </a:r>
            <a:r>
              <a:rPr lang="ru-RU" dirty="0" err="1"/>
              <a:t>огні</a:t>
            </a:r>
            <a:r>
              <a:rPr lang="ru-RU" dirty="0"/>
              <a:t>»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Довженка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360" y="393305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11.Установіть </a:t>
            </a:r>
            <a:r>
              <a:rPr lang="ru-RU" b="1" dirty="0" err="1"/>
              <a:t>відповідність</a:t>
            </a:r>
            <a:r>
              <a:rPr lang="ru-RU" b="1" dirty="0"/>
              <a:t>. </a:t>
            </a:r>
          </a:p>
          <a:p>
            <a:r>
              <a:rPr lang="ru-RU" dirty="0"/>
              <a:t>1 антитеза 		А </a:t>
            </a:r>
            <a:r>
              <a:rPr lang="ru-RU" dirty="0" err="1"/>
              <a:t>Дівчатонька</a:t>
            </a:r>
            <a:r>
              <a:rPr lang="ru-RU" dirty="0"/>
              <a:t>, </a:t>
            </a:r>
            <a:r>
              <a:rPr lang="ru-RU" dirty="0" err="1"/>
              <a:t>дівчатонька</a:t>
            </a:r>
            <a:r>
              <a:rPr lang="ru-RU" dirty="0"/>
              <a:t>, </a:t>
            </a:r>
            <a:r>
              <a:rPr lang="ru-RU" dirty="0" err="1"/>
              <a:t>дівчата</a:t>
            </a:r>
            <a:r>
              <a:rPr lang="ru-RU" dirty="0"/>
              <a:t>!</a:t>
            </a:r>
          </a:p>
          <a:p>
            <a:r>
              <a:rPr lang="ru-RU" dirty="0"/>
              <a:t>2 </a:t>
            </a:r>
            <a:r>
              <a:rPr lang="ru-RU" dirty="0" err="1"/>
              <a:t>звертання</a:t>
            </a:r>
            <a:r>
              <a:rPr lang="ru-RU" dirty="0"/>
              <a:t> 		    </a:t>
            </a:r>
            <a:r>
              <a:rPr lang="ru-RU" dirty="0" err="1"/>
              <a:t>Цю</a:t>
            </a:r>
            <a:r>
              <a:rPr lang="ru-RU" dirty="0"/>
              <a:t> не </a:t>
            </a:r>
            <a:r>
              <a:rPr lang="ru-RU" dirty="0" err="1"/>
              <a:t>співайте</a:t>
            </a:r>
            <a:r>
              <a:rPr lang="ru-RU" dirty="0"/>
              <a:t>, я ж </a:t>
            </a:r>
            <a:r>
              <a:rPr lang="ru-RU" dirty="0" err="1"/>
              <a:t>іще</a:t>
            </a:r>
            <a:r>
              <a:rPr lang="ru-RU" dirty="0"/>
              <a:t> жив</a:t>
            </a:r>
          </a:p>
          <a:p>
            <a:r>
              <a:rPr lang="ru-RU" dirty="0"/>
              <a:t>3 </a:t>
            </a:r>
            <a:r>
              <a:rPr lang="ru-RU" dirty="0" err="1"/>
              <a:t>тавтологія</a:t>
            </a:r>
            <a:r>
              <a:rPr lang="ru-RU" dirty="0"/>
              <a:t> 		Б Галя </a:t>
            </a:r>
            <a:r>
              <a:rPr lang="ru-RU" dirty="0" err="1"/>
              <a:t>дбала</a:t>
            </a:r>
            <a:r>
              <a:rPr lang="ru-RU" dirty="0"/>
              <a:t> в </a:t>
            </a:r>
            <a:r>
              <a:rPr lang="ru-RU" dirty="0" err="1"/>
              <a:t>скриню</a:t>
            </a:r>
            <a:r>
              <a:rPr lang="ru-RU" dirty="0"/>
              <a:t> та в </a:t>
            </a:r>
            <a:r>
              <a:rPr lang="ru-RU" dirty="0" err="1"/>
              <a:t>комору</a:t>
            </a:r>
            <a:r>
              <a:rPr lang="ru-RU" dirty="0"/>
              <a:t>. </a:t>
            </a:r>
          </a:p>
          <a:p>
            <a:r>
              <a:rPr lang="ru-RU" dirty="0"/>
              <a:t>4 </a:t>
            </a:r>
            <a:r>
              <a:rPr lang="ru-RU" dirty="0" err="1"/>
              <a:t>інверсія</a:t>
            </a:r>
            <a:r>
              <a:rPr lang="ru-RU" dirty="0"/>
              <a:t> 		   Бог на </a:t>
            </a:r>
            <a:r>
              <a:rPr lang="ru-RU" dirty="0" err="1"/>
              <a:t>небі</a:t>
            </a:r>
            <a:r>
              <a:rPr lang="ru-RU" dirty="0"/>
              <a:t> долю нам вершив. </a:t>
            </a:r>
          </a:p>
          <a:p>
            <a:r>
              <a:rPr lang="ru-RU" dirty="0"/>
              <a:t>			В Приходив </a:t>
            </a:r>
            <a:r>
              <a:rPr lang="ru-RU" dirty="0" err="1"/>
              <a:t>рідко</a:t>
            </a:r>
            <a:r>
              <a:rPr lang="ru-RU" dirty="0"/>
              <a:t>, </a:t>
            </a:r>
            <a:r>
              <a:rPr lang="ru-RU" dirty="0" err="1"/>
              <a:t>лагідний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. </a:t>
            </a:r>
          </a:p>
          <a:p>
            <a:r>
              <a:rPr lang="ru-RU" dirty="0"/>
              <a:t>			Г </a:t>
            </a:r>
            <a:r>
              <a:rPr lang="ru-RU" dirty="0" err="1"/>
              <a:t>Суддя</a:t>
            </a:r>
            <a:r>
              <a:rPr lang="ru-RU" dirty="0"/>
              <a:t> стояв </a:t>
            </a:r>
            <a:r>
              <a:rPr lang="ru-RU" dirty="0" err="1"/>
              <a:t>ні</a:t>
            </a:r>
            <a:r>
              <a:rPr lang="ru-RU" dirty="0"/>
              <a:t> в сих </a:t>
            </a:r>
            <a:r>
              <a:rPr lang="ru-RU" dirty="0" err="1"/>
              <a:t>ні</a:t>
            </a:r>
            <a:r>
              <a:rPr lang="ru-RU" dirty="0"/>
              <a:t> в тих. </a:t>
            </a:r>
          </a:p>
          <a:p>
            <a:r>
              <a:rPr lang="ru-RU" dirty="0"/>
              <a:t>			Д ...за те </a:t>
            </a:r>
            <a:r>
              <a:rPr lang="ru-RU" dirty="0" err="1"/>
              <a:t>страждання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страждала</a:t>
            </a:r>
            <a:r>
              <a:rPr lang="ru-RU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830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62068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Історично-фольклорна основа твору</a:t>
            </a:r>
            <a:r>
              <a:rPr lang="uk-UA" sz="2000" b="1" dirty="0"/>
              <a:t> </a:t>
            </a:r>
            <a:endParaRPr lang="ru-RU" sz="20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412776"/>
            <a:ext cx="444144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1295" algn="just">
              <a:spcAft>
                <a:spcPts val="0"/>
              </a:spcAft>
            </a:pPr>
            <a:r>
              <a:rPr lang="uk-UA" sz="1700" b="1" dirty="0"/>
              <a:t>Маруся Чурай — </a:t>
            </a:r>
            <a:r>
              <a:rPr lang="uk-UA" sz="1700" b="1" dirty="0" err="1"/>
              <a:t>напівлегендарна</a:t>
            </a:r>
            <a:r>
              <a:rPr lang="uk-UA" sz="1700" b="1" dirty="0"/>
              <a:t> народна поетеса-піснярка. За переказами, народилася близько 1625 р. в Полтаві в родині козака Гордія Чурая. Через вільнолюбну, горду натуру батько мусив тікати на Січ, брав участь у багатьох </a:t>
            </a:r>
            <a:r>
              <a:rPr lang="uk-UA" sz="1700" b="1" dirty="0" err="1"/>
              <a:t>протипольських</a:t>
            </a:r>
            <a:r>
              <a:rPr lang="uk-UA" sz="1700" b="1" dirty="0"/>
              <a:t> повстаннях. Якось у бою потрапив у полон і був страчений. Вважається народним героєм, оспіваний у думі.</a:t>
            </a:r>
            <a:endParaRPr lang="ru-RU" sz="1700" b="1" dirty="0"/>
          </a:p>
          <a:p>
            <a:pPr indent="201295" algn="just">
              <a:spcAft>
                <a:spcPts val="0"/>
              </a:spcAft>
            </a:pPr>
            <a:endParaRPr lang="uk-UA" sz="1700" b="1" dirty="0"/>
          </a:p>
          <a:p>
            <a:pPr indent="201295" algn="just">
              <a:spcAft>
                <a:spcPts val="0"/>
              </a:spcAft>
            </a:pPr>
            <a:r>
              <a:rPr lang="uk-UA" sz="1700" b="1" dirty="0"/>
              <a:t>Вважають, їй належать такі відомі пісні, як «</a:t>
            </a:r>
            <a:r>
              <a:rPr lang="uk-UA" sz="1700" b="1" dirty="0" err="1"/>
              <a:t>Засвіт</a:t>
            </a:r>
            <a:r>
              <a:rPr lang="uk-UA" sz="1700" b="1" dirty="0"/>
              <a:t> встали козаченьки», «Летить галка через балку», «Віють вітри, віють буйні», «Ой не ходи, Грицю», «Ой Боже ж мій, Боже, милий покидає», «На городі верба рясна», «В кінці греблі </a:t>
            </a:r>
            <a:r>
              <a:rPr lang="uk-UA" sz="1700" b="1" dirty="0" err="1"/>
              <a:t>шумлять</a:t>
            </a:r>
            <a:r>
              <a:rPr lang="uk-UA" sz="1700" b="1" dirty="0"/>
              <a:t> верби» та ін.</a:t>
            </a:r>
            <a:endParaRPr lang="ru-RU" sz="1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26190"/>
            <a:ext cx="3341807" cy="42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63233" y="188640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Тестові завдання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672652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12.Установіть, про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персонажів</a:t>
            </a:r>
            <a:r>
              <a:rPr lang="ru-RU" b="1" dirty="0"/>
              <a:t> </a:t>
            </a:r>
            <a:r>
              <a:rPr lang="ru-RU" b="1" dirty="0" err="1"/>
              <a:t>ідеться</a:t>
            </a:r>
            <a:r>
              <a:rPr lang="ru-RU" b="1" dirty="0"/>
              <a:t> в </a:t>
            </a:r>
            <a:r>
              <a:rPr lang="ru-RU" b="1" dirty="0" err="1"/>
              <a:t>поданих</a:t>
            </a:r>
            <a:r>
              <a:rPr lang="ru-RU" b="1" dirty="0"/>
              <a:t> </a:t>
            </a:r>
            <a:r>
              <a:rPr lang="ru-RU" b="1" dirty="0" err="1"/>
              <a:t>уривках</a:t>
            </a:r>
            <a:r>
              <a:rPr lang="ru-RU" b="1" dirty="0"/>
              <a:t>. </a:t>
            </a:r>
          </a:p>
          <a:p>
            <a:r>
              <a:rPr lang="ru-RU" dirty="0"/>
              <a:t>			                  А … </a:t>
            </a:r>
            <a:r>
              <a:rPr lang="ru-RU" dirty="0" err="1"/>
              <a:t>тим</a:t>
            </a:r>
            <a:r>
              <a:rPr lang="ru-RU" dirty="0"/>
              <a:t> часом </a:t>
            </a:r>
            <a:r>
              <a:rPr lang="ru-RU" dirty="0" err="1"/>
              <a:t>воювала</a:t>
            </a:r>
            <a:r>
              <a:rPr lang="ru-RU" dirty="0"/>
              <a:t> —</a:t>
            </a:r>
          </a:p>
          <a:p>
            <a:r>
              <a:rPr lang="ru-RU" dirty="0"/>
              <a:t>			                      за курку, за </a:t>
            </a:r>
            <a:r>
              <a:rPr lang="ru-RU" dirty="0" err="1"/>
              <a:t>телицю</a:t>
            </a:r>
            <a:r>
              <a:rPr lang="ru-RU" dirty="0"/>
              <a:t>, за межу.</a:t>
            </a:r>
          </a:p>
          <a:p>
            <a:r>
              <a:rPr lang="ru-RU" dirty="0"/>
              <a:t>			                  Б Вона у мене, як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молодша</a:t>
            </a:r>
            <a:r>
              <a:rPr lang="ru-RU" dirty="0"/>
              <a:t>,</a:t>
            </a:r>
          </a:p>
          <a:p>
            <a:r>
              <a:rPr lang="ru-RU" dirty="0"/>
              <a:t>		    	                     </a:t>
            </a:r>
            <a:r>
              <a:rPr lang="ru-RU" dirty="0" err="1"/>
              <a:t>була</a:t>
            </a:r>
            <a:r>
              <a:rPr lang="ru-RU" dirty="0"/>
              <a:t> предивна, як на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глузд</a:t>
            </a:r>
            <a:r>
              <a:rPr lang="ru-RU" dirty="0"/>
              <a:t>.</a:t>
            </a:r>
          </a:p>
          <a:p>
            <a:r>
              <a:rPr lang="ru-RU" dirty="0"/>
              <a:t>				   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сльозами</a:t>
            </a:r>
            <a:r>
              <a:rPr lang="ru-RU" dirty="0"/>
              <a:t> </a:t>
            </a:r>
            <a:r>
              <a:rPr lang="ru-RU" dirty="0" err="1"/>
              <a:t>набрякають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,</a:t>
            </a:r>
          </a:p>
          <a:p>
            <a:r>
              <a:rPr lang="ru-RU" dirty="0"/>
              <a:t>				    вона ж </a:t>
            </a:r>
            <a:r>
              <a:rPr lang="ru-RU" dirty="0" err="1"/>
              <a:t>сміється</a:t>
            </a:r>
            <a:r>
              <a:rPr lang="ru-RU" dirty="0"/>
              <a:t> </a:t>
            </a:r>
            <a:r>
              <a:rPr lang="ru-RU" dirty="0" err="1"/>
              <a:t>кутиками</a:t>
            </a:r>
            <a:r>
              <a:rPr lang="ru-RU" dirty="0"/>
              <a:t> </a:t>
            </a:r>
            <a:r>
              <a:rPr lang="ru-RU" dirty="0" err="1"/>
              <a:t>вуст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1 Вишняк                                                     В </a:t>
            </a:r>
            <a:r>
              <a:rPr lang="ru-RU" dirty="0" err="1"/>
              <a:t>Загине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, в бою заживши </a:t>
            </a:r>
            <a:r>
              <a:rPr lang="ru-RU" dirty="0" err="1"/>
              <a:t>слави</a:t>
            </a:r>
            <a:r>
              <a:rPr lang="ru-RU" dirty="0"/>
              <a:t>,</a:t>
            </a:r>
          </a:p>
          <a:p>
            <a:r>
              <a:rPr lang="ru-RU" dirty="0"/>
              <a:t>2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Іскра</a:t>
            </a:r>
            <a:r>
              <a:rPr lang="ru-RU" dirty="0"/>
              <a:t> 			    в </a:t>
            </a:r>
            <a:r>
              <a:rPr lang="ru-RU" dirty="0" err="1"/>
              <a:t>недовгім</a:t>
            </a:r>
            <a:r>
              <a:rPr lang="ru-RU" dirty="0"/>
              <a:t>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Пушкаря,</a:t>
            </a:r>
          </a:p>
          <a:p>
            <a:r>
              <a:rPr lang="ru-RU" dirty="0"/>
              <a:t>3 </a:t>
            </a:r>
            <a:r>
              <a:rPr lang="ru-RU" dirty="0" err="1"/>
              <a:t>Чураїха</a:t>
            </a:r>
            <a:r>
              <a:rPr lang="ru-RU" dirty="0"/>
              <a:t> 			    </a:t>
            </a:r>
            <a:r>
              <a:rPr lang="ru-RU" dirty="0" err="1"/>
              <a:t>вертаючи</a:t>
            </a:r>
            <a:r>
              <a:rPr lang="ru-RU" dirty="0"/>
              <a:t> до </a:t>
            </a:r>
            <a:r>
              <a:rPr lang="ru-RU" dirty="0" err="1"/>
              <a:t>попелу</a:t>
            </a:r>
            <a:r>
              <a:rPr lang="ru-RU" dirty="0"/>
              <a:t> </a:t>
            </a:r>
            <a:r>
              <a:rPr lang="ru-RU" dirty="0" err="1"/>
              <a:t>Полтави</a:t>
            </a:r>
            <a:endParaRPr lang="ru-RU" dirty="0"/>
          </a:p>
          <a:p>
            <a:r>
              <a:rPr lang="ru-RU" dirty="0"/>
              <a:t>4 Галя </a:t>
            </a:r>
            <a:r>
              <a:rPr lang="ru-RU" dirty="0" err="1"/>
              <a:t>Вишняківна</a:t>
            </a:r>
            <a:r>
              <a:rPr lang="ru-RU" dirty="0"/>
              <a:t>			    з посольства до </a:t>
            </a:r>
            <a:r>
              <a:rPr lang="ru-RU" dirty="0" err="1"/>
              <a:t>московського</a:t>
            </a:r>
            <a:r>
              <a:rPr lang="ru-RU" dirty="0"/>
              <a:t> царя.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				 Г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греблі</a:t>
            </a:r>
            <a:r>
              <a:rPr lang="ru-RU" dirty="0"/>
              <a:t> і поля,</a:t>
            </a:r>
          </a:p>
          <a:p>
            <a:r>
              <a:rPr lang="ru-RU" dirty="0"/>
              <a:t>				    У </a:t>
            </a:r>
            <a:r>
              <a:rPr lang="ru-RU" dirty="0" err="1"/>
              <a:t>церкву</a:t>
            </a:r>
            <a:r>
              <a:rPr lang="ru-RU" dirty="0"/>
              <a:t> ходить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щосуботи</a:t>
            </a:r>
            <a:r>
              <a:rPr lang="ru-RU" dirty="0"/>
              <a:t>.</a:t>
            </a:r>
          </a:p>
          <a:p>
            <a:r>
              <a:rPr lang="ru-RU" dirty="0"/>
              <a:t>				    </a:t>
            </a:r>
            <a:r>
              <a:rPr lang="ru-RU" dirty="0" err="1"/>
              <a:t>Хто</a:t>
            </a:r>
            <a:r>
              <a:rPr lang="ru-RU" dirty="0"/>
              <a:t> — за Богдана, </a:t>
            </a:r>
            <a:r>
              <a:rPr lang="ru-RU" dirty="0" err="1"/>
              <a:t>хто</a:t>
            </a:r>
            <a:r>
              <a:rPr lang="ru-RU" dirty="0"/>
              <a:t> — за короля.</a:t>
            </a:r>
          </a:p>
          <a:p>
            <a:r>
              <a:rPr lang="ru-RU" dirty="0"/>
              <a:t>				    А </a:t>
            </a:r>
            <a:r>
              <a:rPr lang="ru-RU" dirty="0" err="1"/>
              <a:t>він</a:t>
            </a:r>
            <a:r>
              <a:rPr lang="ru-RU" dirty="0"/>
              <a:t> — за тих, </a:t>
            </a:r>
            <a:r>
              <a:rPr lang="ru-RU" dirty="0" err="1"/>
              <a:t>которії</a:t>
            </a:r>
            <a:r>
              <a:rPr lang="ru-RU" dirty="0"/>
              <a:t> не </a:t>
            </a:r>
            <a:r>
              <a:rPr lang="ru-RU" dirty="0" err="1"/>
              <a:t>проти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				 Д Глуха до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спотворить</a:t>
            </a:r>
            <a:r>
              <a:rPr lang="ru-RU" dirty="0"/>
              <a:t>.</a:t>
            </a:r>
          </a:p>
          <a:p>
            <a:r>
              <a:rPr lang="ru-RU" dirty="0"/>
              <a:t>				     Все </a:t>
            </a:r>
            <a:r>
              <a:rPr lang="ru-RU" dirty="0" err="1"/>
              <a:t>вишиває</a:t>
            </a:r>
            <a:r>
              <a:rPr lang="ru-RU" dirty="0"/>
              <a:t> </a:t>
            </a:r>
            <a:r>
              <a:rPr lang="ru-RU" dirty="0" err="1"/>
              <a:t>прошви</a:t>
            </a:r>
            <a:r>
              <a:rPr lang="ru-RU" dirty="0"/>
              <a:t> </a:t>
            </a:r>
            <a:r>
              <a:rPr lang="ru-RU" dirty="0" err="1"/>
              <a:t>подушок</a:t>
            </a:r>
            <a:r>
              <a:rPr lang="ru-RU" dirty="0"/>
              <a:t>.</a:t>
            </a:r>
          </a:p>
          <a:p>
            <a:r>
              <a:rPr lang="ru-RU" dirty="0"/>
              <a:t> 				     </a:t>
            </a:r>
            <a:r>
              <a:rPr lang="ru-RU" dirty="0" err="1"/>
              <a:t>Ще</a:t>
            </a:r>
            <a:r>
              <a:rPr lang="ru-RU" dirty="0"/>
              <a:t> як </a:t>
            </a:r>
            <a:r>
              <a:rPr lang="ru-RU" dirty="0" err="1"/>
              <a:t>мовчить</a:t>
            </a:r>
            <a:r>
              <a:rPr lang="ru-RU" dirty="0"/>
              <a:t>, — </a:t>
            </a:r>
            <a:r>
              <a:rPr lang="ru-RU" dirty="0" err="1"/>
              <a:t>нічого</a:t>
            </a:r>
            <a:r>
              <a:rPr lang="ru-RU" dirty="0"/>
              <a:t>. Заговорить, —</a:t>
            </a:r>
          </a:p>
          <a:p>
            <a:r>
              <a:rPr lang="ru-RU" dirty="0"/>
              <a:t>				     </a:t>
            </a:r>
            <a:r>
              <a:rPr lang="ru-RU" dirty="0" err="1"/>
              <a:t>Гостренькі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 — чисто </a:t>
            </a:r>
            <a:r>
              <a:rPr lang="ru-RU" dirty="0" err="1"/>
              <a:t>ховрашок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3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2" y="1196752"/>
            <a:ext cx="4786662" cy="3211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64374" y="696928"/>
            <a:ext cx="35035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1295" algn="just">
              <a:spcAft>
                <a:spcPts val="0"/>
              </a:spcAft>
            </a:pPr>
            <a:r>
              <a:rPr lang="uk-UA" dirty="0"/>
              <a:t>Вона була вродливою дівчиною — стрункою, чорнявою, кароокою, з косою до колін. До неї залицялося багато парубків, особливо упадав за нею Іван Іскра (за деякими даними, син відомого гетьмана Якова Іскри-</a:t>
            </a:r>
            <a:r>
              <a:rPr lang="uk-UA" dirty="0" err="1"/>
              <a:t>Остряниці</a:t>
            </a:r>
            <a:r>
              <a:rPr lang="uk-UA" dirty="0"/>
              <a:t>). Але </a:t>
            </a:r>
            <a:r>
              <a:rPr lang="uk-UA" dirty="0" err="1"/>
              <a:t>Чураївна</a:t>
            </a:r>
            <a:r>
              <a:rPr lang="uk-UA" dirty="0"/>
              <a:t> любила іншого — Григорія </a:t>
            </a:r>
            <a:r>
              <a:rPr lang="uk-UA" dirty="0" err="1"/>
              <a:t>Бобренка</a:t>
            </a:r>
            <a:r>
              <a:rPr lang="uk-UA" dirty="0"/>
              <a:t>… А втім, усі колізії долі дівчини, які доносять до нас народні перекази, докладно змальовано в романі «Маруся Чурай» </a:t>
            </a:r>
            <a:r>
              <a:rPr lang="uk-UA" dirty="0" err="1"/>
              <a:t>Л.Костенко</a:t>
            </a:r>
            <a:r>
              <a:rPr lang="uk-UA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675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01295" algn="just">
              <a:spcAft>
                <a:spcPts val="0"/>
              </a:spcAft>
            </a:pPr>
            <a:r>
              <a:rPr lang="uk-UA" dirty="0"/>
              <a:t>Поштовхом до написання роману стала одна з пісень Марусі Чурай — «Ой не ходи, Грицю, та й на вечорниці», за основу якої взято традиційну фольклорно-романтичну колізію: любов — зрада — помста.</a:t>
            </a:r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990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9274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079365" imgH="3593651" progId="Photoshop.Image.10">
                  <p:embed/>
                </p:oleObj>
              </mc:Choice>
              <mc:Fallback>
                <p:oleObj name="Image" r:id="rId2" imgW="5079365" imgH="3593651" progId="Photoshop.Image.1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48780"/>
              </p:ext>
            </p:extLst>
          </p:nvPr>
        </p:nvGraphicFramePr>
        <p:xfrm>
          <a:off x="395536" y="888277"/>
          <a:ext cx="8352928" cy="5081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Літературний напрям/течія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Модернізм/неоромантизм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Жанр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Історичний роман у віршах (визначення Л. Костенко).</a:t>
                      </a:r>
                      <a:endParaRPr lang="ru-RU" sz="2000" b="1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Теорія 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літератури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4470" algn="just"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</a:rPr>
                        <a:t>Роман у віршах</a:t>
                      </a:r>
                      <a:r>
                        <a:rPr lang="uk-UA" sz="1800" b="1" u="none" dirty="0">
                          <a:effectLst/>
                        </a:rPr>
                        <a:t> </a:t>
                      </a:r>
                      <a:r>
                        <a:rPr lang="uk-UA" sz="1800" b="1" dirty="0">
                          <a:effectLst/>
                        </a:rPr>
                        <a:t>– ліро-епічний жанр, якому властива </a:t>
                      </a:r>
                      <a:r>
                        <a:rPr lang="uk-UA" sz="1800" b="1" dirty="0" err="1">
                          <a:effectLst/>
                        </a:rPr>
                        <a:t>багатопроблемність</a:t>
                      </a:r>
                      <a:r>
                        <a:rPr lang="uk-UA" sz="1800" b="1" dirty="0">
                          <a:effectLst/>
                        </a:rPr>
                        <a:t>, поєднання епічного й ліричного начал; дія у творі цього жанру, як правило, концентрується навколо долі одного чи кількох головних героїв.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Тема</a:t>
                      </a:r>
                      <a:endParaRPr lang="ru-RU" sz="2000" b="1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Зображення нещасливого кохання Марусі та Грицька в поєднанні з широкою картиною життя України XVII ст.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Ідея</a:t>
                      </a:r>
                      <a:endParaRPr lang="ru-RU" sz="2000" b="1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Непереможність особистості з багатим духовним світом і українського народу, глибока віра в їх духовну силу, в безсмертя мистецтва.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5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Проблематика</a:t>
                      </a:r>
                      <a:endParaRPr lang="ru-RU" sz="2000" b="1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– зрада й вірність;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– моральна відповідальність;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– роль митця в суспільстві;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– духовний розвиток;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– війна і мир.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6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4159993" cy="2743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743292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Композиція 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549" y="2060848"/>
            <a:ext cx="42496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Твір</a:t>
            </a:r>
            <a:r>
              <a:rPr lang="ru-RU" sz="2000" b="1" dirty="0"/>
              <a:t> </a:t>
            </a:r>
            <a:r>
              <a:rPr lang="ru-RU" sz="2000" b="1" dirty="0" err="1"/>
              <a:t>складаєься</a:t>
            </a:r>
            <a:r>
              <a:rPr lang="ru-RU" sz="2000" b="1" dirty="0"/>
              <a:t> з 9 </a:t>
            </a:r>
            <a:r>
              <a:rPr lang="ru-RU" sz="2000" b="1" dirty="0" err="1"/>
              <a:t>розділів</a:t>
            </a:r>
            <a:r>
              <a:rPr lang="ru-RU" sz="2000" b="1" dirty="0"/>
              <a:t>. </a:t>
            </a:r>
          </a:p>
          <a:p>
            <a:endParaRPr lang="ru-RU" sz="2000" b="1" dirty="0"/>
          </a:p>
          <a:p>
            <a:r>
              <a:rPr lang="en-US" sz="2000" b="1" u="sng" dirty="0"/>
              <a:t>I </a:t>
            </a:r>
            <a:r>
              <a:rPr lang="ru-RU" sz="2000" b="1" u="sng" dirty="0" err="1"/>
              <a:t>розділ</a:t>
            </a:r>
            <a:r>
              <a:rPr lang="ru-RU" sz="2000" b="1" u="sng" dirty="0"/>
              <a:t>. </a:t>
            </a:r>
            <a:r>
              <a:rPr lang="ru-RU" sz="2000" b="1" i="1" dirty="0"/>
              <a:t>«</a:t>
            </a:r>
            <a:r>
              <a:rPr lang="ru-RU" sz="2000" b="1" i="1" dirty="0" err="1"/>
              <a:t>Якби</a:t>
            </a:r>
            <a:r>
              <a:rPr lang="ru-RU" sz="2000" b="1" i="1" dirty="0"/>
              <a:t> </a:t>
            </a:r>
            <a:r>
              <a:rPr lang="ru-RU" sz="2000" b="1" i="1" dirty="0" err="1"/>
              <a:t>знайшлась</a:t>
            </a:r>
            <a:r>
              <a:rPr lang="ru-RU" sz="2000" b="1" i="1" dirty="0"/>
              <a:t> </a:t>
            </a:r>
            <a:r>
              <a:rPr lang="ru-RU" sz="2000" b="1" i="1" dirty="0" err="1"/>
              <a:t>неопалима</a:t>
            </a:r>
            <a:r>
              <a:rPr lang="ru-RU" sz="2000" b="1" i="1" dirty="0"/>
              <a:t> книга». </a:t>
            </a:r>
            <a:r>
              <a:rPr lang="ru-RU" sz="2000" dirty="0" err="1"/>
              <a:t>Дощенту</a:t>
            </a:r>
            <a:r>
              <a:rPr lang="ru-RU" sz="2000" dirty="0"/>
              <a:t> </a:t>
            </a:r>
            <a:r>
              <a:rPr lang="ru-RU" sz="2000" dirty="0" err="1"/>
              <a:t>знищена</a:t>
            </a:r>
            <a:r>
              <a:rPr lang="ru-RU" sz="2000" dirty="0"/>
              <a:t> </a:t>
            </a:r>
            <a:r>
              <a:rPr lang="ru-RU" sz="2000" dirty="0" err="1"/>
              <a:t>пожежею</a:t>
            </a:r>
            <a:r>
              <a:rPr lang="ru-RU" sz="2000" dirty="0"/>
              <a:t> Полтава 1658 р. Суд над </a:t>
            </a:r>
            <a:r>
              <a:rPr lang="ru-RU" sz="2000" dirty="0" err="1"/>
              <a:t>Марусею</a:t>
            </a:r>
            <a:r>
              <a:rPr lang="ru-RU" sz="2000" dirty="0"/>
              <a:t>, яку </a:t>
            </a:r>
            <a:r>
              <a:rPr lang="ru-RU" sz="2000" dirty="0" err="1"/>
              <a:t>звинувачено</a:t>
            </a:r>
            <a:r>
              <a:rPr lang="ru-RU" sz="2000" dirty="0"/>
              <a:t> в </a:t>
            </a:r>
            <a:r>
              <a:rPr lang="ru-RU" sz="2000" dirty="0" err="1"/>
              <a:t>отруєнні</a:t>
            </a:r>
            <a:r>
              <a:rPr lang="ru-RU" sz="2000" dirty="0"/>
              <a:t> </a:t>
            </a:r>
            <a:r>
              <a:rPr lang="ru-RU" sz="2000" dirty="0" err="1"/>
              <a:t>коханого</a:t>
            </a:r>
            <a:r>
              <a:rPr lang="ru-RU" sz="2000" dirty="0"/>
              <a:t> </a:t>
            </a:r>
            <a:r>
              <a:rPr lang="ru-RU" sz="2000" dirty="0" err="1"/>
              <a:t>Грицька</a:t>
            </a:r>
            <a:r>
              <a:rPr lang="ru-RU" sz="2000" dirty="0"/>
              <a:t> Бобренка. На </a:t>
            </a:r>
            <a:r>
              <a:rPr lang="ru-RU" sz="2000" dirty="0" err="1"/>
              <a:t>захист</a:t>
            </a:r>
            <a:r>
              <a:rPr lang="ru-RU" sz="2000" dirty="0"/>
              <a:t> </a:t>
            </a:r>
            <a:r>
              <a:rPr lang="ru-RU" sz="2000" dirty="0" err="1"/>
              <a:t>Марусі</a:t>
            </a:r>
            <a:r>
              <a:rPr lang="ru-RU" sz="2000" dirty="0"/>
              <a:t> </a:t>
            </a:r>
            <a:r>
              <a:rPr lang="ru-RU" sz="2000" dirty="0" err="1"/>
              <a:t>стають</a:t>
            </a:r>
            <a:r>
              <a:rPr lang="ru-RU" sz="2000" dirty="0"/>
              <a:t> </a:t>
            </a:r>
            <a:r>
              <a:rPr lang="ru-RU" sz="2000" dirty="0" err="1"/>
              <a:t>козаки</a:t>
            </a:r>
            <a:r>
              <a:rPr lang="ru-RU" sz="2000" dirty="0"/>
              <a:t> — полковник Мартин </a:t>
            </a:r>
            <a:r>
              <a:rPr lang="ru-RU" sz="2000" dirty="0" err="1"/>
              <a:t>Пушкар</a:t>
            </a:r>
            <a:r>
              <a:rPr lang="ru-RU" sz="2000" dirty="0"/>
              <a:t> та 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Іскра</a:t>
            </a:r>
            <a:r>
              <a:rPr lang="ru-RU" sz="2000" dirty="0"/>
              <a:t>. </a:t>
            </a:r>
            <a:r>
              <a:rPr lang="ru-RU" sz="2000" dirty="0" err="1"/>
              <a:t>Марусі</a:t>
            </a:r>
            <a:r>
              <a:rPr lang="ru-RU" sz="2000" dirty="0"/>
              <a:t> </a:t>
            </a:r>
            <a:r>
              <a:rPr lang="ru-RU" sz="2000" dirty="0" err="1"/>
              <a:t>виносять</a:t>
            </a:r>
            <a:r>
              <a:rPr lang="ru-RU" sz="2000" dirty="0"/>
              <a:t> </a:t>
            </a:r>
            <a:r>
              <a:rPr lang="ru-RU" sz="2000" dirty="0" err="1"/>
              <a:t>смертний</a:t>
            </a:r>
            <a:r>
              <a:rPr lang="ru-RU" sz="2000" dirty="0"/>
              <a:t> </a:t>
            </a:r>
            <a:r>
              <a:rPr lang="ru-RU" sz="2000" dirty="0" err="1"/>
              <a:t>вирок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149080"/>
            <a:ext cx="4159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II </a:t>
            </a:r>
            <a:r>
              <a:rPr lang="ru-RU" sz="2000" b="1" u="sng" dirty="0" err="1"/>
              <a:t>розділ</a:t>
            </a:r>
            <a:r>
              <a:rPr lang="ru-RU" sz="2000" b="1" u="sng" dirty="0"/>
              <a:t>. </a:t>
            </a:r>
            <a:r>
              <a:rPr lang="ru-RU" sz="2000" b="1" i="1" dirty="0"/>
              <a:t>«</a:t>
            </a:r>
            <a:r>
              <a:rPr lang="ru-RU" sz="2000" b="1" i="1" dirty="0" err="1"/>
              <a:t>Полтавський</a:t>
            </a:r>
            <a:r>
              <a:rPr lang="ru-RU" sz="2000" b="1" i="1" dirty="0"/>
              <a:t> полк </a:t>
            </a:r>
            <a:r>
              <a:rPr lang="ru-RU" sz="2000" b="1" i="1" dirty="0" err="1"/>
              <a:t>виходить</a:t>
            </a:r>
            <a:r>
              <a:rPr lang="ru-RU" sz="2000" b="1" i="1" dirty="0"/>
              <a:t> на </a:t>
            </a:r>
            <a:r>
              <a:rPr lang="ru-RU" sz="2000" b="1" i="1" dirty="0" err="1"/>
              <a:t>зорі</a:t>
            </a:r>
            <a:r>
              <a:rPr lang="ru-RU" sz="2000" b="1" i="1" dirty="0"/>
              <a:t>». </a:t>
            </a:r>
            <a:r>
              <a:rPr lang="ru-RU" sz="2000" dirty="0" err="1"/>
              <a:t>Полтавський</a:t>
            </a:r>
            <a:r>
              <a:rPr lang="ru-RU" sz="2000" dirty="0"/>
              <a:t> полк на </a:t>
            </a:r>
            <a:r>
              <a:rPr lang="ru-RU" sz="2000" dirty="0" err="1"/>
              <a:t>зорі</a:t>
            </a:r>
            <a:r>
              <a:rPr lang="ru-RU" sz="2000" dirty="0"/>
              <a:t> </a:t>
            </a:r>
            <a:r>
              <a:rPr lang="ru-RU" sz="2000" dirty="0" err="1"/>
              <a:t>вирушає</a:t>
            </a:r>
            <a:r>
              <a:rPr lang="ru-RU" sz="2000" dirty="0"/>
              <a:t> в </a:t>
            </a:r>
            <a:r>
              <a:rPr lang="ru-RU" sz="2000" dirty="0" err="1"/>
              <a:t>похід</a:t>
            </a:r>
            <a:r>
              <a:rPr lang="ru-RU" sz="2000" dirty="0"/>
              <a:t> </a:t>
            </a:r>
            <a:r>
              <a:rPr lang="ru-RU" sz="2000" dirty="0" err="1"/>
              <a:t>боронити</a:t>
            </a:r>
            <a:r>
              <a:rPr lang="ru-RU" sz="2000" dirty="0"/>
              <a:t> волю </a:t>
            </a:r>
            <a:r>
              <a:rPr lang="ru-RU" sz="2000" dirty="0" err="1"/>
              <a:t>свого</a:t>
            </a:r>
            <a:r>
              <a:rPr lang="ru-RU" sz="2000" dirty="0"/>
              <a:t> народу. </a:t>
            </a:r>
          </a:p>
        </p:txBody>
      </p:sp>
    </p:spTree>
    <p:extLst>
      <p:ext uri="{BB962C8B-B14F-4D97-AF65-F5344CB8AC3E}">
        <p14:creationId xmlns:p14="http://schemas.microsoft.com/office/powerpoint/2010/main" val="184543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990229"/>
            <a:ext cx="4499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III </a:t>
            </a:r>
            <a:r>
              <a:rPr lang="ru-RU" sz="2000" b="1" u="sng" dirty="0" err="1"/>
              <a:t>розділ</a:t>
            </a:r>
            <a:r>
              <a:rPr lang="ru-RU" sz="2000" b="1" u="sng" dirty="0"/>
              <a:t> </a:t>
            </a:r>
            <a:r>
              <a:rPr lang="ru-RU" sz="2000" b="1" i="1" dirty="0"/>
              <a:t>«</a:t>
            </a:r>
            <a:r>
              <a:rPr lang="ru-RU" sz="2000" b="1" i="1" dirty="0" err="1"/>
              <a:t>Сповідь</a:t>
            </a:r>
            <a:r>
              <a:rPr lang="ru-RU" sz="2000" b="1" i="1" dirty="0"/>
              <a:t>». </a:t>
            </a:r>
            <a:r>
              <a:rPr lang="ru-RU" sz="2000" dirty="0"/>
              <a:t>Маруся </a:t>
            </a:r>
            <a:r>
              <a:rPr lang="ru-RU" sz="2000" dirty="0" err="1"/>
              <a:t>перебуває</a:t>
            </a:r>
            <a:r>
              <a:rPr lang="ru-RU" sz="2000" dirty="0"/>
              <a:t> у </a:t>
            </a:r>
            <a:r>
              <a:rPr lang="ru-RU" sz="2000" dirty="0" err="1"/>
              <a:t>в’язниці</a:t>
            </a:r>
            <a:r>
              <a:rPr lang="ru-RU" sz="2000" dirty="0"/>
              <a:t>, вона </a:t>
            </a:r>
            <a:r>
              <a:rPr lang="ru-RU" sz="2000" dirty="0" err="1"/>
              <a:t>згадує</a:t>
            </a:r>
            <a:r>
              <a:rPr lang="ru-RU" sz="2000" dirty="0"/>
              <a:t> </a:t>
            </a:r>
            <a:r>
              <a:rPr lang="ru-RU" sz="2000" dirty="0" err="1"/>
              <a:t>дитинство</a:t>
            </a:r>
            <a:r>
              <a:rPr lang="ru-RU" sz="2000" dirty="0"/>
              <a:t>, </a:t>
            </a:r>
            <a:r>
              <a:rPr lang="ru-RU" sz="2000" dirty="0" err="1"/>
              <a:t>батьків</a:t>
            </a:r>
            <a:r>
              <a:rPr lang="ru-RU" sz="2000" dirty="0"/>
              <a:t>, </a:t>
            </a:r>
            <a:r>
              <a:rPr lang="ru-RU" sz="2000" dirty="0" err="1"/>
              <a:t>родинні</a:t>
            </a:r>
            <a:r>
              <a:rPr lang="ru-RU" sz="2000" dirty="0"/>
              <a:t> </a:t>
            </a:r>
            <a:r>
              <a:rPr lang="ru-RU" sz="2000" dirty="0" err="1"/>
              <a:t>стосунки</a:t>
            </a:r>
            <a:r>
              <a:rPr lang="ru-RU" sz="2000" dirty="0"/>
              <a:t>; </a:t>
            </a:r>
            <a:r>
              <a:rPr lang="ru-RU" sz="2000" dirty="0" err="1"/>
              <a:t>дитинство</a:t>
            </a:r>
            <a:r>
              <a:rPr lang="ru-RU" sz="2000" dirty="0"/>
              <a:t> </a:t>
            </a:r>
            <a:r>
              <a:rPr lang="ru-RU" sz="2000" dirty="0" err="1"/>
              <a:t>Гриця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і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сімейні</a:t>
            </a:r>
            <a:r>
              <a:rPr lang="ru-RU" sz="2000" dirty="0"/>
              <a:t> </a:t>
            </a:r>
            <a:r>
              <a:rPr lang="ru-RU" sz="2000" dirty="0" err="1"/>
              <a:t>стосунки</a:t>
            </a:r>
            <a:r>
              <a:rPr lang="ru-RU" sz="2000" dirty="0"/>
              <a:t>;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постає</a:t>
            </a:r>
            <a:r>
              <a:rPr lang="ru-RU" sz="2000" dirty="0"/>
              <a:t> </a:t>
            </a:r>
            <a:r>
              <a:rPr lang="ru-RU" sz="2000" dirty="0" err="1"/>
              <a:t>історія</a:t>
            </a:r>
            <a:r>
              <a:rPr lang="ru-RU" sz="2000" dirty="0"/>
              <a:t> </a:t>
            </a:r>
            <a:r>
              <a:rPr lang="ru-RU" sz="2000" dirty="0" err="1"/>
              <a:t>кохання</a:t>
            </a:r>
            <a:r>
              <a:rPr lang="ru-RU" sz="2000" dirty="0"/>
              <a:t> </a:t>
            </a:r>
            <a:r>
              <a:rPr lang="ru-RU" sz="2000" dirty="0" err="1"/>
              <a:t>Марусі</a:t>
            </a:r>
            <a:r>
              <a:rPr lang="ru-RU" sz="2000" dirty="0"/>
              <a:t> й </a:t>
            </a:r>
            <a:r>
              <a:rPr lang="ru-RU" sz="2000" dirty="0" err="1"/>
              <a:t>Гриця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зрада</a:t>
            </a:r>
            <a:r>
              <a:rPr lang="ru-RU" sz="2000" dirty="0"/>
              <a:t> з </a:t>
            </a:r>
            <a:r>
              <a:rPr lang="ru-RU" sz="2000" dirty="0" err="1"/>
              <a:t>Галею</a:t>
            </a:r>
            <a:r>
              <a:rPr lang="ru-RU" sz="2000" dirty="0"/>
              <a:t> </a:t>
            </a:r>
            <a:r>
              <a:rPr lang="ru-RU" sz="2000" dirty="0" err="1"/>
              <a:t>Вишняківною</a:t>
            </a:r>
            <a:r>
              <a:rPr lang="ru-RU" sz="2000" dirty="0"/>
              <a:t>. У </a:t>
            </a:r>
            <a:r>
              <a:rPr lang="ru-RU" sz="2000" dirty="0" err="1"/>
              <a:t>кінці</a:t>
            </a:r>
            <a:r>
              <a:rPr lang="ru-RU" sz="2000" dirty="0"/>
              <a:t> </a:t>
            </a:r>
            <a:r>
              <a:rPr lang="ru-RU" sz="2000" dirty="0" err="1"/>
              <a:t>розділу</a:t>
            </a:r>
            <a:r>
              <a:rPr lang="ru-RU" sz="2000" dirty="0"/>
              <a:t> (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найбільший</a:t>
            </a:r>
            <a:r>
              <a:rPr lang="ru-RU" sz="2000" dirty="0"/>
              <a:t> у </a:t>
            </a:r>
            <a:r>
              <a:rPr lang="ru-RU" sz="2000" dirty="0" err="1"/>
              <a:t>творі</a:t>
            </a:r>
            <a:r>
              <a:rPr lang="ru-RU" sz="2000" dirty="0"/>
              <a:t>, </a:t>
            </a:r>
            <a:r>
              <a:rPr lang="ru-RU" sz="2000" dirty="0" err="1"/>
              <a:t>центральний</a:t>
            </a:r>
            <a:r>
              <a:rPr lang="ru-RU" sz="2000" dirty="0"/>
              <a:t>) Марусю </a:t>
            </a:r>
            <a:r>
              <a:rPr lang="ru-RU" sz="2000" dirty="0" err="1"/>
              <a:t>виводять</a:t>
            </a:r>
            <a:r>
              <a:rPr lang="ru-RU" sz="2000" dirty="0"/>
              <a:t> на страту.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928" y="3789040"/>
            <a:ext cx="438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IV розділ.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Гінець</a:t>
            </a:r>
            <a:r>
              <a:rPr lang="uk-UA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до гетьмана».</a:t>
            </a:r>
            <a:r>
              <a:rPr lang="uk-UA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Іван Іскра мчить до гетьмана Бог­дана Хмельницького, щоб сповістити про суд над Марусею. Гетьман своїм універсалом скасовує смертний вирок Марусі.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4355"/>
            <a:ext cx="4248472" cy="2387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449580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Композиція 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1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753" y="476672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Композиція 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42479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/>
              <a:t>V </a:t>
            </a:r>
            <a:r>
              <a:rPr lang="ru-RU" sz="2000" b="1" u="sng" dirty="0" err="1"/>
              <a:t>розділ</a:t>
            </a:r>
            <a:r>
              <a:rPr lang="ru-RU" sz="2000" b="1" u="sng" dirty="0"/>
              <a:t>.</a:t>
            </a:r>
            <a:r>
              <a:rPr lang="ru-RU" sz="2000" b="1" dirty="0"/>
              <a:t> </a:t>
            </a:r>
            <a:r>
              <a:rPr lang="ru-RU" sz="2000" b="1" i="1" dirty="0"/>
              <a:t>«Страта». </a:t>
            </a:r>
            <a:r>
              <a:rPr lang="ru-RU" sz="2000" dirty="0"/>
              <a:t>Марусю </a:t>
            </a:r>
            <a:r>
              <a:rPr lang="ru-RU" sz="2000" dirty="0" err="1"/>
              <a:t>виводять</a:t>
            </a:r>
            <a:r>
              <a:rPr lang="ru-RU" sz="2000" dirty="0"/>
              <a:t> на </a:t>
            </a:r>
            <a:r>
              <a:rPr lang="ru-RU" sz="2000" dirty="0" err="1"/>
              <a:t>площу</a:t>
            </a:r>
            <a:r>
              <a:rPr lang="ru-RU" sz="2000" dirty="0"/>
              <a:t> для </a:t>
            </a:r>
            <a:r>
              <a:rPr lang="ru-RU" sz="2000" dirty="0" err="1"/>
              <a:t>страти</a:t>
            </a:r>
            <a:r>
              <a:rPr lang="ru-RU" sz="2000" dirty="0"/>
              <a:t>, де </a:t>
            </a:r>
            <a:r>
              <a:rPr lang="ru-RU" sz="2000" dirty="0" err="1"/>
              <a:t>зібралася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не вся Полтава, люди </a:t>
            </a:r>
            <a:r>
              <a:rPr lang="ru-RU" sz="2000" dirty="0" err="1"/>
              <a:t>по-різному</a:t>
            </a:r>
            <a:r>
              <a:rPr lang="ru-RU" sz="2000" dirty="0"/>
              <a:t> </a:t>
            </a:r>
            <a:r>
              <a:rPr lang="ru-RU" sz="2000" dirty="0" err="1"/>
              <a:t>висловлюються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Марусиної</a:t>
            </a:r>
            <a:r>
              <a:rPr lang="ru-RU" sz="2000" dirty="0"/>
              <a:t> </a:t>
            </a:r>
            <a:r>
              <a:rPr lang="ru-RU" sz="2000" dirty="0" err="1"/>
              <a:t>трагедії</a:t>
            </a:r>
            <a:r>
              <a:rPr lang="ru-RU" sz="2000" dirty="0"/>
              <a:t>. В </a:t>
            </a:r>
            <a:r>
              <a:rPr lang="ru-RU" sz="2000" dirty="0" err="1"/>
              <a:t>останній</a:t>
            </a:r>
            <a:r>
              <a:rPr lang="ru-RU" sz="2000" dirty="0"/>
              <a:t> момент перед стратою на </a:t>
            </a:r>
            <a:r>
              <a:rPr lang="ru-RU" sz="2000" dirty="0" err="1"/>
              <a:t>площу</a:t>
            </a:r>
            <a:r>
              <a:rPr lang="ru-RU" sz="2000" dirty="0"/>
              <a:t> </a:t>
            </a:r>
            <a:r>
              <a:rPr lang="ru-RU" sz="2000" dirty="0" err="1"/>
              <a:t>вривається</a:t>
            </a:r>
            <a:r>
              <a:rPr lang="ru-RU" sz="2000" dirty="0"/>
              <a:t> 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Іскра</a:t>
            </a:r>
            <a:r>
              <a:rPr lang="ru-RU" sz="2000" dirty="0"/>
              <a:t> з </a:t>
            </a:r>
            <a:r>
              <a:rPr lang="ru-RU" sz="2000" dirty="0" err="1"/>
              <a:t>добутим</a:t>
            </a:r>
            <a:r>
              <a:rPr lang="ru-RU" sz="2000" dirty="0"/>
              <a:t> </a:t>
            </a:r>
            <a:r>
              <a:rPr lang="ru-RU" sz="2000" dirty="0" err="1"/>
              <a:t>універсалом</a:t>
            </a:r>
            <a:r>
              <a:rPr lang="ru-RU" sz="2000" dirty="0"/>
              <a:t>, у </a:t>
            </a:r>
            <a:r>
              <a:rPr lang="ru-RU" sz="2000" dirty="0" err="1"/>
              <a:t>якому</a:t>
            </a:r>
            <a:r>
              <a:rPr lang="ru-RU" sz="2000" dirty="0"/>
              <a:t> наказано </a:t>
            </a:r>
            <a:r>
              <a:rPr lang="ru-RU" sz="2000" dirty="0" err="1"/>
              <a:t>скасувати</a:t>
            </a:r>
            <a:r>
              <a:rPr lang="ru-RU" sz="2000" dirty="0"/>
              <a:t> </a:t>
            </a:r>
            <a:r>
              <a:rPr lang="ru-RU" sz="2000" dirty="0" err="1"/>
              <a:t>вирок</a:t>
            </a:r>
            <a:r>
              <a:rPr lang="ru-RU" sz="2000" dirty="0"/>
              <a:t> з </a:t>
            </a:r>
            <a:r>
              <a:rPr lang="ru-RU" sz="2000" dirty="0" err="1"/>
              <a:t>огляду</a:t>
            </a:r>
            <a:r>
              <a:rPr lang="ru-RU" sz="2000" dirty="0"/>
              <a:t> на </a:t>
            </a:r>
            <a:r>
              <a:rPr lang="ru-RU" sz="2000" dirty="0" err="1"/>
              <a:t>пісенний</a:t>
            </a:r>
            <a:r>
              <a:rPr lang="ru-RU" sz="2000" dirty="0"/>
              <a:t> талант </a:t>
            </a:r>
            <a:r>
              <a:rPr lang="ru-RU" sz="2000" dirty="0" err="1"/>
              <a:t>Марусі</a:t>
            </a:r>
            <a:r>
              <a:rPr lang="ru-RU" sz="2000" dirty="0"/>
              <a:t> і </a:t>
            </a:r>
            <a:r>
              <a:rPr lang="ru-RU" sz="2000" dirty="0" err="1"/>
              <a:t>героїзм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батька </a:t>
            </a:r>
            <a:r>
              <a:rPr lang="ru-RU" sz="2000" dirty="0" err="1"/>
              <a:t>Гордія</a:t>
            </a:r>
            <a:r>
              <a:rPr lang="ru-RU" sz="2000" dirty="0"/>
              <a:t>, </a:t>
            </a:r>
            <a:r>
              <a:rPr lang="ru-RU" sz="2000" dirty="0" err="1"/>
              <a:t>якого</a:t>
            </a:r>
            <a:r>
              <a:rPr lang="ru-RU" sz="2000" dirty="0"/>
              <a:t> як </a:t>
            </a:r>
            <a:r>
              <a:rPr lang="ru-RU" sz="2000" dirty="0" err="1"/>
              <a:t>оборонця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покарано на горло у </a:t>
            </a:r>
            <a:r>
              <a:rPr lang="ru-RU" sz="2000" dirty="0" err="1"/>
              <a:t>Варшаві</a:t>
            </a:r>
            <a:r>
              <a:rPr lang="ru-RU" sz="2000" dirty="0"/>
              <a:t>. </a:t>
            </a:r>
          </a:p>
        </p:txBody>
      </p:sp>
      <p:pic>
        <p:nvPicPr>
          <p:cNvPr id="2050" name="Picture 2" descr="Картинки по запросу &quot;маруся чурай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6104"/>
            <a:ext cx="3867448" cy="51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3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8355" y="2132856"/>
            <a:ext cx="38608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VI </a:t>
            </a:r>
            <a:r>
              <a:rPr lang="ru-RU" sz="2000" b="1" u="sng" dirty="0" err="1"/>
              <a:t>розділ</a:t>
            </a:r>
            <a:r>
              <a:rPr lang="ru-RU" sz="2000" b="1" u="sng" dirty="0"/>
              <a:t>. </a:t>
            </a:r>
            <a:r>
              <a:rPr lang="ru-RU" sz="2000" b="1" i="1" dirty="0"/>
              <a:t>«</a:t>
            </a:r>
            <a:r>
              <a:rPr lang="ru-RU" sz="2000" b="1" i="1" dirty="0" err="1"/>
              <a:t>Проща</a:t>
            </a:r>
            <a:r>
              <a:rPr lang="ru-RU" sz="2000" b="1" i="1" dirty="0"/>
              <a:t>». </a:t>
            </a:r>
            <a:r>
              <a:rPr lang="ru-RU" sz="2000" dirty="0"/>
              <a:t>Маруся </a:t>
            </a:r>
            <a:r>
              <a:rPr lang="ru-RU" sz="2000" dirty="0" err="1"/>
              <a:t>вирушає</a:t>
            </a:r>
            <a:r>
              <a:rPr lang="ru-RU" sz="2000" dirty="0"/>
              <a:t> на прощу до </a:t>
            </a:r>
            <a:r>
              <a:rPr lang="ru-RU" sz="2000" dirty="0" err="1"/>
              <a:t>Києва</a:t>
            </a:r>
            <a:r>
              <a:rPr lang="ru-RU" sz="2000" dirty="0"/>
              <a:t> і по </a:t>
            </a:r>
            <a:r>
              <a:rPr lang="ru-RU" sz="2000" dirty="0" err="1"/>
              <a:t>дорозі</a:t>
            </a:r>
            <a:r>
              <a:rPr lang="ru-RU" sz="2000" dirty="0"/>
              <a:t> </a:t>
            </a:r>
            <a:r>
              <a:rPr lang="ru-RU" sz="2000" dirty="0" err="1"/>
              <a:t>знайомиться</a:t>
            </a:r>
            <a:r>
              <a:rPr lang="ru-RU" sz="2000" dirty="0"/>
              <a:t> з </a:t>
            </a:r>
            <a:r>
              <a:rPr lang="ru-RU" sz="2000" dirty="0" err="1"/>
              <a:t>мандрівним</a:t>
            </a:r>
            <a:r>
              <a:rPr lang="ru-RU" sz="2000" dirty="0"/>
              <a:t> </a:t>
            </a:r>
            <a:r>
              <a:rPr lang="ru-RU" sz="2000" dirty="0" err="1"/>
              <a:t>дяком-філософом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розповідає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про Якова </a:t>
            </a:r>
            <a:r>
              <a:rPr lang="ru-RU" sz="2000" dirty="0" err="1"/>
              <a:t>Остряницю</a:t>
            </a:r>
            <a:r>
              <a:rPr lang="ru-RU" sz="2000" dirty="0"/>
              <a:t>, </a:t>
            </a:r>
            <a:r>
              <a:rPr lang="ru-RU" sz="2000" dirty="0" err="1"/>
              <a:t>Северина</a:t>
            </a:r>
            <a:r>
              <a:rPr lang="ru-RU" sz="2000" dirty="0"/>
              <a:t> </a:t>
            </a:r>
            <a:r>
              <a:rPr lang="ru-RU" sz="2000" dirty="0" err="1"/>
              <a:t>Наливайка</a:t>
            </a:r>
            <a:r>
              <a:rPr lang="ru-RU" sz="2000" dirty="0"/>
              <a:t> та Ярему </a:t>
            </a:r>
            <a:r>
              <a:rPr lang="ru-RU" sz="2000" dirty="0" err="1"/>
              <a:t>Вишневецького</a:t>
            </a:r>
            <a:r>
              <a:rPr lang="ru-RU" sz="2000" dirty="0"/>
              <a:t>. Маруся </a:t>
            </a:r>
            <a:r>
              <a:rPr lang="ru-RU" sz="2000" dirty="0" err="1"/>
              <a:t>глибоко</a:t>
            </a:r>
            <a:r>
              <a:rPr lang="ru-RU" sz="2000" dirty="0"/>
              <a:t> </a:t>
            </a:r>
            <a:r>
              <a:rPr lang="ru-RU" sz="2000" dirty="0" err="1"/>
              <a:t>осмислює</a:t>
            </a:r>
            <a:r>
              <a:rPr lang="ru-RU" sz="2000" dirty="0"/>
              <a:t>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з </a:t>
            </a:r>
            <a:r>
              <a:rPr lang="ru-RU" sz="2000" dirty="0" err="1"/>
              <a:t>розповідей</a:t>
            </a:r>
            <a:r>
              <a:rPr lang="ru-RU" sz="2000" dirty="0"/>
              <a:t> </a:t>
            </a:r>
            <a:r>
              <a:rPr lang="ru-RU" sz="2000" dirty="0" err="1"/>
              <a:t>дяка</a:t>
            </a:r>
            <a:r>
              <a:rPr lang="ru-RU" sz="2000" dirty="0"/>
              <a:t> і з </a:t>
            </a:r>
            <a:r>
              <a:rPr lang="ru-RU" sz="2000" dirty="0" err="1"/>
              <a:t>побачених</a:t>
            </a:r>
            <a:r>
              <a:rPr lang="ru-RU" sz="2000" dirty="0"/>
              <a:t> у </a:t>
            </a:r>
            <a:r>
              <a:rPr lang="ru-RU" sz="2000" dirty="0" err="1"/>
              <a:t>дорозі</a:t>
            </a:r>
            <a:r>
              <a:rPr lang="ru-RU" sz="2000" dirty="0"/>
              <a:t> картин </a:t>
            </a:r>
            <a:r>
              <a:rPr lang="ru-RU" sz="2000" dirty="0" err="1"/>
              <a:t>зруйнованої</a:t>
            </a:r>
            <a:r>
              <a:rPr lang="ru-RU" sz="2000" dirty="0"/>
              <a:t> </a:t>
            </a:r>
            <a:r>
              <a:rPr lang="ru-RU" sz="2000" dirty="0" err="1"/>
              <a:t>Батьківщини</a:t>
            </a:r>
            <a:r>
              <a:rPr lang="ru-RU" sz="2000" dirty="0"/>
              <a:t>. </a:t>
            </a:r>
          </a:p>
        </p:txBody>
      </p:sp>
      <p:pic>
        <p:nvPicPr>
          <p:cNvPr id="3074" name="Picture 2" descr="Картинки по запросу &quot;маруся чурай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240360" cy="55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548680"/>
            <a:ext cx="3417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tx2"/>
                </a:solidFill>
              </a:rPr>
              <a:t>Композиція 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5013cda781b5a0d6422d11187d923717e6ad8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2675</Words>
  <Application>Microsoft Office PowerPoint</Application>
  <PresentationFormat>Екран (4:3)</PresentationFormat>
  <Paragraphs>230</Paragraphs>
  <Slides>30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5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43" baseType="lpstr">
      <vt:lpstr>Arial</vt:lpstr>
      <vt:lpstr>Berlin Sans FB Demi</vt:lpstr>
      <vt:lpstr>Bernard MT Condensed</vt:lpstr>
      <vt:lpstr>Calibri</vt:lpstr>
      <vt:lpstr>Calibri Light</vt:lpstr>
      <vt:lpstr>Georgia</vt:lpstr>
      <vt:lpstr>Times New Roman</vt:lpstr>
      <vt:lpstr>Тема Office</vt:lpstr>
      <vt:lpstr>Office Theme</vt:lpstr>
      <vt:lpstr>1_Тема Office</vt:lpstr>
      <vt:lpstr>3_Office Theme</vt:lpstr>
      <vt:lpstr>4_Office Theme</vt:lpstr>
      <vt:lpstr>Image</vt:lpstr>
      <vt:lpstr>Презентація PowerPoint</vt:lpstr>
      <vt:lpstr>Ліна Василівна Костенко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Желто-синие завихрения</dc:title>
  <dc:creator>obstinate</dc:creator>
  <cp:lastModifiedBy>Бережняк Ярослав Сергійович</cp:lastModifiedBy>
  <cp:revision>60</cp:revision>
  <dcterms:created xsi:type="dcterms:W3CDTF">2017-10-03T08:49:35Z</dcterms:created>
  <dcterms:modified xsi:type="dcterms:W3CDTF">2023-02-21T08:59:20Z</dcterms:modified>
</cp:coreProperties>
</file>