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IrgdJD/Way3UesMT697OAhuaW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22" name="Google Shape;22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0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51" name="Google Shape;51;p2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4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5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2DDF2"/>
          </a:solidFill>
          <a:ln>
            <a:noFill/>
          </a:ln>
        </p:spPr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B9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3" name="Google Shape;13;p16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426720" y="447040"/>
            <a:ext cx="9712960" cy="3738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uk-UA" sz="5400">
                <a:solidFill>
                  <a:srgbClr val="FF0000"/>
                </a:solidFill>
              </a:rPr>
              <a:t>          Презентація </a:t>
            </a:r>
            <a:br>
              <a:rPr b="1" lang="uk-UA" sz="5400">
                <a:solidFill>
                  <a:srgbClr val="FF0000"/>
                </a:solidFill>
              </a:rPr>
            </a:br>
            <a:r>
              <a:rPr b="1" lang="uk-UA" sz="5400">
                <a:solidFill>
                  <a:srgbClr val="0070C0"/>
                </a:solidFill>
              </a:rPr>
              <a:t>Літературне читання</a:t>
            </a:r>
            <a:br>
              <a:rPr b="1" lang="uk-UA" sz="5400">
                <a:solidFill>
                  <a:srgbClr val="0070C0"/>
                </a:solidFill>
              </a:rPr>
            </a:br>
            <a:r>
              <a:rPr b="1" lang="uk-UA" sz="5400">
                <a:solidFill>
                  <a:srgbClr val="0070C0"/>
                </a:solidFill>
              </a:rPr>
              <a:t>               2 клас</a:t>
            </a:r>
            <a:br>
              <a:rPr b="1" lang="uk-UA" sz="5400"/>
            </a:br>
            <a:r>
              <a:rPr b="1" lang="uk-UA" sz="5400"/>
              <a:t>Леся Українка. «Вечірня година». «Давня весна»</a:t>
            </a:r>
            <a:endParaRPr b="1" sz="5400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934721" y="4648661"/>
            <a:ext cx="6959600" cy="163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ПІДГОТУВАЛА: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ВЧИТЕЛЬ ДІБРІВСЬКОГО ЛІЦЕЮ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ПОЛЮХОВИЧ ОЛЬГА ФЕДОРІВНА</a:t>
            </a:r>
            <a:endParaRPr b="1"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9897" y="182880"/>
            <a:ext cx="3258503" cy="264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b="1" lang="uk-UA">
                <a:solidFill>
                  <a:srgbClr val="FF0000"/>
                </a:solidFill>
              </a:rPr>
              <a:t>Виразне читання.</a:t>
            </a:r>
            <a:br>
              <a:rPr b="1" lang="uk-UA">
                <a:solidFill>
                  <a:srgbClr val="FF0000"/>
                </a:solidFill>
              </a:rPr>
            </a:br>
            <a:r>
              <a:rPr b="1" lang="uk-UA">
                <a:solidFill>
                  <a:srgbClr val="002060"/>
                </a:solidFill>
              </a:rPr>
              <a:t>Уривок з вірша «Давня весна»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1097280" y="1845734"/>
            <a:ext cx="10058400" cy="4504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032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Була весна весела, щедра, мила,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Промінням грала, сипала квітки,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Вона летіла хутко, мов стокрила,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 нею вслід співучії пташки!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Все ожило, усе загомоніло –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Зелений шум, веселая луна!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Співало все, сміялось і бриніло.</a:t>
            </a:r>
            <a:endParaRPr b="1" sz="3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b="1" lang="uk-UA">
                <a:solidFill>
                  <a:srgbClr val="FF0000"/>
                </a:solidFill>
              </a:rPr>
              <a:t>Запитання:</a:t>
            </a:r>
            <a:br>
              <a:rPr b="1" lang="uk-UA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032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1. Який настрій викликає вірш?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2. Як авторка описує весну? Зачитайте.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1097280" y="0"/>
            <a:ext cx="10058400" cy="932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2" name="Google Shape;17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1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type="title"/>
          </p:nvPr>
        </p:nvSpPr>
        <p:spPr>
          <a:xfrm>
            <a:off x="4184072" y="1"/>
            <a:ext cx="6971607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uk-UA" sz="4000">
                <a:solidFill>
                  <a:srgbClr val="FF0000"/>
                </a:solidFill>
              </a:rPr>
              <a:t>Асоціативний кущ.</a:t>
            </a:r>
            <a:endParaRPr b="1" sz="4000">
              <a:solidFill>
                <a:srgbClr val="FF0000"/>
              </a:solidFill>
            </a:endParaRPr>
          </a:p>
        </p:txBody>
      </p:sp>
      <p:pic>
        <p:nvPicPr>
          <p:cNvPr id="178" name="Google Shape;17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6229" y="1644073"/>
            <a:ext cx="2435080" cy="345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title"/>
          </p:nvPr>
        </p:nvSpPr>
        <p:spPr>
          <a:xfrm>
            <a:off x="4368800" y="0"/>
            <a:ext cx="6786880" cy="6742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1" lang="uk-UA" sz="4000">
                <a:solidFill>
                  <a:srgbClr val="FF0000"/>
                </a:solidFill>
              </a:rPr>
              <a:t>Асоціативний кущ.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84" name="Google Shape;184;p14"/>
          <p:cNvSpPr txBox="1"/>
          <p:nvPr>
            <p:ph idx="1" type="body"/>
          </p:nvPr>
        </p:nvSpPr>
        <p:spPr>
          <a:xfrm>
            <a:off x="258618" y="775855"/>
            <a:ext cx="11933382" cy="557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uk-UA" sz="2400"/>
              <a:t>доброта                                                           мужність                                         любов до природи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uk-UA" sz="2400"/>
              <a:t>сміливість                                                                                        любов до   рідної оселі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uk-UA" sz="2400"/>
              <a:t>любов до рідного краю                                                                                           терпіння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uk-UA" sz="2400"/>
              <a:t>любов до мами                                                                                                                       краса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uk-UA" sz="2400"/>
              <a:t>волелюбність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5" name="Google Shape;1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1630244"/>
            <a:ext cx="2665989" cy="386998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/>
          <p:nvPr/>
        </p:nvSpPr>
        <p:spPr>
          <a:xfrm>
            <a:off x="1" y="646545"/>
            <a:ext cx="2170544" cy="1052945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89DEFE"/>
          </a:solidFill>
          <a:ln cap="flat" cmpd="sng" w="15875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доброта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type="title"/>
          </p:nvPr>
        </p:nvSpPr>
        <p:spPr>
          <a:xfrm>
            <a:off x="1097280" y="286604"/>
            <a:ext cx="5340465" cy="3876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uk-UA">
                <a:solidFill>
                  <a:srgbClr val="FF0000"/>
                </a:solidFill>
              </a:rPr>
              <a:t>Віночок пам’яті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1097280" y="534819"/>
            <a:ext cx="4937760" cy="5653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НЕ СТЕРЛАСЬ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РАЙДУЖНА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СТОРІНКА,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НЕ ВМЕРЛА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ПІСНЯ ЛІСОВА,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БЕЗСМЕРТНА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ЛЕСЯ УКРАЇНКА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БУЛА І Є ПОВІК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ЖИВА.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 sz="2400"/>
              <a:t>ОЛЕНА ЖУРЛИВА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uk-UA"/>
              <a:t>               </a:t>
            </a:r>
            <a:r>
              <a:rPr b="1" lang="uk-UA">
                <a:solidFill>
                  <a:srgbClr val="C00000"/>
                </a:solidFill>
              </a:rPr>
              <a:t>НІ, Я ЖИВА , Я БУДУ ВІЧНО ЖИТИ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uk-UA">
                <a:solidFill>
                  <a:srgbClr val="C00000"/>
                </a:solidFill>
              </a:rPr>
              <a:t>               Я МАЮ В СЕРЦІ ТЕ , ЩО НЕ ВМИРАЄ…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193" name="Google Shape;193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7835" y="534819"/>
            <a:ext cx="5339508" cy="533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1" lang="uk-UA">
                <a:solidFill>
                  <a:schemeClr val="dk2"/>
                </a:solidFill>
              </a:rPr>
              <a:t>Привітання.</a:t>
            </a:r>
            <a:br>
              <a:rPr b="1" lang="uk-UA">
                <a:solidFill>
                  <a:schemeClr val="dk2"/>
                </a:solidFill>
              </a:rPr>
            </a:br>
            <a:endParaRPr b="1">
              <a:solidFill>
                <a:schemeClr val="dk2"/>
              </a:solidFill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chemeClr val="dk2"/>
                </a:solidFill>
              </a:rPr>
              <a:t>Ми вам раді, люди добрі,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chemeClr val="dk2"/>
                </a:solidFill>
              </a:rPr>
              <a:t>І вітаєм щиро вас,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chemeClr val="dk2"/>
                </a:solidFill>
              </a:rPr>
              <a:t>І запрошуєм ласкаво </a:t>
            </a:r>
            <a:endParaRPr b="1" sz="3600">
              <a:solidFill>
                <a:schemeClr val="dk2"/>
              </a:solidFill>
            </a:endParaRPr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chemeClr val="dk2"/>
                </a:solidFill>
              </a:rPr>
              <a:t>На урок у 2  клас.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9760" y="0"/>
            <a:ext cx="5222240" cy="522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ctrTitle"/>
          </p:nvPr>
        </p:nvSpPr>
        <p:spPr>
          <a:xfrm>
            <a:off x="3383280" y="71120"/>
            <a:ext cx="7447280" cy="934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uk-UA" sz="6000">
                <a:solidFill>
                  <a:srgbClr val="FF0000"/>
                </a:solidFill>
              </a:rPr>
              <a:t>Леся Українка</a:t>
            </a:r>
            <a:endParaRPr sz="6000">
              <a:solidFill>
                <a:srgbClr val="FF0000"/>
              </a:solidFill>
            </a:endParaRPr>
          </a:p>
        </p:txBody>
      </p:sp>
      <p:sp>
        <p:nvSpPr>
          <p:cNvPr id="116" name="Google Shape;116;p3"/>
          <p:cNvSpPr txBox="1"/>
          <p:nvPr>
            <p:ph idx="1" type="subTitle"/>
          </p:nvPr>
        </p:nvSpPr>
        <p:spPr>
          <a:xfrm>
            <a:off x="6766560" y="1005840"/>
            <a:ext cx="5090160" cy="5083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У НАШІМ КЛАСІ НА СТОЛІ ПОРТРЕТ СТОЇТЬ У РАМІ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ВІН ВСІМ ЗНАЙОМИЙ 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 І МЕНІ, І ТАТУСЕВІ Й МАМІ.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З ПОРТРЕТА ДИВИТЬСЯ НА НАС ЗЕМЛЯЧКА - ПОЕТЕСА.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ЦЕ ГОРДІСТЬ НАШОЇ ЗЕМЛІ -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uk-UA"/>
              <a:t>НЕСКОРЕНА, НЕЗЛАМНА... ЛЕСЯ 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2496"/>
            <a:ext cx="6451600" cy="487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b="1" lang="uk-UA">
                <a:solidFill>
                  <a:srgbClr val="FF0000"/>
                </a:solidFill>
              </a:rPr>
              <a:t>Тест «Так.Ні»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uk-UA" sz="2400"/>
              <a:t>1. Леся народилася на Волині.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/>
              <a:t>2.У сім’ї поетеси було четверо дітей.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/>
              <a:t>3. Коли Лесі було 4 роки , навчилася читати.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/>
              <a:t>4. Свій перший вірш написала у 7 років.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/>
              <a:t>5. Страждаючи від хвороби, поетеса весь час нарікала на долю, скаржилася своїм рідним.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uk-UA" sz="2400"/>
              <a:t>6. Проживала у великій дружній сім’ї.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1097280" y="1"/>
            <a:ext cx="10058400" cy="7823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lang="uk-UA">
                <a:solidFill>
                  <a:schemeClr val="dk2"/>
                </a:solidFill>
              </a:rPr>
              <a:t>Вечірня година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325120" y="782320"/>
            <a:ext cx="7051040" cy="5086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032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Кругом садочки, біленькі хати,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 соловейка в гаю чувати.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Ой, чи так красно в якій країні,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Як тут, на нашій рідній Волині!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Ніч обгорнула біленькі хати,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Немов маленьких діточок мати,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Вітрець весняний тихенько дише,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Немов діток тих до сну колише.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6160" y="782320"/>
            <a:ext cx="4815840" cy="52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3982720" y="111761"/>
            <a:ext cx="6522720" cy="1148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Calibri"/>
              <a:buNone/>
            </a:pPr>
            <a:r>
              <a:rPr b="1" lang="uk-UA">
                <a:solidFill>
                  <a:srgbClr val="C00000"/>
                </a:solidFill>
              </a:rPr>
              <a:t>Словникова робота.</a:t>
            </a:r>
            <a:br>
              <a:rPr b="1" lang="uk-UA">
                <a:solidFill>
                  <a:srgbClr val="C00000"/>
                </a:solidFill>
              </a:rPr>
            </a:br>
            <a:r>
              <a:rPr b="1" lang="uk-UA" sz="4000">
                <a:solidFill>
                  <a:srgbClr val="0070C0"/>
                </a:solidFill>
              </a:rPr>
              <a:t>Читання слів «луною».</a:t>
            </a:r>
            <a:endParaRPr b="1" sz="4000">
              <a:solidFill>
                <a:srgbClr val="0070C0"/>
              </a:solidFill>
            </a:endParaRPr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416560" y="1178560"/>
            <a:ext cx="10739120" cy="5151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032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Неба                         зорі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місяць                      віконце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погуляю                   заспіваю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країні                       Волині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маленький             весняний</a:t>
            </a:r>
            <a:endParaRPr/>
          </a:p>
          <a:p>
            <a:pPr indent="-2032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b="1" lang="uk-UA" sz="3200"/>
              <a:t>хати                          мати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b="1" lang="uk-UA" sz="3200">
                <a:solidFill>
                  <a:srgbClr val="7030A0"/>
                </a:solidFill>
              </a:rPr>
              <a:t>Доберіть протилежні за значенням слова: </a:t>
            </a:r>
            <a:r>
              <a:rPr b="1" i="1" lang="uk-UA" sz="3200">
                <a:solidFill>
                  <a:srgbClr val="FF0000"/>
                </a:solidFill>
              </a:rPr>
              <a:t>гай - … , горе- … , забудеш - … , ніч - … </a:t>
            </a:r>
            <a:r>
              <a:rPr b="1" lang="uk-UA" sz="3200">
                <a:solidFill>
                  <a:srgbClr val="FF0000"/>
                </a:solidFill>
              </a:rPr>
              <a:t>.</a:t>
            </a:r>
            <a:endParaRPr b="1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3251200" y="1"/>
            <a:ext cx="7904480" cy="711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b="1" lang="uk-UA">
                <a:solidFill>
                  <a:srgbClr val="FF0000"/>
                </a:solidFill>
              </a:rPr>
              <a:t>Акторське читання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1097280" y="833120"/>
            <a:ext cx="10058400" cy="5496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rgbClr val="002060"/>
                </a:solidFill>
              </a:rPr>
              <a:t>Прочитайте вірш захоплено.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rgbClr val="002060"/>
                </a:solidFill>
              </a:rPr>
              <a:t>Що уявили, читаючи уривок з вірша?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rgbClr val="002060"/>
                </a:solidFill>
              </a:rPr>
              <a:t>Які картини природи зображені?</a:t>
            </a:r>
            <a:endParaRPr/>
          </a:p>
          <a:p>
            <a:pPr indent="-228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uk-UA" sz="3600">
                <a:solidFill>
                  <a:srgbClr val="002060"/>
                </a:solidFill>
              </a:rPr>
              <a:t>З чим авторка порівнює ніч і вітерець? Прочитайте.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100944" y="286603"/>
            <a:ext cx="6231775" cy="6989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uk-UA">
                <a:solidFill>
                  <a:srgbClr val="FF0000"/>
                </a:solidFill>
              </a:rPr>
              <a:t>Руханка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54" name="Google Shape;15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73" y="994756"/>
            <a:ext cx="11028218" cy="530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Ретро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2023-02-02T18:47:40Z</dcterms:created>
  <dc:creator>Ольга Полюхович</dc:creator>
</cp:coreProperties>
</file>