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65" r:id="rId12"/>
    <p:sldId id="266" r:id="rId13"/>
    <p:sldId id="267" r:id="rId14"/>
    <p:sldId id="268" r:id="rId15"/>
    <p:sldId id="269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5893-4966-4072-8D8E-381906F8E1C6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0BF8-C41B-496B-91DE-F3461CEA6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188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5893-4966-4072-8D8E-381906F8E1C6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0BF8-C41B-496B-91DE-F3461CEA6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793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5893-4966-4072-8D8E-381906F8E1C6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0BF8-C41B-496B-91DE-F3461CEA6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731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5893-4966-4072-8D8E-381906F8E1C6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0BF8-C41B-496B-91DE-F3461CEA6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770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5893-4966-4072-8D8E-381906F8E1C6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0BF8-C41B-496B-91DE-F3461CEA6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5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5893-4966-4072-8D8E-381906F8E1C6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0BF8-C41B-496B-91DE-F3461CEA6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919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5893-4966-4072-8D8E-381906F8E1C6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0BF8-C41B-496B-91DE-F3461CEA6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576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5893-4966-4072-8D8E-381906F8E1C6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0BF8-C41B-496B-91DE-F3461CEA6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49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5893-4966-4072-8D8E-381906F8E1C6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0BF8-C41B-496B-91DE-F3461CEA6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190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5893-4966-4072-8D8E-381906F8E1C6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0BF8-C41B-496B-91DE-F3461CEA6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946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5893-4966-4072-8D8E-381906F8E1C6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0BF8-C41B-496B-91DE-F3461CEA6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22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E5893-4966-4072-8D8E-381906F8E1C6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90BF8-C41B-496B-91DE-F3461CEA6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77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88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872" y="3949287"/>
            <a:ext cx="9108739" cy="2925724"/>
          </a:xfrm>
        </p:spPr>
        <p:txBody>
          <a:bodyPr>
            <a:no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Внесок Русі у формування європейської цивілізації</a:t>
            </a:r>
            <a:r>
              <a:rPr lang="uk-UA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Підсумковий 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</a:t>
            </a:r>
            <a:b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Гра- турнір  «</a:t>
            </a:r>
            <a:r>
              <a:rPr lang="uk-UA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Історіяни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12160" y="260648"/>
            <a:ext cx="2952328" cy="622920"/>
          </a:xfrm>
        </p:spPr>
        <p:txBody>
          <a:bodyPr/>
          <a:lstStyle/>
          <a:p>
            <a:r>
              <a:rPr lang="uk-U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 41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8305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166" y="274638"/>
            <a:ext cx="8235330" cy="1642194"/>
          </a:xfrm>
        </p:spPr>
        <p:txBody>
          <a:bodyPr>
            <a:noAutofit/>
          </a:bodyPr>
          <a:lstStyle/>
          <a:p>
            <a:r>
              <a:rPr lang="uk-UA" sz="2800" dirty="0" smtClean="0"/>
              <a:t>8. Її звинуватили в єресі, відьомстві за чоловічий одяг,  спалили як чаклунку на вогнищі, але вона  сьогодні національна героїня французького народу, покровителька Франції.</a:t>
            </a:r>
            <a:endParaRPr lang="uk-UA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" y="-4228"/>
            <a:ext cx="774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57" y="2348880"/>
            <a:ext cx="8342834" cy="4171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3830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56162"/>
            <a:ext cx="8229600" cy="964882"/>
          </a:xfrm>
        </p:spPr>
        <p:txBody>
          <a:bodyPr/>
          <a:lstStyle/>
          <a:p>
            <a:r>
              <a:rPr lang="uk-UA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Історичні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загадки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5551896"/>
            <a:ext cx="8500254" cy="1405496"/>
          </a:xfrm>
        </p:spPr>
        <p:txBody>
          <a:bodyPr>
            <a:norm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ru-RU" sz="2800" dirty="0" err="1" smtClean="0"/>
              <a:t>Фінікійська</a:t>
            </a:r>
            <a:r>
              <a:rPr lang="ru-RU" sz="2800" dirty="0" smtClean="0"/>
              <a:t> </a:t>
            </a:r>
            <a:r>
              <a:rPr lang="ru-RU" sz="2800" dirty="0" err="1" smtClean="0"/>
              <a:t>царівна</a:t>
            </a:r>
            <a:r>
              <a:rPr lang="ru-RU" sz="2800" dirty="0" smtClean="0"/>
              <a:t>, яку Зевс </a:t>
            </a:r>
            <a:r>
              <a:rPr lang="ru-RU" sz="2800" dirty="0" err="1" smtClean="0"/>
              <a:t>вкрав</a:t>
            </a:r>
            <a:r>
              <a:rPr lang="ru-RU" sz="2800" dirty="0" smtClean="0"/>
              <a:t>, </a:t>
            </a:r>
            <a:r>
              <a:rPr lang="ru-RU" sz="2800" dirty="0" err="1" smtClean="0"/>
              <a:t>перетворившись</a:t>
            </a:r>
            <a:r>
              <a:rPr lang="ru-RU" sz="2800" dirty="0" smtClean="0"/>
              <a:t> на </a:t>
            </a:r>
            <a:r>
              <a:rPr lang="ru-RU" sz="2800" dirty="0" err="1" smtClean="0"/>
              <a:t>білого</a:t>
            </a:r>
            <a:r>
              <a:rPr lang="ru-RU" sz="2800" dirty="0" smtClean="0"/>
              <a:t> </a:t>
            </a:r>
            <a:r>
              <a:rPr lang="ru-RU" sz="2800" dirty="0" err="1" smtClean="0"/>
              <a:t>бика</a:t>
            </a:r>
            <a:r>
              <a:rPr lang="ru-RU" sz="2800" dirty="0" smtClean="0"/>
              <a:t>. </a:t>
            </a:r>
            <a:r>
              <a:rPr lang="ru-RU" sz="2800" dirty="0" err="1" smtClean="0"/>
              <a:t>Її</a:t>
            </a:r>
            <a:r>
              <a:rPr lang="ru-RU" sz="2800" dirty="0" smtClean="0"/>
              <a:t> </a:t>
            </a:r>
            <a:r>
              <a:rPr lang="ru-RU" sz="2800" dirty="0" err="1" smtClean="0"/>
              <a:t>ім’я</a:t>
            </a:r>
            <a:r>
              <a:rPr lang="ru-RU" sz="2800" dirty="0" smtClean="0"/>
              <a:t> </a:t>
            </a:r>
            <a:r>
              <a:rPr lang="ru-RU" sz="2800" dirty="0" err="1" smtClean="0"/>
              <a:t>сьогодні</a:t>
            </a:r>
            <a:r>
              <a:rPr lang="ru-RU" sz="2800" dirty="0" smtClean="0"/>
              <a:t> носить </a:t>
            </a:r>
            <a:r>
              <a:rPr lang="ru-RU" sz="2800" dirty="0" err="1" smtClean="0"/>
              <a:t>частина</a:t>
            </a:r>
            <a:r>
              <a:rPr lang="ru-RU" sz="2800" dirty="0" smtClean="0"/>
              <a:t> </a:t>
            </a:r>
            <a:r>
              <a:rPr lang="ru-RU" sz="2800" dirty="0" err="1" smtClean="0"/>
              <a:t>світу</a:t>
            </a:r>
            <a:endParaRPr lang="ru-RU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" y="-4228"/>
            <a:ext cx="774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45" y="836712"/>
            <a:ext cx="8380493" cy="471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429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161" y="404664"/>
            <a:ext cx="8235330" cy="1143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2. </a:t>
            </a:r>
            <a:r>
              <a:rPr lang="ru-RU" sz="2800" dirty="0" err="1" smtClean="0"/>
              <a:t>Ці</a:t>
            </a:r>
            <a:r>
              <a:rPr lang="ru-RU" sz="2800" dirty="0" smtClean="0"/>
              <a:t> </a:t>
            </a:r>
            <a:r>
              <a:rPr lang="ru-RU" sz="2800" dirty="0" err="1" smtClean="0"/>
              <a:t>війни</a:t>
            </a:r>
            <a:r>
              <a:rPr lang="ru-RU" sz="2800" dirty="0" smtClean="0"/>
              <a:t> </a:t>
            </a:r>
            <a:r>
              <a:rPr lang="ru-RU" sz="2800" dirty="0" err="1" smtClean="0"/>
              <a:t>були</a:t>
            </a:r>
            <a:r>
              <a:rPr lang="ru-RU" sz="2800" dirty="0" smtClean="0"/>
              <a:t> </a:t>
            </a:r>
            <a:r>
              <a:rPr lang="ru-RU" sz="2800" dirty="0" err="1" smtClean="0"/>
              <a:t>війнами</a:t>
            </a:r>
            <a:r>
              <a:rPr lang="ru-RU" sz="2800" dirty="0" smtClean="0"/>
              <a:t> за </a:t>
            </a:r>
            <a:r>
              <a:rPr lang="ru-RU" sz="2800" dirty="0" err="1" smtClean="0"/>
              <a:t>Святі</a:t>
            </a:r>
            <a:r>
              <a:rPr lang="ru-RU" sz="2800" dirty="0" smtClean="0"/>
              <a:t> </a:t>
            </a:r>
            <a:r>
              <a:rPr lang="ru-RU" sz="2800" dirty="0" err="1" smtClean="0"/>
              <a:t>місця</a:t>
            </a:r>
            <a:r>
              <a:rPr lang="ru-RU" sz="2800" dirty="0" smtClean="0"/>
              <a:t>. </a:t>
            </a:r>
            <a:r>
              <a:rPr lang="ru-RU" sz="2800" dirty="0" err="1" smtClean="0"/>
              <a:t>Цим</a:t>
            </a:r>
            <a:r>
              <a:rPr lang="ru-RU" sz="2800" dirty="0" smtClean="0"/>
              <a:t> </a:t>
            </a:r>
            <a:r>
              <a:rPr lang="ru-RU" sz="2800" dirty="0" err="1" smtClean="0"/>
              <a:t>війнам</a:t>
            </a:r>
            <a:r>
              <a:rPr lang="ru-RU" sz="2800" dirty="0" smtClean="0"/>
              <a:t> ми </a:t>
            </a:r>
            <a:r>
              <a:rPr lang="ru-RU" sz="2800" dirty="0" err="1" smtClean="0"/>
              <a:t>завдячуємо</a:t>
            </a:r>
            <a:r>
              <a:rPr lang="ru-RU" sz="2800" dirty="0" smtClean="0"/>
              <a:t> лимонами, кавунами, рисом, шахами і </a:t>
            </a:r>
            <a:r>
              <a:rPr lang="ru-RU" sz="2800" dirty="0" err="1" smtClean="0"/>
              <a:t>особистою</a:t>
            </a:r>
            <a:r>
              <a:rPr lang="ru-RU" sz="2800" dirty="0" smtClean="0"/>
              <a:t> </a:t>
            </a:r>
            <a:r>
              <a:rPr lang="ru-RU" sz="2800" dirty="0" err="1" smtClean="0"/>
              <a:t>гігієною</a:t>
            </a:r>
            <a:endParaRPr lang="ru-RU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" y="-4228"/>
            <a:ext cx="774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66" y="1844824"/>
            <a:ext cx="8305321" cy="470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579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643192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3. </a:t>
            </a:r>
            <a:r>
              <a:rPr lang="ru-RU" sz="3200" dirty="0" err="1" smtClean="0"/>
              <a:t>Ораторес</a:t>
            </a:r>
            <a:r>
              <a:rPr lang="ru-RU" sz="3200" dirty="0" smtClean="0"/>
              <a:t>, </a:t>
            </a:r>
            <a:r>
              <a:rPr lang="ru-RU" sz="3200" dirty="0" err="1" smtClean="0"/>
              <a:t>белаторес</a:t>
            </a:r>
            <a:r>
              <a:rPr lang="ru-RU" sz="3200" dirty="0" smtClean="0"/>
              <a:t>, </a:t>
            </a:r>
            <a:r>
              <a:rPr lang="ru-RU" sz="3200" dirty="0" err="1" smtClean="0"/>
              <a:t>лабораторес</a:t>
            </a:r>
            <a:r>
              <a:rPr lang="ru-RU" sz="3200" dirty="0" smtClean="0"/>
              <a:t>…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3200" dirty="0" err="1" smtClean="0"/>
              <a:t>Хто</a:t>
            </a:r>
            <a:r>
              <a:rPr lang="ru-RU" sz="3200" dirty="0" smtClean="0"/>
              <a:t> ж </a:t>
            </a:r>
            <a:r>
              <a:rPr lang="ru-RU" sz="3200" dirty="0" err="1" smtClean="0"/>
              <a:t>це</a:t>
            </a:r>
            <a:r>
              <a:rPr lang="ru-RU" sz="3200" dirty="0" smtClean="0"/>
              <a:t>?</a:t>
            </a:r>
            <a:endParaRPr lang="ru-RU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" y="-4228"/>
            <a:ext cx="774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66" y="2022736"/>
            <a:ext cx="8328954" cy="457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135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0" y="2132856"/>
            <a:ext cx="903822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7632848" cy="129614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4. </a:t>
            </a:r>
            <a:r>
              <a:rPr lang="ru-RU" sz="3200" dirty="0" err="1" smtClean="0"/>
              <a:t>Скільки</a:t>
            </a:r>
            <a:r>
              <a:rPr lang="ru-RU" sz="3200" dirty="0" smtClean="0"/>
              <a:t> </a:t>
            </a:r>
            <a:r>
              <a:rPr lang="ru-RU" sz="3200" dirty="0" err="1" smtClean="0"/>
              <a:t>кілометрів</a:t>
            </a:r>
            <a:r>
              <a:rPr lang="ru-RU" sz="3200" dirty="0" smtClean="0"/>
              <a:t> </a:t>
            </a:r>
            <a:r>
              <a:rPr lang="ru-RU" sz="3200" dirty="0" err="1" smtClean="0"/>
              <a:t>від</a:t>
            </a:r>
            <a:r>
              <a:rPr lang="ru-RU" sz="3200" dirty="0" smtClean="0"/>
              <a:t> Константинополя до </a:t>
            </a:r>
            <a:r>
              <a:rPr lang="ru-RU" sz="3200" dirty="0" err="1" smtClean="0"/>
              <a:t>Царгорода</a:t>
            </a:r>
            <a:r>
              <a:rPr lang="ru-RU" sz="3200" dirty="0" smtClean="0"/>
              <a:t>?</a:t>
            </a:r>
            <a:endParaRPr lang="ru-RU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" y="-4228"/>
            <a:ext cx="774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416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643192" cy="1143000"/>
          </a:xfrm>
        </p:spPr>
        <p:txBody>
          <a:bodyPr>
            <a:normAutofit/>
          </a:bodyPr>
          <a:lstStyle/>
          <a:p>
            <a:r>
              <a:rPr lang="uk-UA" sz="3200" dirty="0" smtClean="0"/>
              <a:t>5. Ця подія тривала 116 років, але історики назвали її…</a:t>
            </a:r>
            <a:endParaRPr lang="uk-UA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" y="-4228"/>
            <a:ext cx="774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66" y="1628800"/>
            <a:ext cx="8342834" cy="487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574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776864" cy="1143000"/>
          </a:xfrm>
        </p:spPr>
        <p:txBody>
          <a:bodyPr>
            <a:noAutofit/>
          </a:bodyPr>
          <a:lstStyle/>
          <a:p>
            <a:r>
              <a:rPr lang="uk-UA" sz="3200" dirty="0" smtClean="0"/>
              <a:t>6.У Польщі – сейм, у Німеччині – рейхстаг, у Іспанії – кортеси, у Франції – Генеральні штати. А у Англії?</a:t>
            </a:r>
            <a:endParaRPr lang="uk-UA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" y="-4228"/>
            <a:ext cx="774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7272808" cy="5124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5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3358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3600" dirty="0" smtClean="0"/>
              <a:t>7. Там засідав магістрат</a:t>
            </a:r>
            <a:endParaRPr lang="uk-UA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" y="-4228"/>
            <a:ext cx="774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" y="1046409"/>
            <a:ext cx="8371681" cy="5811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5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</a:t>
            </a:r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3. Згадай термін</a:t>
            </a:r>
            <a:endParaRPr lang="uk-U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1166" y="1600200"/>
            <a:ext cx="7885634" cy="4997152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uk-UA" dirty="0" smtClean="0"/>
              <a:t>Спадкове земельне володіння..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/>
              <a:t>Мистецтво управління державою.. Прихильники Аллаха.. 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/>
              <a:t>Східня частина Римської імперії, середньовічна держава… 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/>
              <a:t>Династія, що правила Руссю..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/>
              <a:t>Залісся </a:t>
            </a:r>
            <a:r>
              <a:rPr lang="uk-UA" dirty="0"/>
              <a:t>для Києва </a:t>
            </a:r>
            <a:r>
              <a:rPr lang="uk-UA" dirty="0" smtClean="0"/>
              <a:t>стало </a:t>
            </a:r>
            <a:r>
              <a:rPr lang="uk-UA" dirty="0"/>
              <a:t>згодом називатися.. </a:t>
            </a:r>
            <a:endParaRPr lang="uk-UA" dirty="0" smtClean="0"/>
          </a:p>
          <a:p>
            <a:pPr marL="514350" indent="-514350">
              <a:buFont typeface="+mj-lt"/>
              <a:buAutoNum type="arabicPeriod"/>
            </a:pPr>
            <a:r>
              <a:rPr lang="uk-UA" dirty="0" smtClean="0"/>
              <a:t>Об'єднання купців..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/>
              <a:t>Держава з центром в Києві..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/>
              <a:t>Міська громада …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/>
              <a:t>Союз, об'єднання держав, релігій..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/>
              <a:t>Незаселені Причорноморські степи…</a:t>
            </a:r>
          </a:p>
          <a:p>
            <a:pPr marL="514350" indent="-514350">
              <a:buFont typeface="+mj-lt"/>
              <a:buAutoNum type="arabicPeriod"/>
            </a:pPr>
            <a:endParaRPr lang="uk-UA" dirty="0"/>
          </a:p>
          <a:p>
            <a:pPr marL="514350" indent="-514350">
              <a:buFont typeface="+mj-lt"/>
              <a:buAutoNum type="arabicPeriod"/>
            </a:pPr>
            <a:endParaRPr lang="uk-UA" dirty="0" smtClean="0"/>
          </a:p>
          <a:p>
            <a:endParaRPr lang="uk-U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" y="-4228"/>
            <a:ext cx="774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5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256420"/>
            <a:ext cx="7715200" cy="63367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 smtClean="0"/>
              <a:t>11. Житло феодала з оборонною спорудою.. </a:t>
            </a:r>
          </a:p>
          <a:p>
            <a:pPr marL="0" indent="0">
              <a:buNone/>
            </a:pPr>
            <a:r>
              <a:rPr lang="uk-UA" dirty="0" smtClean="0"/>
              <a:t>12. Релігія, в якій пра</a:t>
            </a:r>
            <a:r>
              <a:rPr lang="uk-UA" dirty="0"/>
              <a:t>гнуть </a:t>
            </a:r>
            <a:r>
              <a:rPr lang="uk-UA" dirty="0" smtClean="0"/>
              <a:t>нірвани..</a:t>
            </a:r>
          </a:p>
          <a:p>
            <a:pPr marL="0" indent="0">
              <a:buNone/>
            </a:pPr>
            <a:r>
              <a:rPr lang="uk-UA" dirty="0" smtClean="0"/>
              <a:t>13. Виділена перша літера…</a:t>
            </a:r>
          </a:p>
          <a:p>
            <a:pPr marL="0" indent="0">
              <a:buNone/>
            </a:pPr>
            <a:r>
              <a:rPr lang="uk-UA" dirty="0" smtClean="0"/>
              <a:t>14. Об'єднання  ремісників  одного фаху..</a:t>
            </a:r>
          </a:p>
          <a:p>
            <a:pPr marL="0" indent="0">
              <a:buNone/>
            </a:pPr>
            <a:r>
              <a:rPr lang="uk-UA" dirty="0" smtClean="0"/>
              <a:t>15. Оброблена шкіра для письма.. </a:t>
            </a:r>
          </a:p>
          <a:p>
            <a:pPr marL="0" indent="0">
              <a:buNone/>
            </a:pPr>
            <a:r>
              <a:rPr lang="uk-UA" dirty="0" smtClean="0"/>
              <a:t>16. Архітектурний стиль витончених форм, притаманний середньовіччю.. </a:t>
            </a:r>
          </a:p>
          <a:p>
            <a:pPr marL="0" indent="0">
              <a:buNone/>
            </a:pPr>
            <a:r>
              <a:rPr lang="uk-UA" dirty="0" smtClean="0"/>
              <a:t>17. Право міста на самоуправління.. </a:t>
            </a:r>
          </a:p>
          <a:p>
            <a:pPr marL="0" indent="0">
              <a:buNone/>
            </a:pPr>
            <a:r>
              <a:rPr lang="uk-UA" dirty="0" smtClean="0"/>
              <a:t>18. </a:t>
            </a:r>
            <a:r>
              <a:rPr lang="uk-UA" dirty="0"/>
              <a:t>Центральна вежа замку</a:t>
            </a:r>
            <a:r>
              <a:rPr lang="uk-UA" dirty="0" smtClean="0"/>
              <a:t>..</a:t>
            </a:r>
          </a:p>
          <a:p>
            <a:pPr marL="0" indent="0">
              <a:buNone/>
            </a:pPr>
            <a:r>
              <a:rPr lang="uk-UA" dirty="0" smtClean="0"/>
              <a:t>19. Королівства на уламках Римської імперії..</a:t>
            </a: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" y="-4228"/>
            <a:ext cx="774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5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4847" y="769441"/>
            <a:ext cx="8261649" cy="5546042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Обираємо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трьох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лідерів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об’єднуємося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3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команди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Гуртуємося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окремими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столами,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обираємо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себе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назву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складається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трьох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етапів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Пегемога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отримується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загальну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суму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балів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Граємо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чесно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На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обдумування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запитання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20 секунд.  На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першому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другому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етапі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відповідає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команда,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лідер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якої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першим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підняв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руку.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Піднімати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руку 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лише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після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сигналу.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Хибна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відповідь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шанс для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суперника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У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третьому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змаганні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відповіді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нотуємо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аркуш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маючи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 секунд на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кожне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запитання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ведучого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Вірна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відповідь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1 бал.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Переможці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змагання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отримують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титул  і корону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Історіян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додаткові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бали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тематичної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1 бал.  3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співчутливий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погляд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вчителя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 </a:t>
            </a:r>
            <a:b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</a:b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6. А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ще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вчитель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заручиться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допомогою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Володяря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 часу з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секундоміром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,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Володаря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цифр – з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крейдою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біля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дошки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для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відмічання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набраних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балів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команд і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Володаря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пильносьі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,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який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спостерігає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яка команда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першою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, другою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підняла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руку.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</a:b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774847" cy="6858000"/>
            <a:chOff x="0" y="0"/>
            <a:chExt cx="774847" cy="6858000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056"/>
            <a:stretch/>
          </p:blipFill>
          <p:spPr bwMode="auto">
            <a:xfrm>
              <a:off x="0" y="0"/>
              <a:ext cx="774847" cy="3548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28" r="19056"/>
            <a:stretch/>
          </p:blipFill>
          <p:spPr bwMode="auto">
            <a:xfrm>
              <a:off x="0" y="3459952"/>
              <a:ext cx="774847" cy="3398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Прямоугольник 6"/>
          <p:cNvSpPr/>
          <p:nvPr/>
        </p:nvSpPr>
        <p:spPr>
          <a:xfrm>
            <a:off x="611560" y="6021288"/>
            <a:ext cx="83555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Перемоги ЗНАЮЧИМ!!! До бою!!! 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493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885634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 підсумків!!!</a:t>
            </a:r>
            <a:endParaRPr lang="uk-U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" y="-4228"/>
            <a:ext cx="774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36712"/>
            <a:ext cx="5616624" cy="539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9632" y="5780225"/>
            <a:ext cx="74231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Дякую</a:t>
            </a:r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за </a:t>
            </a:r>
            <a:r>
              <a:rPr lang="ru-RU" sz="4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гру</a:t>
            </a:r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азарт і </a:t>
            </a:r>
            <a:r>
              <a:rPr lang="ru-RU" sz="4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знання</a:t>
            </a:r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75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" y="1603953"/>
            <a:ext cx="9148050" cy="524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59087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 </a:t>
            </a:r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 Хто це?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4847" y="832650"/>
            <a:ext cx="8415406" cy="77130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Князь Русі, син Хороброго і батько Мудрого. 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Хреститель Русі в 988 р.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0" y="0"/>
            <a:ext cx="774847" cy="6858000"/>
            <a:chOff x="0" y="0"/>
            <a:chExt cx="774847" cy="685800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056"/>
            <a:stretch/>
          </p:blipFill>
          <p:spPr bwMode="auto">
            <a:xfrm>
              <a:off x="0" y="0"/>
              <a:ext cx="774847" cy="3548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28" r="19056"/>
            <a:stretch/>
          </p:blipFill>
          <p:spPr bwMode="auto">
            <a:xfrm>
              <a:off x="0" y="3459952"/>
              <a:ext cx="774847" cy="3398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7984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8640"/>
            <a:ext cx="5040560" cy="572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166" y="5949280"/>
            <a:ext cx="8342834" cy="90872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Дякуючи йому, дзеркальні металеві літери ставали рядами і в Європі стали множитися книги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" y="-4228"/>
            <a:ext cx="774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02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1166" y="5774639"/>
            <a:ext cx="8342834" cy="96672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Англійський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король, брат того, кого звали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Левове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серце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укладач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Хартії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вольностей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" y="-4228"/>
            <a:ext cx="774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4" b="6688"/>
          <a:stretch/>
        </p:blipFill>
        <p:spPr bwMode="auto">
          <a:xfrm>
            <a:off x="2123728" y="15313"/>
            <a:ext cx="5616624" cy="581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578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1166" y="5373217"/>
            <a:ext cx="8229600" cy="132901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800" b="1" dirty="0" smtClean="0"/>
              <a:t>4. Князь, </a:t>
            </a:r>
            <a:r>
              <a:rPr lang="ru-RU" sz="2800" b="1" dirty="0" err="1" smtClean="0"/>
              <a:t>який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довго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повертав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батьківський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спадок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розбив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хрестоносців</a:t>
            </a:r>
            <a:r>
              <a:rPr lang="ru-RU" sz="2800" b="1" dirty="0" smtClean="0"/>
              <a:t>, але </a:t>
            </a:r>
            <a:r>
              <a:rPr lang="ru-RU" sz="2800" b="1" dirty="0" err="1" smtClean="0"/>
              <a:t>зазнав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поразки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від</a:t>
            </a:r>
            <a:r>
              <a:rPr lang="ru-RU" sz="2800" b="1" dirty="0" smtClean="0"/>
              <a:t> монгол, пив </a:t>
            </a:r>
            <a:r>
              <a:rPr lang="ru-RU" sz="2800" b="1" dirty="0" err="1" smtClean="0"/>
              <a:t>кумис</a:t>
            </a:r>
            <a:r>
              <a:rPr lang="ru-RU" sz="2800" b="1" dirty="0" smtClean="0"/>
              <a:t> в </a:t>
            </a:r>
            <a:r>
              <a:rPr lang="ru-RU" sz="2800" b="1" dirty="0" err="1" smtClean="0"/>
              <a:t>Сараї</a:t>
            </a:r>
            <a:r>
              <a:rPr lang="ru-RU" sz="2800" b="1" dirty="0" smtClean="0"/>
              <a:t>,  перший король </a:t>
            </a:r>
            <a:r>
              <a:rPr lang="ru-RU" sz="2800" b="1" dirty="0" err="1" smtClean="0"/>
              <a:t>Русі</a:t>
            </a:r>
            <a:endParaRPr lang="ru-RU" sz="28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" y="-4228"/>
            <a:ext cx="774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66" y="1"/>
            <a:ext cx="8342834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50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75"/>
          <a:stretch/>
        </p:blipFill>
        <p:spPr bwMode="auto">
          <a:xfrm>
            <a:off x="801166" y="20321"/>
            <a:ext cx="8342834" cy="588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2043" y="5877273"/>
            <a:ext cx="8229600" cy="97650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2800" dirty="0" smtClean="0"/>
              <a:t>5. </a:t>
            </a:r>
            <a:r>
              <a:rPr lang="ru-RU" sz="2800" dirty="0" err="1" smtClean="0"/>
              <a:t>Його</a:t>
            </a:r>
            <a:r>
              <a:rPr lang="ru-RU" sz="2800" dirty="0" smtClean="0"/>
              <a:t> </a:t>
            </a:r>
            <a:r>
              <a:rPr lang="ru-RU" sz="2800" dirty="0" err="1" smtClean="0"/>
              <a:t>імперія</a:t>
            </a:r>
            <a:r>
              <a:rPr lang="ru-RU" sz="2800" dirty="0" smtClean="0"/>
              <a:t> </a:t>
            </a:r>
            <a:r>
              <a:rPr lang="ru-RU" sz="2800" dirty="0" err="1" smtClean="0"/>
              <a:t>була</a:t>
            </a:r>
            <a:r>
              <a:rPr lang="ru-RU" sz="2800" dirty="0" smtClean="0"/>
              <a:t> великою, але не </a:t>
            </a:r>
            <a:r>
              <a:rPr lang="ru-RU" sz="2800" dirty="0" err="1" smtClean="0"/>
              <a:t>міцною</a:t>
            </a:r>
            <a:r>
              <a:rPr lang="ru-RU" sz="2800" dirty="0" smtClean="0"/>
              <a:t>, </a:t>
            </a:r>
            <a:r>
              <a:rPr lang="ru-RU" sz="2800" dirty="0" err="1" smtClean="0"/>
              <a:t>оскільки</a:t>
            </a:r>
            <a:r>
              <a:rPr lang="ru-RU" sz="2800" dirty="0" smtClean="0"/>
              <a:t> </a:t>
            </a:r>
            <a:r>
              <a:rPr lang="ru-RU" sz="2800" dirty="0" err="1" smtClean="0"/>
              <a:t>вже</a:t>
            </a:r>
            <a:r>
              <a:rPr lang="ru-RU" sz="2800" dirty="0" smtClean="0"/>
              <a:t> внуки </a:t>
            </a:r>
            <a:r>
              <a:rPr lang="ru-RU" sz="2800" dirty="0" err="1" smtClean="0"/>
              <a:t>розділили</a:t>
            </a:r>
            <a:r>
              <a:rPr lang="ru-RU" sz="2800" dirty="0" smtClean="0"/>
              <a:t> </a:t>
            </a:r>
            <a:r>
              <a:rPr lang="ru-RU" sz="2800" dirty="0" err="1" smtClean="0"/>
              <a:t>її</a:t>
            </a:r>
            <a:r>
              <a:rPr lang="ru-RU" sz="2800" dirty="0" smtClean="0"/>
              <a:t> на 3 </a:t>
            </a:r>
            <a:r>
              <a:rPr lang="ru-RU" sz="2800" dirty="0" err="1" smtClean="0"/>
              <a:t>частини</a:t>
            </a:r>
            <a:r>
              <a:rPr lang="ru-RU" sz="2800" dirty="0" smtClean="0"/>
              <a:t>. А </a:t>
            </a:r>
            <a:r>
              <a:rPr lang="ru-RU" sz="2800" dirty="0" err="1" smtClean="0"/>
              <a:t>ще</a:t>
            </a:r>
            <a:r>
              <a:rPr lang="ru-RU" sz="2800" dirty="0" smtClean="0"/>
              <a:t> </a:t>
            </a:r>
            <a:r>
              <a:rPr lang="ru-RU" sz="2800" dirty="0" err="1" smtClean="0"/>
              <a:t>його</a:t>
            </a:r>
            <a:r>
              <a:rPr lang="ru-RU" sz="2800" dirty="0" smtClean="0"/>
              <a:t> </a:t>
            </a:r>
            <a:r>
              <a:rPr lang="ru-RU" sz="2800" dirty="0" err="1" smtClean="0"/>
              <a:t>ім’я</a:t>
            </a:r>
            <a:r>
              <a:rPr lang="ru-RU" sz="2800" dirty="0" smtClean="0"/>
              <a:t> стало </a:t>
            </a:r>
            <a:r>
              <a:rPr lang="ru-RU" sz="2800" dirty="0" err="1" smtClean="0"/>
              <a:t>надалі</a:t>
            </a:r>
            <a:r>
              <a:rPr lang="ru-RU" sz="2800" dirty="0" smtClean="0"/>
              <a:t> </a:t>
            </a:r>
            <a:r>
              <a:rPr lang="ru-RU" sz="2800" dirty="0" err="1" smtClean="0"/>
              <a:t>назвою</a:t>
            </a:r>
            <a:r>
              <a:rPr lang="ru-RU" sz="2800" dirty="0" smtClean="0"/>
              <a:t> титула </a:t>
            </a:r>
            <a:r>
              <a:rPr lang="ru-RU" sz="2800" dirty="0" err="1" smtClean="0"/>
              <a:t>європейських</a:t>
            </a:r>
            <a:r>
              <a:rPr lang="ru-RU" sz="2800" dirty="0" smtClean="0"/>
              <a:t>  </a:t>
            </a:r>
            <a:r>
              <a:rPr lang="ru-RU" sz="2800" dirty="0" err="1" smtClean="0"/>
              <a:t>монархів</a:t>
            </a:r>
            <a:r>
              <a:rPr lang="ru-RU" sz="2800" dirty="0" smtClean="0"/>
              <a:t>. </a:t>
            </a:r>
            <a:endParaRPr lang="ru-RU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" y="-4228"/>
            <a:ext cx="774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655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166" y="0"/>
            <a:ext cx="8342834" cy="1340768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Народжений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згустком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крові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руці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хлопчик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Темучін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великий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завойовник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засновник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Золотої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Орди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" y="-4228"/>
            <a:ext cx="774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66" y="1340768"/>
            <a:ext cx="8342834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6854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166" y="1700808"/>
            <a:ext cx="3266778" cy="345638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Як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стверджує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ця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релігія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«Нема бога ,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окрім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Аллаха, а…. пророк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Батько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ісламу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" y="-4228"/>
            <a:ext cx="774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002" y="0"/>
            <a:ext cx="5108569" cy="6820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788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459</Words>
  <Application>Microsoft Office PowerPoint</Application>
  <PresentationFormat>Экран (4:3)</PresentationFormat>
  <Paragraphs>44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Внесок Русі у формування європейської цивілізації Підсумковий урок Гра- турнір  «Історіяни» </vt:lpstr>
      <vt:lpstr>1. Обираємо трьох  лідерів і об’єднуємося в 3 команди. Гуртуємося за окремими столами, обираємо для себе назву. 2. Гра складається з трьох етапів. Пегемога отримується за загальну суму балів. Граємо чесно! 3. На обдумування  запитання – 20 секунд.  На першому і другому етапі відповідає команда, лідер якої першим підняв руку. Піднімати руку  можна лише після сигналу. Хибна відповідь – шанс для суперника. У третьому змаганні відповіді нотуємо на аркуш, маючи 20 секунд на кожне запитання ведучого. 4. Вірна відповідь – 1 бал. 5. Переможці  змагання отримують титул  і корону Історіян, додаткові 2 бали до тематичної. 2 місце – 1 бал.  3 місце – співчутливий погляд вчителя…   6. А ще вчитель заручиться допомогою Володяря  часу з секундоміром, Володаря цифр – з крейдою біля дошки для відмічання набраних балів команд і Володаря пильносьі, який спостерігає яка команда першою, другою підняла руку.  </vt:lpstr>
      <vt:lpstr>Гра 1.  Хто це?</vt:lpstr>
      <vt:lpstr>2. Дякуючи йому, дзеркальні металеві літери ставали рядами і в Європі стали множитися книги</vt:lpstr>
      <vt:lpstr>Презентация PowerPoint</vt:lpstr>
      <vt:lpstr>Презентация PowerPoint</vt:lpstr>
      <vt:lpstr>Презентация PowerPoint</vt:lpstr>
      <vt:lpstr>6. Народжений із згустком крові в руці, хлопчик Темучін, великий завойовник, засновник Золотої Орди</vt:lpstr>
      <vt:lpstr>7. Як стверджує ця релігія: «Нема бога , окрім Аллаха, а…. пророк його». Батько  ісламу</vt:lpstr>
      <vt:lpstr>8. Її звинуватили в єресі, відьомстві за чоловічий одяг,  спалили як чаклунку на вогнищі, але вона  сьогодні національна героїня французького народу, покровителька Франції.</vt:lpstr>
      <vt:lpstr>Гра 2. Історичні загадки</vt:lpstr>
      <vt:lpstr>2. Ці війни були війнами за Святі місця. Цим війнам ми завдячуємо лимонами, кавунами, рисом, шахами і особистою гігієною</vt:lpstr>
      <vt:lpstr>3. Ораторес, белаторес, лабораторес…  Хто ж це?</vt:lpstr>
      <vt:lpstr>4. Скільки кілометрів від Константинополя до Царгорода?</vt:lpstr>
      <vt:lpstr>5. Ця подія тривала 116 років, але історики назвали її…</vt:lpstr>
      <vt:lpstr>6.У Польщі – сейм, у Німеччині – рейхстаг, у Іспанії – кортеси, у Франції – Генеральні штати. А у Англії?</vt:lpstr>
      <vt:lpstr>7. Там засідав магістрат</vt:lpstr>
      <vt:lpstr>Гра 3. Згадай термін</vt:lpstr>
      <vt:lpstr>Презентация PowerPoint</vt:lpstr>
      <vt:lpstr>Час підсумків!!!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Внесок Русі у формування європейської цивілізації</dc:title>
  <dc:creator>Тамара</dc:creator>
  <cp:lastModifiedBy>Boss</cp:lastModifiedBy>
  <cp:revision>62</cp:revision>
  <dcterms:created xsi:type="dcterms:W3CDTF">2023-02-20T12:08:55Z</dcterms:created>
  <dcterms:modified xsi:type="dcterms:W3CDTF">2023-02-21T00:15:46Z</dcterms:modified>
</cp:coreProperties>
</file>