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69" r:id="rId17"/>
    <p:sldId id="271" r:id="rId18"/>
    <p:sldId id="272" r:id="rId19"/>
    <p:sldId id="274" r:id="rId20"/>
    <p:sldId id="275" r:id="rId21"/>
    <p:sldId id="276" r:id="rId22"/>
    <p:sldId id="290" r:id="rId23"/>
    <p:sldId id="291" r:id="rId24"/>
    <p:sldId id="277" r:id="rId25"/>
    <p:sldId id="278" r:id="rId26"/>
    <p:sldId id="280" r:id="rId27"/>
    <p:sldId id="279" r:id="rId28"/>
    <p:sldId id="281" r:id="rId29"/>
    <p:sldId id="283" r:id="rId30"/>
    <p:sldId id="284" r:id="rId31"/>
    <p:sldId id="285" r:id="rId32"/>
    <p:sldId id="286" r:id="rId33"/>
    <p:sldId id="287" r:id="rId34"/>
    <p:sldId id="288" r:id="rId35"/>
    <p:sldId id="289"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162"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25.02.2023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1C6CE6C-F05F-4852-B0BE-8A1B2087BD87}" type="datetimeFigureOut">
              <a:rPr lang="ru-RU" smtClean="0"/>
              <a:t>25.02.2023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3FCD4-3AD3-474C-AB30-467D0C24A19A}" type="slidenum">
              <a:rPr lang="ru-RU" smtClean="0"/>
              <a:t>‹#›</a:t>
            </a:fld>
            <a:endParaRPr lang="ru-RU"/>
          </a:p>
        </p:txBody>
      </p:sp>
    </p:spTree>
    <p:extLst>
      <p:ext uri="{BB962C8B-B14F-4D97-AF65-F5344CB8AC3E}">
        <p14:creationId xmlns:p14="http://schemas.microsoft.com/office/powerpoint/2010/main" val="3339813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1C6CE6C-F05F-4852-B0BE-8A1B2087BD87}" type="datetimeFigureOut">
              <a:rPr lang="ru-RU" smtClean="0"/>
              <a:t>25.02.2023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3FCD4-3AD3-474C-AB30-467D0C24A19A}" type="slidenum">
              <a:rPr lang="ru-RU" smtClean="0"/>
              <a:t>‹#›</a:t>
            </a:fld>
            <a:endParaRPr lang="ru-RU"/>
          </a:p>
        </p:txBody>
      </p:sp>
    </p:spTree>
    <p:extLst>
      <p:ext uri="{BB962C8B-B14F-4D97-AF65-F5344CB8AC3E}">
        <p14:creationId xmlns:p14="http://schemas.microsoft.com/office/powerpoint/2010/main" val="375273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1C6CE6C-F05F-4852-B0BE-8A1B2087BD87}" type="datetimeFigureOut">
              <a:rPr lang="ru-RU" smtClean="0"/>
              <a:t>25.02.2023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3FCD4-3AD3-474C-AB30-467D0C24A19A}" type="slidenum">
              <a:rPr lang="ru-RU" smtClean="0"/>
              <a:t>‹#›</a:t>
            </a:fld>
            <a:endParaRPr lang="ru-RU"/>
          </a:p>
        </p:txBody>
      </p:sp>
    </p:spTree>
    <p:extLst>
      <p:ext uri="{BB962C8B-B14F-4D97-AF65-F5344CB8AC3E}">
        <p14:creationId xmlns:p14="http://schemas.microsoft.com/office/powerpoint/2010/main" val="3484949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1C6CE6C-F05F-4852-B0BE-8A1B2087BD87}" type="datetimeFigureOut">
              <a:rPr lang="ru-RU" smtClean="0"/>
              <a:t>25.02.2023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3FCD4-3AD3-474C-AB30-467D0C24A19A}" type="slidenum">
              <a:rPr lang="ru-RU" smtClean="0"/>
              <a:t>‹#›</a:t>
            </a:fld>
            <a:endParaRPr lang="ru-RU"/>
          </a:p>
        </p:txBody>
      </p:sp>
    </p:spTree>
    <p:extLst>
      <p:ext uri="{BB962C8B-B14F-4D97-AF65-F5344CB8AC3E}">
        <p14:creationId xmlns:p14="http://schemas.microsoft.com/office/powerpoint/2010/main" val="4236420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1C6CE6C-F05F-4852-B0BE-8A1B2087BD87}" type="datetimeFigureOut">
              <a:rPr lang="ru-RU" smtClean="0"/>
              <a:t>25.02.2023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63FCD4-3AD3-474C-AB30-467D0C24A19A}" type="slidenum">
              <a:rPr lang="ru-RU" smtClean="0"/>
              <a:t>‹#›</a:t>
            </a:fld>
            <a:endParaRPr lang="ru-RU"/>
          </a:p>
        </p:txBody>
      </p:sp>
    </p:spTree>
    <p:extLst>
      <p:ext uri="{BB962C8B-B14F-4D97-AF65-F5344CB8AC3E}">
        <p14:creationId xmlns:p14="http://schemas.microsoft.com/office/powerpoint/2010/main" val="2292460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1C6CE6C-F05F-4852-B0BE-8A1B2087BD87}" type="datetimeFigureOut">
              <a:rPr lang="ru-RU" smtClean="0"/>
              <a:t>25.02.2023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63FCD4-3AD3-474C-AB30-467D0C24A19A}" type="slidenum">
              <a:rPr lang="ru-RU" smtClean="0"/>
              <a:t>‹#›</a:t>
            </a:fld>
            <a:endParaRPr lang="ru-RU"/>
          </a:p>
        </p:txBody>
      </p:sp>
    </p:spTree>
    <p:extLst>
      <p:ext uri="{BB962C8B-B14F-4D97-AF65-F5344CB8AC3E}">
        <p14:creationId xmlns:p14="http://schemas.microsoft.com/office/powerpoint/2010/main" val="1906386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C6CE6C-F05F-4852-B0BE-8A1B2087BD87}" type="datetimeFigureOut">
              <a:rPr lang="ru-RU" smtClean="0"/>
              <a:t>25.02.2023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63FCD4-3AD3-474C-AB30-467D0C24A19A}" type="slidenum">
              <a:rPr lang="ru-RU" smtClean="0"/>
              <a:t>‹#›</a:t>
            </a:fld>
            <a:endParaRPr lang="ru-RU"/>
          </a:p>
        </p:txBody>
      </p:sp>
    </p:spTree>
    <p:extLst>
      <p:ext uri="{BB962C8B-B14F-4D97-AF65-F5344CB8AC3E}">
        <p14:creationId xmlns:p14="http://schemas.microsoft.com/office/powerpoint/2010/main" val="1232927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1C6CE6C-F05F-4852-B0BE-8A1B2087BD87}" type="datetimeFigureOut">
              <a:rPr lang="ru-RU" smtClean="0"/>
              <a:t>25.02.2023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3FCD4-3AD3-474C-AB30-467D0C24A19A}" type="slidenum">
              <a:rPr lang="ru-RU" smtClean="0"/>
              <a:t>‹#›</a:t>
            </a:fld>
            <a:endParaRPr lang="ru-RU"/>
          </a:p>
        </p:txBody>
      </p:sp>
    </p:spTree>
    <p:extLst>
      <p:ext uri="{BB962C8B-B14F-4D97-AF65-F5344CB8AC3E}">
        <p14:creationId xmlns:p14="http://schemas.microsoft.com/office/powerpoint/2010/main" val="3838230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1C6CE6C-F05F-4852-B0BE-8A1B2087BD87}" type="datetimeFigureOut">
              <a:rPr lang="ru-RU" smtClean="0"/>
              <a:t>25.02.2023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3FCD4-3AD3-474C-AB30-467D0C24A19A}" type="slidenum">
              <a:rPr lang="ru-RU" smtClean="0"/>
              <a:t>‹#›</a:t>
            </a:fld>
            <a:endParaRPr lang="ru-RU"/>
          </a:p>
        </p:txBody>
      </p:sp>
    </p:spTree>
    <p:extLst>
      <p:ext uri="{BB962C8B-B14F-4D97-AF65-F5344CB8AC3E}">
        <p14:creationId xmlns:p14="http://schemas.microsoft.com/office/powerpoint/2010/main" val="64403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1C6CE6C-F05F-4852-B0BE-8A1B2087BD87}" type="datetimeFigureOut">
              <a:rPr lang="ru-RU" smtClean="0"/>
              <a:t>25.02.2023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3FCD4-3AD3-474C-AB30-467D0C24A19A}" type="slidenum">
              <a:rPr lang="ru-RU" smtClean="0"/>
              <a:t>‹#›</a:t>
            </a:fld>
            <a:endParaRPr lang="ru-RU"/>
          </a:p>
        </p:txBody>
      </p:sp>
    </p:spTree>
    <p:extLst>
      <p:ext uri="{BB962C8B-B14F-4D97-AF65-F5344CB8AC3E}">
        <p14:creationId xmlns:p14="http://schemas.microsoft.com/office/powerpoint/2010/main" val="2935078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1C6CE6C-F05F-4852-B0BE-8A1B2087BD87}" type="datetimeFigureOut">
              <a:rPr lang="ru-RU" smtClean="0"/>
              <a:t>25.02.2023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3FCD4-3AD3-474C-AB30-467D0C24A19A}" type="slidenum">
              <a:rPr lang="ru-RU" smtClean="0"/>
              <a:t>‹#›</a:t>
            </a:fld>
            <a:endParaRPr lang="ru-RU"/>
          </a:p>
        </p:txBody>
      </p:sp>
    </p:spTree>
    <p:extLst>
      <p:ext uri="{BB962C8B-B14F-4D97-AF65-F5344CB8AC3E}">
        <p14:creationId xmlns:p14="http://schemas.microsoft.com/office/powerpoint/2010/main" val="3719273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25.02.2023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25.02.2023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25.02.2023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chemeClr val="accent1">
                <a:tint val="44500"/>
                <a:satMod val="160000"/>
              </a:schemeClr>
            </a:gs>
            <a:gs pos="100000">
              <a:schemeClr val="bg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6CE6C-F05F-4852-B0BE-8A1B2087BD87}" type="datetimeFigureOut">
              <a:rPr lang="ru-RU" smtClean="0"/>
              <a:t>25.02.2023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3FCD4-3AD3-474C-AB30-467D0C24A19A}" type="slidenum">
              <a:rPr lang="ru-RU" smtClean="0"/>
              <a:t>‹#›</a:t>
            </a:fld>
            <a:endParaRPr lang="ru-RU"/>
          </a:p>
        </p:txBody>
      </p:sp>
    </p:spTree>
    <p:extLst>
      <p:ext uri="{BB962C8B-B14F-4D97-AF65-F5344CB8AC3E}">
        <p14:creationId xmlns:p14="http://schemas.microsoft.com/office/powerpoint/2010/main" val="819682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7.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764704"/>
            <a:ext cx="7851648" cy="4536504"/>
          </a:xfrm>
        </p:spPr>
        <p:txBody>
          <a:bodyPr>
            <a:normAutofit/>
          </a:bodyPr>
          <a:lstStyle/>
          <a:p>
            <a:r>
              <a:rPr lang="uk-UA" dirty="0">
                <a:solidFill>
                  <a:schemeClr val="bg1"/>
                </a:solidFill>
              </a:rPr>
              <a:t>Поглиблення кризових явищ в економіці. Шахтинський страйк 1989р.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normAutofit/>
          </a:bodyPr>
          <a:lstStyle/>
          <a:p>
            <a:pPr>
              <a:buNone/>
            </a:pPr>
            <a:r>
              <a:rPr lang="ru-RU" sz="3200" dirty="0"/>
              <a:t>У СРСР наполовину </a:t>
            </a:r>
            <a:r>
              <a:rPr lang="ru-RU" sz="3200" dirty="0" err="1"/>
              <a:t>скоротилася</a:t>
            </a:r>
            <a:r>
              <a:rPr lang="ru-RU" sz="3200" dirty="0"/>
              <a:t> </a:t>
            </a:r>
            <a:r>
              <a:rPr lang="ru-RU" sz="3200" dirty="0" err="1"/>
              <a:t>кількість</a:t>
            </a:r>
            <a:r>
              <a:rPr lang="ru-RU" sz="3200" dirty="0"/>
              <a:t> </a:t>
            </a:r>
            <a:r>
              <a:rPr lang="ru-RU" sz="3200" dirty="0" err="1"/>
              <a:t>вино-горілчаних</a:t>
            </a:r>
            <a:r>
              <a:rPr lang="ru-RU" sz="3200" dirty="0"/>
              <a:t> </a:t>
            </a:r>
            <a:r>
              <a:rPr lang="ru-RU" sz="3200" dirty="0" err="1"/>
              <a:t>магазинів</a:t>
            </a:r>
            <a:r>
              <a:rPr lang="ru-RU" sz="3200" dirty="0"/>
              <a:t>, на </a:t>
            </a:r>
            <a:r>
              <a:rPr lang="ru-RU" sz="3200" dirty="0" err="1"/>
              <a:t>дві</a:t>
            </a:r>
            <a:r>
              <a:rPr lang="ru-RU" sz="3200" dirty="0"/>
              <a:t> </a:t>
            </a:r>
            <a:r>
              <a:rPr lang="ru-RU" sz="3200" dirty="0" err="1"/>
              <a:t>третини</a:t>
            </a:r>
            <a:r>
              <a:rPr lang="ru-RU" sz="3200" dirty="0"/>
              <a:t> стало </a:t>
            </a:r>
            <a:r>
              <a:rPr lang="ru-RU" sz="3200" dirty="0" err="1"/>
              <a:t>менше</a:t>
            </a:r>
            <a:r>
              <a:rPr lang="ru-RU" sz="3200" dirty="0"/>
              <a:t> кафе. </a:t>
            </a:r>
            <a:r>
              <a:rPr lang="ru-RU" sz="3200" dirty="0" err="1"/>
              <a:t>Виробництво</a:t>
            </a:r>
            <a:r>
              <a:rPr lang="ru-RU" sz="3200" dirty="0"/>
              <a:t> </a:t>
            </a:r>
            <a:r>
              <a:rPr lang="ru-RU" sz="3200" dirty="0" err="1"/>
              <a:t>горілки</a:t>
            </a:r>
            <a:r>
              <a:rPr lang="ru-RU" sz="3200" dirty="0"/>
              <a:t> </a:t>
            </a:r>
            <a:r>
              <a:rPr lang="ru-RU" sz="3200" dirty="0" err="1"/>
              <a:t>знизилося</a:t>
            </a:r>
            <a:r>
              <a:rPr lang="ru-RU" sz="3200" dirty="0"/>
              <a:t> на </a:t>
            </a:r>
            <a:r>
              <a:rPr lang="ru-RU" sz="3200" b="1" dirty="0">
                <a:solidFill>
                  <a:srgbClr val="FF0000"/>
                </a:solidFill>
              </a:rPr>
              <a:t>25%. </a:t>
            </a:r>
            <a:r>
              <a:rPr lang="ru-RU" sz="3200" dirty="0" err="1"/>
              <a:t>Закрили</a:t>
            </a:r>
            <a:r>
              <a:rPr lang="ru-RU" sz="3200" dirty="0"/>
              <a:t> </a:t>
            </a:r>
            <a:r>
              <a:rPr lang="ru-RU" sz="3200" dirty="0" err="1"/>
              <a:t>чи</a:t>
            </a:r>
            <a:r>
              <a:rPr lang="ru-RU" sz="3200" dirty="0"/>
              <a:t> </a:t>
            </a:r>
            <a:r>
              <a:rPr lang="ru-RU" sz="3200" dirty="0" err="1"/>
              <a:t>перекваліфікували</a:t>
            </a:r>
            <a:r>
              <a:rPr lang="ru-RU" sz="3200" dirty="0"/>
              <a:t> </a:t>
            </a:r>
            <a:r>
              <a:rPr lang="ru-RU" sz="3200" dirty="0">
                <a:solidFill>
                  <a:srgbClr val="FF0000"/>
                </a:solidFill>
              </a:rPr>
              <a:t>83 </a:t>
            </a:r>
            <a:r>
              <a:rPr lang="ru-RU" sz="3200" dirty="0" err="1">
                <a:solidFill>
                  <a:srgbClr val="FF0000"/>
                </a:solidFill>
              </a:rPr>
              <a:t>спиртових</a:t>
            </a:r>
            <a:r>
              <a:rPr lang="ru-RU" sz="3200" dirty="0">
                <a:solidFill>
                  <a:srgbClr val="FF0000"/>
                </a:solidFill>
              </a:rPr>
              <a:t>, 14 </a:t>
            </a:r>
            <a:r>
              <a:rPr lang="ru-RU" sz="3200" dirty="0" err="1">
                <a:solidFill>
                  <a:srgbClr val="FF0000"/>
                </a:solidFill>
              </a:rPr>
              <a:t>лікеро-горілчаних</a:t>
            </a:r>
            <a:r>
              <a:rPr lang="ru-RU" sz="3200" dirty="0">
                <a:solidFill>
                  <a:srgbClr val="FF0000"/>
                </a:solidFill>
              </a:rPr>
              <a:t> </a:t>
            </a:r>
            <a:r>
              <a:rPr lang="ru-RU" sz="3200" dirty="0" err="1">
                <a:solidFill>
                  <a:srgbClr val="FF0000"/>
                </a:solidFill>
              </a:rPr>
              <a:t>і</a:t>
            </a:r>
            <a:r>
              <a:rPr lang="ru-RU" sz="3200" dirty="0">
                <a:solidFill>
                  <a:srgbClr val="FF0000"/>
                </a:solidFill>
              </a:rPr>
              <a:t> </a:t>
            </a:r>
            <a:r>
              <a:rPr lang="ru-RU" sz="3200" dirty="0" err="1">
                <a:solidFill>
                  <a:srgbClr val="FF0000"/>
                </a:solidFill>
              </a:rPr>
              <a:t>біля</a:t>
            </a:r>
            <a:r>
              <a:rPr lang="ru-RU" sz="3200" dirty="0">
                <a:solidFill>
                  <a:srgbClr val="FF0000"/>
                </a:solidFill>
              </a:rPr>
              <a:t> </a:t>
            </a:r>
            <a:r>
              <a:rPr lang="ru-RU" sz="3200" dirty="0" err="1">
                <a:solidFill>
                  <a:srgbClr val="FF0000"/>
                </a:solidFill>
              </a:rPr>
              <a:t>тисячі</a:t>
            </a:r>
            <a:r>
              <a:rPr lang="ru-RU" sz="3200" dirty="0">
                <a:solidFill>
                  <a:srgbClr val="FF0000"/>
                </a:solidFill>
              </a:rPr>
              <a:t> </a:t>
            </a:r>
            <a:r>
              <a:rPr lang="ru-RU" sz="3200" dirty="0" err="1">
                <a:solidFill>
                  <a:srgbClr val="FF0000"/>
                </a:solidFill>
              </a:rPr>
              <a:t>винних</a:t>
            </a:r>
            <a:r>
              <a:rPr lang="ru-RU" sz="3200" dirty="0">
                <a:solidFill>
                  <a:srgbClr val="FF0000"/>
                </a:solidFill>
              </a:rPr>
              <a:t> </a:t>
            </a:r>
            <a:r>
              <a:rPr lang="ru-RU" sz="3200" dirty="0" err="1">
                <a:solidFill>
                  <a:srgbClr val="FF0000"/>
                </a:solidFill>
              </a:rPr>
              <a:t>заводів</a:t>
            </a:r>
            <a:r>
              <a:rPr lang="ru-RU" sz="3200" dirty="0"/>
              <a:t>.</a:t>
            </a:r>
            <a:endParaRPr lang="uk-UA" sz="3200" dirty="0"/>
          </a:p>
        </p:txBody>
      </p:sp>
      <p:pic>
        <p:nvPicPr>
          <p:cNvPr id="1028" name="Picture 4" descr="Картинки по запросу &quot;водки нет&quot;&quot;"/>
          <p:cNvPicPr>
            <a:picLocks noChangeAspect="1" noChangeArrowheads="1"/>
          </p:cNvPicPr>
          <p:nvPr/>
        </p:nvPicPr>
        <p:blipFill>
          <a:blip r:embed="rId2" cstate="print"/>
          <a:srcRect/>
          <a:stretch>
            <a:fillRect/>
          </a:stretch>
        </p:blipFill>
        <p:spPr bwMode="auto">
          <a:xfrm>
            <a:off x="971599" y="4365104"/>
            <a:ext cx="3323861" cy="2492896"/>
          </a:xfrm>
          <a:prstGeom prst="rect">
            <a:avLst/>
          </a:prstGeom>
          <a:noFill/>
        </p:spPr>
      </p:pic>
      <p:pic>
        <p:nvPicPr>
          <p:cNvPr id="1030" name="Picture 6" descr="Картинки по запросу &quot;самогоноваріння в срср&quot;&quot;"/>
          <p:cNvPicPr>
            <a:picLocks noChangeAspect="1" noChangeArrowheads="1"/>
          </p:cNvPicPr>
          <p:nvPr/>
        </p:nvPicPr>
        <p:blipFill>
          <a:blip r:embed="rId3" cstate="print"/>
          <a:srcRect/>
          <a:stretch>
            <a:fillRect/>
          </a:stretch>
        </p:blipFill>
        <p:spPr bwMode="auto">
          <a:xfrm>
            <a:off x="4932040" y="3933056"/>
            <a:ext cx="3821927" cy="292494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lstStyle/>
          <a:p>
            <a:pPr>
              <a:buNone/>
            </a:pPr>
            <a:r>
              <a:rPr lang="uk-UA" dirty="0"/>
              <a:t>Замість пива "Жигулівського" почали продавати безалкогольне "</a:t>
            </a:r>
            <a:r>
              <a:rPr lang="uk-UA" dirty="0" err="1"/>
              <a:t>Півко</a:t>
            </a:r>
            <a:r>
              <a:rPr lang="uk-UA" dirty="0"/>
              <a:t>". Жартували, що на черзі "</a:t>
            </a:r>
            <a:r>
              <a:rPr lang="uk-UA" dirty="0" err="1"/>
              <a:t>вінішко</a:t>
            </a:r>
            <a:r>
              <a:rPr lang="uk-UA" dirty="0"/>
              <a:t>" і "</a:t>
            </a:r>
            <a:r>
              <a:rPr lang="uk-UA" dirty="0" err="1"/>
              <a:t>водчонка</a:t>
            </a:r>
            <a:r>
              <a:rPr lang="uk-UA" dirty="0"/>
              <a:t>". Горілка стала дефіцитом. Довжелезні черги біля гастрономів прозвали "петлею Горбачова".</a:t>
            </a:r>
          </a:p>
        </p:txBody>
      </p:sp>
      <p:pic>
        <p:nvPicPr>
          <p:cNvPr id="26626" name="Picture 2" descr="Картинки по запросу &quot;безалкогольне &quot;Півко&quot; в срср&quot;&quot;"/>
          <p:cNvPicPr>
            <a:picLocks noChangeAspect="1" noChangeArrowheads="1"/>
          </p:cNvPicPr>
          <p:nvPr/>
        </p:nvPicPr>
        <p:blipFill>
          <a:blip r:embed="rId2" cstate="print"/>
          <a:srcRect/>
          <a:stretch>
            <a:fillRect/>
          </a:stretch>
        </p:blipFill>
        <p:spPr bwMode="auto">
          <a:xfrm>
            <a:off x="-1" y="3356992"/>
            <a:ext cx="3936437" cy="2952328"/>
          </a:xfrm>
          <a:prstGeom prst="rect">
            <a:avLst/>
          </a:prstGeom>
          <a:noFill/>
        </p:spPr>
      </p:pic>
      <p:pic>
        <p:nvPicPr>
          <p:cNvPr id="26628" name="Picture 4" descr="Картинки по запросу &quot;черги за водкой всрср&quot;&quot;"/>
          <p:cNvPicPr>
            <a:picLocks noChangeAspect="1" noChangeArrowheads="1"/>
          </p:cNvPicPr>
          <p:nvPr/>
        </p:nvPicPr>
        <p:blipFill>
          <a:blip r:embed="rId3" cstate="print"/>
          <a:srcRect/>
          <a:stretch>
            <a:fillRect/>
          </a:stretch>
        </p:blipFill>
        <p:spPr bwMode="auto">
          <a:xfrm>
            <a:off x="4139951" y="2780928"/>
            <a:ext cx="4728773" cy="352839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lstStyle/>
          <a:p>
            <a:pPr>
              <a:buNone/>
            </a:pPr>
            <a:r>
              <a:rPr lang="ru-RU" dirty="0" err="1"/>
              <a:t>Населення</a:t>
            </a:r>
            <a:r>
              <a:rPr lang="ru-RU" dirty="0"/>
              <a:t> </a:t>
            </a:r>
            <a:r>
              <a:rPr lang="ru-RU" dirty="0" err="1"/>
              <a:t>масово</a:t>
            </a:r>
            <a:r>
              <a:rPr lang="ru-RU" dirty="0"/>
              <a:t> </a:t>
            </a:r>
            <a:r>
              <a:rPr lang="ru-RU" dirty="0" err="1"/>
              <a:t>зайнялося</a:t>
            </a:r>
            <a:r>
              <a:rPr lang="ru-RU" dirty="0"/>
              <a:t> </a:t>
            </a:r>
            <a:r>
              <a:rPr lang="ru-RU" dirty="0" err="1"/>
              <a:t>самогоноварінням</a:t>
            </a:r>
            <a:r>
              <a:rPr lang="ru-RU" dirty="0"/>
              <a:t>. У </a:t>
            </a:r>
            <a:r>
              <a:rPr lang="ru-RU" b="1" dirty="0">
                <a:solidFill>
                  <a:srgbClr val="FF0000"/>
                </a:solidFill>
              </a:rPr>
              <a:t>1986 – 1988 роках </a:t>
            </a:r>
            <a:r>
              <a:rPr lang="ru-RU" dirty="0" err="1"/>
              <a:t>виник</a:t>
            </a:r>
            <a:r>
              <a:rPr lang="ru-RU" dirty="0"/>
              <a:t> </a:t>
            </a:r>
            <a:r>
              <a:rPr lang="ru-RU" dirty="0" err="1"/>
              <a:t>дефіцит</a:t>
            </a:r>
            <a:r>
              <a:rPr lang="ru-RU" dirty="0"/>
              <a:t> </a:t>
            </a:r>
            <a:r>
              <a:rPr lang="ru-RU" dirty="0" err="1"/>
              <a:t>цукру</a:t>
            </a:r>
            <a:r>
              <a:rPr lang="ru-RU" dirty="0"/>
              <a:t> та </a:t>
            </a:r>
            <a:r>
              <a:rPr lang="ru-RU" dirty="0" err="1"/>
              <a:t>дріжджів</a:t>
            </a:r>
            <a:r>
              <a:rPr lang="ru-RU" dirty="0"/>
              <a:t>. На перший </a:t>
            </a:r>
            <a:r>
              <a:rPr lang="ru-RU" dirty="0" err="1"/>
              <a:t>навіть</a:t>
            </a:r>
            <a:r>
              <a:rPr lang="ru-RU" dirty="0"/>
              <a:t> </a:t>
            </a:r>
            <a:r>
              <a:rPr lang="ru-RU" dirty="0" err="1"/>
              <a:t>запровадили</a:t>
            </a:r>
            <a:r>
              <a:rPr lang="ru-RU" dirty="0"/>
              <a:t> </a:t>
            </a:r>
            <a:r>
              <a:rPr lang="ru-RU" dirty="0" err="1"/>
              <a:t>талони</a:t>
            </a:r>
            <a:r>
              <a:rPr lang="ru-RU" dirty="0"/>
              <a:t>.</a:t>
            </a:r>
            <a:endParaRPr lang="uk-UA" dirty="0"/>
          </a:p>
        </p:txBody>
      </p:sp>
      <p:pic>
        <p:nvPicPr>
          <p:cNvPr id="25602" name="Picture 2" descr="Картинки по запросу &quot;черги за водкой всрср&quot;&quot;"/>
          <p:cNvPicPr>
            <a:picLocks noChangeAspect="1" noChangeArrowheads="1"/>
          </p:cNvPicPr>
          <p:nvPr/>
        </p:nvPicPr>
        <p:blipFill>
          <a:blip r:embed="rId2" cstate="print"/>
          <a:srcRect/>
          <a:stretch>
            <a:fillRect/>
          </a:stretch>
        </p:blipFill>
        <p:spPr bwMode="auto">
          <a:xfrm>
            <a:off x="3347864" y="2204863"/>
            <a:ext cx="2520280" cy="2016225"/>
          </a:xfrm>
          <a:prstGeom prst="rect">
            <a:avLst/>
          </a:prstGeom>
          <a:noFill/>
        </p:spPr>
      </p:pic>
      <p:pic>
        <p:nvPicPr>
          <p:cNvPr id="25604" name="Picture 4" descr="Картинки по запросу &quot;черги за водкой всрср&quot;&quot;"/>
          <p:cNvPicPr>
            <a:picLocks noChangeAspect="1" noChangeArrowheads="1"/>
          </p:cNvPicPr>
          <p:nvPr/>
        </p:nvPicPr>
        <p:blipFill>
          <a:blip r:embed="rId3" cstate="print"/>
          <a:srcRect/>
          <a:stretch>
            <a:fillRect/>
          </a:stretch>
        </p:blipFill>
        <p:spPr bwMode="auto">
          <a:xfrm>
            <a:off x="6012160" y="2132856"/>
            <a:ext cx="3131840" cy="4248472"/>
          </a:xfrm>
          <a:prstGeom prst="rect">
            <a:avLst/>
          </a:prstGeom>
          <a:noFill/>
        </p:spPr>
      </p:pic>
      <p:pic>
        <p:nvPicPr>
          <p:cNvPr id="25606" name="Picture 6" descr="Картинки по запросу &quot;самогоноваріння в срср&quot;&quot;"/>
          <p:cNvPicPr>
            <a:picLocks noChangeAspect="1" noChangeArrowheads="1"/>
          </p:cNvPicPr>
          <p:nvPr/>
        </p:nvPicPr>
        <p:blipFill>
          <a:blip r:embed="rId4" cstate="print"/>
          <a:srcRect/>
          <a:stretch>
            <a:fillRect/>
          </a:stretch>
        </p:blipFill>
        <p:spPr bwMode="auto">
          <a:xfrm>
            <a:off x="0" y="2204864"/>
            <a:ext cx="3255679" cy="2448272"/>
          </a:xfrm>
          <a:prstGeom prst="rect">
            <a:avLst/>
          </a:prstGeom>
          <a:noFill/>
        </p:spPr>
      </p:pic>
      <p:pic>
        <p:nvPicPr>
          <p:cNvPr id="25608" name="Picture 8" descr="Картинки по запросу &quot;самогоноваріння в срср&quot;&quot;"/>
          <p:cNvPicPr>
            <a:picLocks noChangeAspect="1" noChangeArrowheads="1"/>
          </p:cNvPicPr>
          <p:nvPr/>
        </p:nvPicPr>
        <p:blipFill>
          <a:blip r:embed="rId5" cstate="print"/>
          <a:srcRect/>
          <a:stretch>
            <a:fillRect/>
          </a:stretch>
        </p:blipFill>
        <p:spPr bwMode="auto">
          <a:xfrm>
            <a:off x="3275856" y="4159348"/>
            <a:ext cx="2616874" cy="2698652"/>
          </a:xfrm>
          <a:prstGeom prst="rect">
            <a:avLst/>
          </a:prstGeom>
          <a:noFill/>
        </p:spPr>
      </p:pic>
      <p:pic>
        <p:nvPicPr>
          <p:cNvPr id="25610" name="Picture 10" descr="Картинки по запросу &quot;самогоноваріння в срср&quot;&quot;"/>
          <p:cNvPicPr>
            <a:picLocks noChangeAspect="1" noChangeArrowheads="1"/>
          </p:cNvPicPr>
          <p:nvPr/>
        </p:nvPicPr>
        <p:blipFill>
          <a:blip r:embed="rId6" cstate="print"/>
          <a:srcRect/>
          <a:stretch>
            <a:fillRect/>
          </a:stretch>
        </p:blipFill>
        <p:spPr bwMode="auto">
          <a:xfrm>
            <a:off x="179512" y="4725145"/>
            <a:ext cx="2952328" cy="213285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noAutofit/>
          </a:bodyPr>
          <a:lstStyle/>
          <a:p>
            <a:pPr>
              <a:buNone/>
            </a:pPr>
            <a:r>
              <a:rPr lang="uk-UA" sz="3200" i="1" dirty="0"/>
              <a:t>Наслідком антиалкогольної кампанії стало покращення показників народжуваності (зросла) та смертності (знизилась), з іншого боку, держава зазнала економічних втрат</a:t>
            </a:r>
            <a:r>
              <a:rPr lang="uk-UA" sz="3200" dirty="0"/>
              <a:t>. Так, </a:t>
            </a:r>
            <a:r>
              <a:rPr lang="uk-UA" sz="3200" b="1" i="1" dirty="0">
                <a:solidFill>
                  <a:srgbClr val="FF0000"/>
                </a:solidFill>
              </a:rPr>
              <a:t>1986 </a:t>
            </a:r>
            <a:r>
              <a:rPr lang="uk-UA" sz="3200" i="1" dirty="0"/>
              <a:t>року</a:t>
            </a:r>
            <a:r>
              <a:rPr lang="uk-UA" sz="3200" dirty="0"/>
              <a:t> харчова промисловість порівняно з попереднім часом </a:t>
            </a:r>
            <a:r>
              <a:rPr lang="uk-UA" sz="3200" i="1" dirty="0"/>
              <a:t>недоотримала </a:t>
            </a:r>
            <a:r>
              <a:rPr lang="uk-UA" sz="3200" b="1" i="1" dirty="0">
                <a:solidFill>
                  <a:srgbClr val="FF0000"/>
                </a:solidFill>
              </a:rPr>
              <a:t>22 </a:t>
            </a:r>
            <a:r>
              <a:rPr lang="uk-UA" sz="3200" b="1" i="1" dirty="0" err="1">
                <a:solidFill>
                  <a:srgbClr val="FF0000"/>
                </a:solidFill>
              </a:rPr>
              <a:t>млрд</a:t>
            </a:r>
            <a:r>
              <a:rPr lang="uk-UA" sz="3200" b="1" i="1" dirty="0">
                <a:solidFill>
                  <a:srgbClr val="FF0000"/>
                </a:solidFill>
              </a:rPr>
              <a:t> </a:t>
            </a:r>
            <a:r>
              <a:rPr lang="uk-UA" sz="3200" b="1" i="1" dirty="0" err="1">
                <a:solidFill>
                  <a:srgbClr val="FF0000"/>
                </a:solidFill>
              </a:rPr>
              <a:t>крб</a:t>
            </a:r>
            <a:r>
              <a:rPr lang="uk-UA" sz="3200" b="1" dirty="0">
                <a:solidFill>
                  <a:srgbClr val="FF0000"/>
                </a:solidFill>
              </a:rPr>
              <a:t> доходу</a:t>
            </a:r>
            <a:r>
              <a:rPr lang="uk-UA" sz="3200" dirty="0"/>
              <a:t>, а </a:t>
            </a:r>
            <a:r>
              <a:rPr lang="uk-UA" sz="3200" b="1" i="1" dirty="0">
                <a:solidFill>
                  <a:srgbClr val="FF0000"/>
                </a:solidFill>
              </a:rPr>
              <a:t>1987 року – 25 </a:t>
            </a:r>
            <a:r>
              <a:rPr lang="uk-UA" sz="3200" b="1" i="1" dirty="0" err="1">
                <a:solidFill>
                  <a:srgbClr val="FF0000"/>
                </a:solidFill>
              </a:rPr>
              <a:t>млрд</a:t>
            </a:r>
            <a:r>
              <a:rPr lang="uk-UA" sz="3200" b="1" i="1" dirty="0">
                <a:solidFill>
                  <a:srgbClr val="FF0000"/>
                </a:solidFill>
              </a:rPr>
              <a:t> крб</a:t>
            </a:r>
            <a:r>
              <a:rPr lang="uk-UA" sz="3200" dirty="0"/>
              <a:t>. Збитки не були компенсовані. Тому у </a:t>
            </a:r>
            <a:r>
              <a:rPr lang="uk-UA" sz="3200" b="1" dirty="0">
                <a:solidFill>
                  <a:srgbClr val="FF0000"/>
                </a:solidFill>
              </a:rPr>
              <a:t>1987 році </a:t>
            </a:r>
            <a:r>
              <a:rPr lang="uk-UA" sz="3200" dirty="0"/>
              <a:t>цю кампанію було зупинено.</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1224136"/>
          </a:xfrm>
        </p:spPr>
        <p:txBody>
          <a:bodyPr>
            <a:normAutofit/>
          </a:bodyPr>
          <a:lstStyle/>
          <a:p>
            <a:pPr>
              <a:buNone/>
            </a:pPr>
            <a:r>
              <a:rPr lang="uk-UA" b="1" dirty="0"/>
              <a:t>Використовуючи матеріал, дайте відповідь на запитання.</a:t>
            </a:r>
          </a:p>
        </p:txBody>
      </p:sp>
      <p:pic>
        <p:nvPicPr>
          <p:cNvPr id="27650" name="Picture 2"/>
          <p:cNvPicPr>
            <a:picLocks noChangeAspect="1" noChangeArrowheads="1"/>
          </p:cNvPicPr>
          <p:nvPr/>
        </p:nvPicPr>
        <p:blipFill>
          <a:blip r:embed="rId2" cstate="print"/>
          <a:srcRect/>
          <a:stretch>
            <a:fillRect/>
          </a:stretch>
        </p:blipFill>
        <p:spPr bwMode="auto">
          <a:xfrm>
            <a:off x="0" y="1635246"/>
            <a:ext cx="9077644" cy="522275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lstStyle/>
          <a:p>
            <a:pPr>
              <a:buNone/>
            </a:pPr>
            <a:r>
              <a:rPr lang="uk-UA" dirty="0"/>
              <a:t>Один із наслідків економічної кризи  –  поширення тіньової економіки. </a:t>
            </a:r>
          </a:p>
          <a:p>
            <a:pPr>
              <a:buNone/>
            </a:pPr>
            <a:r>
              <a:rPr lang="uk-UA" dirty="0"/>
              <a:t>У </a:t>
            </a:r>
            <a:r>
              <a:rPr lang="uk-UA" b="1" dirty="0">
                <a:solidFill>
                  <a:srgbClr val="FF0000"/>
                </a:solidFill>
              </a:rPr>
              <a:t>травні 1986 р</a:t>
            </a:r>
            <a:r>
              <a:rPr lang="uk-UA" dirty="0"/>
              <a:t>. стартувала кампанія боротьби з </a:t>
            </a:r>
            <a:r>
              <a:rPr lang="uk-UA" b="1" dirty="0">
                <a:solidFill>
                  <a:srgbClr val="FF0000"/>
                </a:solidFill>
              </a:rPr>
              <a:t>нетрудовими доходами</a:t>
            </a:r>
            <a:r>
              <a:rPr lang="uk-UA" dirty="0"/>
              <a:t>. </a:t>
            </a:r>
          </a:p>
          <a:p>
            <a:pPr>
              <a:buNone/>
            </a:pPr>
            <a:r>
              <a:rPr lang="ru-RU" dirty="0" err="1"/>
              <a:t>Переслідували</a:t>
            </a:r>
            <a:r>
              <a:rPr lang="ru-RU" dirty="0"/>
              <a:t> людей, </a:t>
            </a:r>
            <a:r>
              <a:rPr lang="ru-RU" dirty="0" err="1"/>
              <a:t>які</a:t>
            </a:r>
            <a:r>
              <a:rPr lang="ru-RU" dirty="0"/>
              <a:t> </a:t>
            </a:r>
            <a:r>
              <a:rPr lang="ru-RU" dirty="0" err="1"/>
              <a:t>бажали</a:t>
            </a:r>
            <a:r>
              <a:rPr lang="ru-RU" dirty="0"/>
              <a:t> </a:t>
            </a:r>
            <a:r>
              <a:rPr lang="ru-RU" dirty="0" err="1"/>
              <a:t>заробити</a:t>
            </a:r>
            <a:r>
              <a:rPr lang="ru-RU" dirty="0"/>
              <a:t> ремонтом </a:t>
            </a:r>
            <a:r>
              <a:rPr lang="ru-RU" dirty="0" err="1"/>
              <a:t>житла</a:t>
            </a:r>
            <a:r>
              <a:rPr lang="ru-RU" dirty="0"/>
              <a:t>, </a:t>
            </a:r>
            <a:r>
              <a:rPr lang="ru-RU" dirty="0" err="1"/>
              <a:t>пошиттям</a:t>
            </a:r>
            <a:r>
              <a:rPr lang="ru-RU" dirty="0"/>
              <a:t> </a:t>
            </a:r>
            <a:r>
              <a:rPr lang="ru-RU" dirty="0" err="1"/>
              <a:t>одягу</a:t>
            </a:r>
            <a:r>
              <a:rPr lang="ru-RU" dirty="0"/>
              <a:t>, </a:t>
            </a:r>
            <a:r>
              <a:rPr lang="ru-RU" dirty="0" err="1"/>
              <a:t>наданням</a:t>
            </a:r>
            <a:r>
              <a:rPr lang="ru-RU" dirty="0"/>
              <a:t> </a:t>
            </a:r>
            <a:r>
              <a:rPr lang="ru-RU" dirty="0" err="1"/>
              <a:t>населенню</a:t>
            </a:r>
            <a:r>
              <a:rPr lang="ru-RU" dirty="0"/>
              <a:t> </a:t>
            </a:r>
            <a:r>
              <a:rPr lang="ru-RU" dirty="0" err="1"/>
              <a:t>інших</a:t>
            </a:r>
            <a:r>
              <a:rPr lang="ru-RU" dirty="0"/>
              <a:t> </a:t>
            </a:r>
            <a:r>
              <a:rPr lang="ru-RU" dirty="0" err="1"/>
              <a:t>послуг</a:t>
            </a:r>
            <a:r>
              <a:rPr lang="ru-RU" dirty="0"/>
              <a:t>. </a:t>
            </a:r>
            <a:r>
              <a:rPr lang="ru-RU" dirty="0" err="1"/>
              <a:t>Штрафували</a:t>
            </a:r>
            <a:r>
              <a:rPr lang="ru-RU" dirty="0"/>
              <a:t> </a:t>
            </a:r>
            <a:r>
              <a:rPr lang="ru-RU" dirty="0" err="1"/>
              <a:t>господинь</a:t>
            </a:r>
            <a:r>
              <a:rPr lang="ru-RU" dirty="0"/>
              <a:t>, </a:t>
            </a:r>
            <a:r>
              <a:rPr lang="ru-RU" dirty="0" err="1"/>
              <a:t>які</a:t>
            </a:r>
            <a:r>
              <a:rPr lang="ru-RU" dirty="0"/>
              <a:t> продавали в </a:t>
            </a:r>
            <a:r>
              <a:rPr lang="ru-RU" dirty="0" err="1"/>
              <a:t>невстановлених</a:t>
            </a:r>
            <a:r>
              <a:rPr lang="ru-RU" dirty="0"/>
              <a:t> </a:t>
            </a:r>
            <a:r>
              <a:rPr lang="ru-RU" dirty="0" err="1"/>
              <a:t>місцях</a:t>
            </a:r>
            <a:r>
              <a:rPr lang="ru-RU" dirty="0"/>
              <a:t> </a:t>
            </a:r>
            <a:r>
              <a:rPr lang="ru-RU" dirty="0" err="1"/>
              <a:t>щось</a:t>
            </a:r>
            <a:r>
              <a:rPr lang="ru-RU" dirty="0"/>
              <a:t> </a:t>
            </a:r>
            <a:r>
              <a:rPr lang="ru-RU" dirty="0" err="1"/>
              <a:t>вирощене</a:t>
            </a:r>
            <a:r>
              <a:rPr lang="ru-RU" dirty="0"/>
              <a:t> на </a:t>
            </a:r>
            <a:r>
              <a:rPr lang="ru-RU" dirty="0" err="1"/>
              <a:t>присадибній</a:t>
            </a:r>
            <a:r>
              <a:rPr lang="ru-RU" dirty="0"/>
              <a:t> </a:t>
            </a:r>
            <a:r>
              <a:rPr lang="ru-RU" dirty="0" err="1"/>
              <a:t>ділянці</a:t>
            </a:r>
            <a:r>
              <a:rPr lang="ru-RU" dirty="0"/>
              <a:t> </a:t>
            </a:r>
            <a:r>
              <a:rPr lang="ru-RU" dirty="0" err="1"/>
              <a:t>або</a:t>
            </a:r>
            <a:r>
              <a:rPr lang="ru-RU" dirty="0"/>
              <a:t> </a:t>
            </a:r>
            <a:r>
              <a:rPr lang="ru-RU" dirty="0" err="1"/>
              <a:t>зібране</a:t>
            </a:r>
            <a:r>
              <a:rPr lang="ru-RU" dirty="0"/>
              <a:t> в </a:t>
            </a:r>
            <a:r>
              <a:rPr lang="ru-RU" dirty="0" err="1"/>
              <a:t>лісі</a:t>
            </a:r>
            <a:r>
              <a:rPr lang="ru-RU" dirty="0"/>
              <a:t>.</a:t>
            </a:r>
            <a:endParaRPr lang="uk-UA" dirty="0"/>
          </a:p>
          <a:p>
            <a:pPr>
              <a:buNone/>
            </a:pPr>
            <a:endParaRPr lang="uk-UA" dirty="0"/>
          </a:p>
        </p:txBody>
      </p:sp>
      <p:pic>
        <p:nvPicPr>
          <p:cNvPr id="23554" name="Picture 2" descr="Картинки по запросу &quot;торгівля на вулиці в срср у 1980 - х&quot;&quot;"/>
          <p:cNvPicPr>
            <a:picLocks noChangeAspect="1" noChangeArrowheads="1"/>
          </p:cNvPicPr>
          <p:nvPr/>
        </p:nvPicPr>
        <p:blipFill>
          <a:blip r:embed="rId2" cstate="print"/>
          <a:srcRect/>
          <a:stretch>
            <a:fillRect/>
          </a:stretch>
        </p:blipFill>
        <p:spPr bwMode="auto">
          <a:xfrm>
            <a:off x="1547664" y="4725144"/>
            <a:ext cx="2782664" cy="1957984"/>
          </a:xfrm>
          <a:prstGeom prst="rect">
            <a:avLst/>
          </a:prstGeom>
          <a:noFill/>
        </p:spPr>
      </p:pic>
      <p:pic>
        <p:nvPicPr>
          <p:cNvPr id="23556" name="Picture 4" descr="Картинки по запросу &quot;торгівля на вулиці в срср у 1980 - х&quot;&quot;"/>
          <p:cNvPicPr>
            <a:picLocks noChangeAspect="1" noChangeArrowheads="1"/>
          </p:cNvPicPr>
          <p:nvPr/>
        </p:nvPicPr>
        <p:blipFill>
          <a:blip r:embed="rId3" cstate="print"/>
          <a:srcRect/>
          <a:stretch>
            <a:fillRect/>
          </a:stretch>
        </p:blipFill>
        <p:spPr bwMode="auto">
          <a:xfrm>
            <a:off x="4716016" y="4714356"/>
            <a:ext cx="2952327" cy="195500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lstStyle/>
          <a:p>
            <a:pPr>
              <a:buNone/>
            </a:pPr>
            <a:r>
              <a:rPr lang="ru-RU" dirty="0"/>
              <a:t>Коли гасло </a:t>
            </a:r>
            <a:r>
              <a:rPr lang="ru-RU" b="1" dirty="0">
                <a:solidFill>
                  <a:srgbClr val="FF0000"/>
                </a:solidFill>
              </a:rPr>
              <a:t>«</a:t>
            </a:r>
            <a:r>
              <a:rPr lang="ru-RU" b="1" dirty="0" err="1">
                <a:solidFill>
                  <a:srgbClr val="FF0000"/>
                </a:solidFill>
              </a:rPr>
              <a:t>прискорення</a:t>
            </a:r>
            <a:r>
              <a:rPr lang="ru-RU" b="1" dirty="0">
                <a:solidFill>
                  <a:srgbClr val="FF0000"/>
                </a:solidFill>
              </a:rPr>
              <a:t>» </a:t>
            </a:r>
            <a:r>
              <a:rPr lang="ru-RU" dirty="0"/>
              <a:t>не </a:t>
            </a:r>
            <a:r>
              <a:rPr lang="ru-RU" dirty="0" err="1"/>
              <a:t>спрацювало</a:t>
            </a:r>
            <a:r>
              <a:rPr lang="ru-RU" dirty="0"/>
              <a:t>, </a:t>
            </a:r>
          </a:p>
          <a:p>
            <a:pPr>
              <a:buNone/>
            </a:pPr>
            <a:r>
              <a:rPr lang="ru-RU" b="1" dirty="0">
                <a:solidFill>
                  <a:srgbClr val="0070C0"/>
                </a:solidFill>
              </a:rPr>
              <a:t>М. </a:t>
            </a:r>
            <a:r>
              <a:rPr lang="ru-RU" b="1" dirty="0" err="1">
                <a:solidFill>
                  <a:srgbClr val="0070C0"/>
                </a:solidFill>
              </a:rPr>
              <a:t>Горбачов</a:t>
            </a:r>
            <a:r>
              <a:rPr lang="ru-RU" b="1" dirty="0">
                <a:solidFill>
                  <a:srgbClr val="0070C0"/>
                </a:solidFill>
              </a:rPr>
              <a:t> </a:t>
            </a:r>
            <a:r>
              <a:rPr lang="ru-RU" dirty="0" err="1"/>
              <a:t>вирішив</a:t>
            </a:r>
            <a:r>
              <a:rPr lang="ru-RU" dirty="0"/>
              <a:t> </a:t>
            </a:r>
            <a:r>
              <a:rPr lang="ru-RU" dirty="0" err="1"/>
              <a:t>підійти</a:t>
            </a:r>
            <a:r>
              <a:rPr lang="ru-RU" dirty="0"/>
              <a:t> до </a:t>
            </a:r>
            <a:r>
              <a:rPr lang="ru-RU" dirty="0" err="1"/>
              <a:t>проблеми</a:t>
            </a:r>
            <a:r>
              <a:rPr lang="ru-RU" dirty="0"/>
              <a:t> </a:t>
            </a:r>
            <a:r>
              <a:rPr lang="ru-RU" dirty="0" err="1"/>
              <a:t>з</a:t>
            </a:r>
            <a:r>
              <a:rPr lang="ru-RU" dirty="0"/>
              <a:t> </a:t>
            </a:r>
            <a:r>
              <a:rPr lang="ru-RU" dirty="0" err="1"/>
              <a:t>іншого</a:t>
            </a:r>
            <a:r>
              <a:rPr lang="ru-RU" dirty="0"/>
              <a:t> боку. </a:t>
            </a:r>
            <a:r>
              <a:rPr lang="ru-RU" b="1" dirty="0" err="1">
                <a:solidFill>
                  <a:srgbClr val="FF0000"/>
                </a:solidFill>
              </a:rPr>
              <a:t>Червневий</a:t>
            </a:r>
            <a:r>
              <a:rPr lang="ru-RU" b="1" dirty="0">
                <a:solidFill>
                  <a:srgbClr val="FF0000"/>
                </a:solidFill>
              </a:rPr>
              <a:t> (1987) пленум ЦК КПРС</a:t>
            </a:r>
            <a:r>
              <a:rPr lang="ru-RU" dirty="0"/>
              <a:t> </a:t>
            </a:r>
            <a:r>
              <a:rPr lang="ru-RU" dirty="0" err="1"/>
              <a:t>спробував</a:t>
            </a:r>
            <a:r>
              <a:rPr lang="ru-RU" dirty="0"/>
              <a:t> </a:t>
            </a:r>
            <a:r>
              <a:rPr lang="ru-RU" dirty="0" err="1"/>
              <a:t>вдихнути</a:t>
            </a:r>
            <a:r>
              <a:rPr lang="ru-RU" dirty="0"/>
              <a:t> </a:t>
            </a:r>
            <a:r>
              <a:rPr lang="ru-RU" dirty="0" err="1"/>
              <a:t>життя</a:t>
            </a:r>
            <a:r>
              <a:rPr lang="ru-RU" dirty="0"/>
              <a:t> в </a:t>
            </a:r>
            <a:r>
              <a:rPr lang="ru-RU" dirty="0" err="1"/>
              <a:t>економіку</a:t>
            </a:r>
            <a:r>
              <a:rPr lang="ru-RU" dirty="0"/>
              <a:t>, давши </a:t>
            </a:r>
            <a:r>
              <a:rPr lang="ru-RU" dirty="0" err="1"/>
              <a:t>державним</a:t>
            </a:r>
            <a:r>
              <a:rPr lang="ru-RU" dirty="0"/>
              <a:t> </a:t>
            </a:r>
            <a:r>
              <a:rPr lang="ru-RU" dirty="0" err="1"/>
              <a:t>підприємствам</a:t>
            </a:r>
            <a:r>
              <a:rPr lang="ru-RU" dirty="0"/>
              <a:t> право </a:t>
            </a:r>
            <a:r>
              <a:rPr lang="ru-RU" dirty="0" err="1"/>
              <a:t>діяти</a:t>
            </a:r>
            <a:r>
              <a:rPr lang="ru-RU" dirty="0"/>
              <a:t> </a:t>
            </a:r>
            <a:r>
              <a:rPr lang="ru-RU" dirty="0" err="1"/>
              <a:t>само-стійно</a:t>
            </a:r>
            <a:r>
              <a:rPr lang="ru-RU" dirty="0"/>
              <a:t>.</a:t>
            </a:r>
          </a:p>
          <a:p>
            <a:pPr>
              <a:buNone/>
            </a:pPr>
            <a:r>
              <a:rPr lang="ru-RU" b="1" dirty="0">
                <a:solidFill>
                  <a:srgbClr val="FF0000"/>
                </a:solidFill>
              </a:rPr>
              <a:t>30 </a:t>
            </a:r>
            <a:r>
              <a:rPr lang="ru-RU" b="1" dirty="0" err="1">
                <a:solidFill>
                  <a:srgbClr val="FF0000"/>
                </a:solidFill>
              </a:rPr>
              <a:t>червня</a:t>
            </a:r>
            <a:r>
              <a:rPr lang="ru-RU" b="1" dirty="0">
                <a:solidFill>
                  <a:srgbClr val="FF0000"/>
                </a:solidFill>
              </a:rPr>
              <a:t> 1987 р</a:t>
            </a:r>
            <a:r>
              <a:rPr lang="ru-RU" dirty="0"/>
              <a:t>. </a:t>
            </a:r>
            <a:r>
              <a:rPr lang="ru-RU" dirty="0" err="1"/>
              <a:t>Верховна</a:t>
            </a:r>
            <a:r>
              <a:rPr lang="ru-RU" dirty="0"/>
              <a:t> Рада СРСР </a:t>
            </a:r>
            <a:r>
              <a:rPr lang="ru-RU" dirty="0" err="1"/>
              <a:t>ухвалила</a:t>
            </a:r>
            <a:r>
              <a:rPr lang="ru-RU" dirty="0"/>
              <a:t> </a:t>
            </a:r>
            <a:r>
              <a:rPr lang="ru-RU" b="1" dirty="0"/>
              <a:t>«Закон про </a:t>
            </a:r>
            <a:r>
              <a:rPr lang="ru-RU" b="1" dirty="0" err="1"/>
              <a:t>державне</a:t>
            </a:r>
            <a:r>
              <a:rPr lang="ru-RU" b="1" dirty="0"/>
              <a:t> </a:t>
            </a:r>
            <a:r>
              <a:rPr lang="ru-RU" b="1" dirty="0" err="1"/>
              <a:t>підприємство</a:t>
            </a:r>
            <a:r>
              <a:rPr lang="ru-RU" b="1" dirty="0"/>
              <a:t>», </a:t>
            </a:r>
            <a:r>
              <a:rPr lang="ru-RU" dirty="0"/>
              <a:t>у </a:t>
            </a:r>
            <a:r>
              <a:rPr lang="ru-RU" dirty="0" err="1"/>
              <a:t>якому</a:t>
            </a:r>
            <a:r>
              <a:rPr lang="ru-RU" dirty="0"/>
              <a:t> </a:t>
            </a:r>
            <a:r>
              <a:rPr lang="ru-RU" dirty="0" err="1"/>
              <a:t>розвивалися</a:t>
            </a:r>
            <a:r>
              <a:rPr lang="ru-RU" dirty="0"/>
              <a:t> </a:t>
            </a:r>
            <a:r>
              <a:rPr lang="ru-RU" dirty="0" err="1"/>
              <a:t>основні</a:t>
            </a:r>
            <a:r>
              <a:rPr lang="ru-RU" dirty="0"/>
              <a:t> </a:t>
            </a:r>
            <a:r>
              <a:rPr lang="ru-RU" dirty="0" err="1"/>
              <a:t>ідеї</a:t>
            </a:r>
            <a:r>
              <a:rPr lang="ru-RU" dirty="0"/>
              <a:t> </a:t>
            </a:r>
            <a:r>
              <a:rPr lang="ru-RU" dirty="0" err="1"/>
              <a:t>цієї</a:t>
            </a:r>
            <a:r>
              <a:rPr lang="ru-RU" dirty="0"/>
              <a:t> </a:t>
            </a:r>
            <a:r>
              <a:rPr lang="ru-RU" dirty="0" err="1"/>
              <a:t>реформи</a:t>
            </a:r>
            <a:r>
              <a:rPr lang="ru-RU" dirty="0"/>
              <a:t>.</a:t>
            </a:r>
          </a:p>
          <a:p>
            <a:pPr>
              <a:buNone/>
            </a:pPr>
            <a:r>
              <a:rPr lang="ru-RU" dirty="0" err="1"/>
              <a:t>Підприємства</a:t>
            </a:r>
            <a:r>
              <a:rPr lang="ru-RU" dirty="0"/>
              <a:t> </a:t>
            </a:r>
            <a:r>
              <a:rPr lang="ru-RU" dirty="0" err="1"/>
              <a:t>отримали</a:t>
            </a:r>
            <a:r>
              <a:rPr lang="ru-RU" dirty="0"/>
              <a:t> </a:t>
            </a:r>
            <a:r>
              <a:rPr lang="ru-RU" dirty="0" err="1"/>
              <a:t>можливість</a:t>
            </a:r>
            <a:r>
              <a:rPr lang="ru-RU" dirty="0"/>
              <a:t> </a:t>
            </a:r>
            <a:r>
              <a:rPr lang="ru-RU" dirty="0" err="1"/>
              <a:t>самостійно</a:t>
            </a:r>
            <a:r>
              <a:rPr lang="ru-RU" dirty="0"/>
              <a:t> </a:t>
            </a:r>
            <a:r>
              <a:rPr lang="ru-RU" dirty="0" err="1"/>
              <a:t>планувати</a:t>
            </a:r>
            <a:r>
              <a:rPr lang="ru-RU" dirty="0"/>
              <a:t> </a:t>
            </a:r>
            <a:r>
              <a:rPr lang="ru-RU" dirty="0" err="1"/>
              <a:t>виробничу</a:t>
            </a:r>
            <a:r>
              <a:rPr lang="ru-RU" dirty="0"/>
              <a:t> </a:t>
            </a:r>
            <a:r>
              <a:rPr lang="ru-RU" dirty="0" err="1"/>
              <a:t>діяльність</a:t>
            </a:r>
            <a:r>
              <a:rPr lang="ru-RU" dirty="0"/>
              <a:t> у </a:t>
            </a:r>
            <a:r>
              <a:rPr lang="ru-RU" dirty="0" err="1"/>
              <a:t>визначених</a:t>
            </a:r>
            <a:r>
              <a:rPr lang="ru-RU" dirty="0"/>
              <a:t> межах.</a:t>
            </a:r>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lstStyle/>
          <a:p>
            <a:pPr>
              <a:buNone/>
            </a:pPr>
            <a:r>
              <a:rPr lang="ru-RU" dirty="0"/>
              <a:t>У </a:t>
            </a:r>
            <a:r>
              <a:rPr lang="ru-RU" b="1" dirty="0" err="1">
                <a:solidFill>
                  <a:srgbClr val="FF0000"/>
                </a:solidFill>
              </a:rPr>
              <a:t>травні</a:t>
            </a:r>
            <a:r>
              <a:rPr lang="ru-RU" b="1" dirty="0">
                <a:solidFill>
                  <a:srgbClr val="FF0000"/>
                </a:solidFill>
              </a:rPr>
              <a:t> 1988 р. </a:t>
            </a:r>
            <a:r>
              <a:rPr lang="ru-RU" dirty="0" err="1"/>
              <a:t>ухвалено</a:t>
            </a:r>
            <a:r>
              <a:rPr lang="ru-RU" dirty="0"/>
              <a:t> </a:t>
            </a:r>
            <a:r>
              <a:rPr lang="ru-RU" b="1" dirty="0">
                <a:solidFill>
                  <a:srgbClr val="FF0000"/>
                </a:solidFill>
              </a:rPr>
              <a:t>Закон «Про </a:t>
            </a:r>
            <a:r>
              <a:rPr lang="ru-RU" b="1" dirty="0" err="1">
                <a:solidFill>
                  <a:srgbClr val="FF0000"/>
                </a:solidFill>
              </a:rPr>
              <a:t>кооперацію</a:t>
            </a:r>
            <a:r>
              <a:rPr lang="ru-RU" b="1" dirty="0">
                <a:solidFill>
                  <a:srgbClr val="FF0000"/>
                </a:solidFill>
              </a:rPr>
              <a:t> в СРСР»</a:t>
            </a:r>
            <a:r>
              <a:rPr lang="ru-RU" dirty="0"/>
              <a:t>. Людям, </a:t>
            </a:r>
            <a:r>
              <a:rPr lang="ru-RU" dirty="0" err="1"/>
              <a:t>які</a:t>
            </a:r>
            <a:r>
              <a:rPr lang="ru-RU" dirty="0"/>
              <a:t>  </a:t>
            </a:r>
            <a:r>
              <a:rPr lang="ru-RU" dirty="0" err="1"/>
              <a:t>об’єднувалися</a:t>
            </a:r>
            <a:r>
              <a:rPr lang="ru-RU" dirty="0"/>
              <a:t> в </a:t>
            </a:r>
            <a:r>
              <a:rPr lang="ru-RU" dirty="0" err="1"/>
              <a:t>зареєстровані</a:t>
            </a:r>
            <a:r>
              <a:rPr lang="ru-RU" dirty="0"/>
              <a:t> </a:t>
            </a:r>
            <a:r>
              <a:rPr lang="ru-RU" dirty="0" err="1"/>
              <a:t>державними</a:t>
            </a:r>
            <a:r>
              <a:rPr lang="ru-RU" dirty="0"/>
              <a:t> </a:t>
            </a:r>
            <a:r>
              <a:rPr lang="ru-RU" dirty="0" err="1"/>
              <a:t>установами</a:t>
            </a:r>
            <a:r>
              <a:rPr lang="ru-RU" dirty="0"/>
              <a:t> </a:t>
            </a:r>
            <a:r>
              <a:rPr lang="ru-RU" dirty="0" err="1"/>
              <a:t>кооперативи,дозволялася</a:t>
            </a:r>
            <a:r>
              <a:rPr lang="ru-RU" dirty="0"/>
              <a:t> </a:t>
            </a:r>
            <a:r>
              <a:rPr lang="ru-RU" dirty="0" err="1"/>
              <a:t>підприємницька</a:t>
            </a:r>
            <a:r>
              <a:rPr lang="ru-RU" dirty="0"/>
              <a:t> </a:t>
            </a:r>
            <a:r>
              <a:rPr lang="ru-RU" dirty="0" err="1"/>
              <a:t>діяльність</a:t>
            </a:r>
            <a:r>
              <a:rPr lang="ru-RU" dirty="0"/>
              <a:t>, </a:t>
            </a:r>
            <a:r>
              <a:rPr lang="ru-RU" dirty="0" err="1"/>
              <a:t>здебільшого</a:t>
            </a:r>
            <a:r>
              <a:rPr lang="ru-RU" dirty="0"/>
              <a:t> у </a:t>
            </a:r>
            <a:r>
              <a:rPr lang="ru-RU" dirty="0" err="1"/>
              <a:t>сфері</a:t>
            </a:r>
            <a:r>
              <a:rPr lang="ru-RU" dirty="0"/>
              <a:t> </a:t>
            </a:r>
            <a:r>
              <a:rPr lang="ru-RU" dirty="0" err="1"/>
              <a:t>громадського</a:t>
            </a:r>
            <a:r>
              <a:rPr lang="ru-RU" dirty="0"/>
              <a:t> </a:t>
            </a:r>
            <a:r>
              <a:rPr lang="ru-RU" dirty="0" err="1"/>
              <a:t>харчування</a:t>
            </a:r>
            <a:r>
              <a:rPr lang="ru-RU" dirty="0"/>
              <a:t>  та </a:t>
            </a:r>
            <a:r>
              <a:rPr lang="ru-RU" dirty="0" err="1"/>
              <a:t>послуг</a:t>
            </a:r>
            <a:r>
              <a:rPr lang="ru-RU" dirty="0"/>
              <a:t>.</a:t>
            </a:r>
            <a:endParaRPr lang="uk-UA" dirty="0"/>
          </a:p>
        </p:txBody>
      </p:sp>
      <p:pic>
        <p:nvPicPr>
          <p:cNvPr id="29698" name="Picture 2" descr="https://icdn.lenta.ru/images/2018/10/19/19/20181019194454021/detail_9f4c1ec656dbb4f276c5d5d8e3a4d295.jpg"/>
          <p:cNvPicPr>
            <a:picLocks noChangeAspect="1" noChangeArrowheads="1"/>
          </p:cNvPicPr>
          <p:nvPr/>
        </p:nvPicPr>
        <p:blipFill>
          <a:blip r:embed="rId2" cstate="print"/>
          <a:srcRect/>
          <a:stretch>
            <a:fillRect/>
          </a:stretch>
        </p:blipFill>
        <p:spPr bwMode="auto">
          <a:xfrm>
            <a:off x="1763688" y="3573016"/>
            <a:ext cx="4279404" cy="285293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847928"/>
          </a:xfrm>
        </p:spPr>
        <p:txBody>
          <a:bodyPr/>
          <a:lstStyle/>
          <a:p>
            <a:pPr>
              <a:buNone/>
            </a:pPr>
            <a:r>
              <a:rPr lang="uk-UA" b="1" dirty="0"/>
              <a:t>Виконайте завдання</a:t>
            </a:r>
          </a:p>
        </p:txBody>
      </p:sp>
      <p:pic>
        <p:nvPicPr>
          <p:cNvPr id="31746" name="Picture 2"/>
          <p:cNvPicPr>
            <a:picLocks noChangeAspect="1" noChangeArrowheads="1"/>
          </p:cNvPicPr>
          <p:nvPr/>
        </p:nvPicPr>
        <p:blipFill>
          <a:blip r:embed="rId2" cstate="print"/>
          <a:srcRect/>
          <a:stretch>
            <a:fillRect/>
          </a:stretch>
        </p:blipFill>
        <p:spPr bwMode="auto">
          <a:xfrm>
            <a:off x="467544" y="1700808"/>
            <a:ext cx="8208912" cy="497650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lstStyle/>
          <a:p>
            <a:pPr>
              <a:buNone/>
            </a:pPr>
            <a:r>
              <a:rPr lang="ru-RU" dirty="0" err="1"/>
              <a:t>Хоча</a:t>
            </a:r>
            <a:r>
              <a:rPr lang="ru-RU" dirty="0"/>
              <a:t> в </a:t>
            </a:r>
            <a:r>
              <a:rPr lang="ru-RU" dirty="0" err="1"/>
              <a:t>Україні</a:t>
            </a:r>
            <a:r>
              <a:rPr lang="ru-RU" dirty="0"/>
              <a:t> </a:t>
            </a:r>
            <a:r>
              <a:rPr lang="ru-RU" dirty="0" err="1"/>
              <a:t>продовольче</a:t>
            </a:r>
            <a:r>
              <a:rPr lang="ru-RU" dirty="0"/>
              <a:t> становище </a:t>
            </a:r>
            <a:r>
              <a:rPr lang="ru-RU" dirty="0" err="1"/>
              <a:t>було</a:t>
            </a:r>
            <a:r>
              <a:rPr lang="ru-RU" dirty="0"/>
              <a:t> </a:t>
            </a:r>
            <a:r>
              <a:rPr lang="ru-RU" dirty="0" err="1"/>
              <a:t>дещо</a:t>
            </a:r>
            <a:r>
              <a:rPr lang="ru-RU" dirty="0"/>
              <a:t> </a:t>
            </a:r>
            <a:r>
              <a:rPr lang="ru-RU" dirty="0" err="1"/>
              <a:t>кращим</a:t>
            </a:r>
            <a:r>
              <a:rPr lang="ru-RU" dirty="0"/>
              <a:t>, </a:t>
            </a:r>
            <a:r>
              <a:rPr lang="ru-RU" dirty="0" err="1"/>
              <a:t>ніж</a:t>
            </a:r>
            <a:r>
              <a:rPr lang="ru-RU" dirty="0"/>
              <a:t> у </a:t>
            </a:r>
            <a:r>
              <a:rPr lang="ru-RU" dirty="0" err="1"/>
              <a:t>багатьох</a:t>
            </a:r>
            <a:r>
              <a:rPr lang="ru-RU" dirty="0"/>
              <a:t> </a:t>
            </a:r>
            <a:r>
              <a:rPr lang="ru-RU" dirty="0" err="1"/>
              <a:t>інших</a:t>
            </a:r>
            <a:r>
              <a:rPr lang="ru-RU" dirty="0"/>
              <a:t> </a:t>
            </a:r>
            <a:r>
              <a:rPr lang="ru-RU" dirty="0" err="1"/>
              <a:t>республіках</a:t>
            </a:r>
            <a:r>
              <a:rPr lang="ru-RU" dirty="0"/>
              <a:t> СРСР, </a:t>
            </a:r>
            <a:r>
              <a:rPr lang="ru-RU" dirty="0" err="1"/>
              <a:t>але</a:t>
            </a:r>
            <a:r>
              <a:rPr lang="ru-RU" dirty="0"/>
              <a:t> </a:t>
            </a:r>
            <a:r>
              <a:rPr lang="ru-RU" dirty="0" err="1"/>
              <a:t>гострий</a:t>
            </a:r>
            <a:r>
              <a:rPr lang="ru-RU" dirty="0"/>
              <a:t> </a:t>
            </a:r>
            <a:r>
              <a:rPr lang="ru-RU" dirty="0" err="1"/>
              <a:t>дефіцит</a:t>
            </a:r>
            <a:r>
              <a:rPr lang="ru-RU" dirty="0"/>
              <a:t> </a:t>
            </a:r>
            <a:r>
              <a:rPr lang="ru-RU" dirty="0" err="1"/>
              <a:t>продовольства</a:t>
            </a:r>
            <a:r>
              <a:rPr lang="ru-RU" dirty="0"/>
              <a:t> </a:t>
            </a:r>
            <a:r>
              <a:rPr lang="ru-RU" dirty="0" err="1"/>
              <a:t>вже</a:t>
            </a:r>
            <a:r>
              <a:rPr lang="ru-RU" dirty="0"/>
              <a:t> почав </a:t>
            </a:r>
            <a:r>
              <a:rPr lang="ru-RU" dirty="0" err="1"/>
              <a:t>відчуватися</a:t>
            </a:r>
            <a:r>
              <a:rPr lang="ru-RU" dirty="0"/>
              <a:t>. З </a:t>
            </a:r>
            <a:r>
              <a:rPr lang="ru-RU" b="1" dirty="0" err="1">
                <a:solidFill>
                  <a:srgbClr val="FF0000"/>
                </a:solidFill>
              </a:rPr>
              <a:t>кінця</a:t>
            </a:r>
            <a:r>
              <a:rPr lang="ru-RU" b="1" dirty="0">
                <a:solidFill>
                  <a:srgbClr val="FF0000"/>
                </a:solidFill>
              </a:rPr>
              <a:t> 1980-х </a:t>
            </a:r>
            <a:r>
              <a:rPr lang="ru-RU" b="1" dirty="0" err="1">
                <a:solidFill>
                  <a:srgbClr val="FF0000"/>
                </a:solidFill>
              </a:rPr>
              <a:t>рр</a:t>
            </a:r>
            <a:r>
              <a:rPr lang="ru-RU" dirty="0"/>
              <a:t>. </a:t>
            </a:r>
            <a:r>
              <a:rPr lang="ru-RU" dirty="0" err="1"/>
              <a:t>дефіцитом</a:t>
            </a:r>
            <a:r>
              <a:rPr lang="ru-RU" dirty="0"/>
              <a:t> стало </a:t>
            </a:r>
            <a:r>
              <a:rPr lang="ru-RU" dirty="0" err="1"/>
              <a:t>майже</a:t>
            </a:r>
            <a:r>
              <a:rPr lang="ru-RU" dirty="0"/>
              <a:t> все. З </a:t>
            </a:r>
            <a:r>
              <a:rPr lang="ru-RU" b="1" dirty="0" err="1">
                <a:solidFill>
                  <a:srgbClr val="FF0000"/>
                </a:solidFill>
              </a:rPr>
              <a:t>осені</a:t>
            </a:r>
            <a:r>
              <a:rPr lang="ru-RU" b="1" dirty="0">
                <a:solidFill>
                  <a:srgbClr val="FF0000"/>
                </a:solidFill>
              </a:rPr>
              <a:t> 1990 р</a:t>
            </a:r>
            <a:r>
              <a:rPr lang="ru-RU" dirty="0"/>
              <a:t>. в </a:t>
            </a:r>
            <a:r>
              <a:rPr lang="ru-RU" dirty="0" err="1"/>
              <a:t>Україні</a:t>
            </a:r>
            <a:r>
              <a:rPr lang="ru-RU" dirty="0"/>
              <a:t>  </a:t>
            </a:r>
            <a:r>
              <a:rPr lang="ru-RU" dirty="0" err="1"/>
              <a:t>запровадили</a:t>
            </a:r>
            <a:r>
              <a:rPr lang="ru-RU" dirty="0"/>
              <a:t> продаж </a:t>
            </a:r>
            <a:r>
              <a:rPr lang="ru-RU" dirty="0" err="1"/>
              <a:t>продовольчих</a:t>
            </a:r>
            <a:r>
              <a:rPr lang="ru-RU" dirty="0"/>
              <a:t> </a:t>
            </a:r>
            <a:r>
              <a:rPr lang="ru-RU" dirty="0" err="1"/>
              <a:t>і</a:t>
            </a:r>
            <a:r>
              <a:rPr lang="ru-RU" dirty="0"/>
              <a:t> </a:t>
            </a:r>
            <a:r>
              <a:rPr lang="ru-RU" dirty="0" err="1"/>
              <a:t>промислових</a:t>
            </a:r>
            <a:r>
              <a:rPr lang="ru-RU" dirty="0"/>
              <a:t> </a:t>
            </a:r>
            <a:r>
              <a:rPr lang="ru-RU" dirty="0" err="1"/>
              <a:t>товарів</a:t>
            </a:r>
            <a:r>
              <a:rPr lang="ru-RU" dirty="0"/>
              <a:t> за </a:t>
            </a:r>
            <a:r>
              <a:rPr lang="ru-RU" dirty="0" err="1"/>
              <a:t>картками</a:t>
            </a:r>
            <a:r>
              <a:rPr lang="ru-RU" dirty="0"/>
              <a:t> </a:t>
            </a:r>
            <a:r>
              <a:rPr lang="ru-RU" dirty="0" err="1"/>
              <a:t>споживача</a:t>
            </a:r>
            <a:r>
              <a:rPr lang="ru-RU" dirty="0"/>
              <a:t> </a:t>
            </a:r>
            <a:r>
              <a:rPr lang="ru-RU" dirty="0" err="1"/>
              <a:t>з</a:t>
            </a:r>
            <a:r>
              <a:rPr lang="ru-RU" dirty="0"/>
              <a:t> купонами.</a:t>
            </a:r>
            <a:endParaRPr lang="uk-UA" dirty="0"/>
          </a:p>
        </p:txBody>
      </p:sp>
      <p:pic>
        <p:nvPicPr>
          <p:cNvPr id="32770" name="Picture 2" descr="Картинки по запросу &quot;картки купони на товари в срср у 80 - 90&quot;&quot;"/>
          <p:cNvPicPr>
            <a:picLocks noChangeAspect="1" noChangeArrowheads="1"/>
          </p:cNvPicPr>
          <p:nvPr/>
        </p:nvPicPr>
        <p:blipFill>
          <a:blip r:embed="rId2" cstate="print"/>
          <a:srcRect/>
          <a:stretch>
            <a:fillRect/>
          </a:stretch>
        </p:blipFill>
        <p:spPr bwMode="auto">
          <a:xfrm>
            <a:off x="1691680" y="3746038"/>
            <a:ext cx="5544616" cy="311196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5554960" cy="5415880"/>
          </a:xfrm>
        </p:spPr>
        <p:txBody>
          <a:bodyPr/>
          <a:lstStyle/>
          <a:p>
            <a:pPr>
              <a:buNone/>
            </a:pPr>
            <a:r>
              <a:rPr lang="uk-UA" sz="4000" dirty="0"/>
              <a:t>Прийшовши до влади в </a:t>
            </a:r>
            <a:r>
              <a:rPr lang="uk-UA" sz="4000" b="1" dirty="0">
                <a:solidFill>
                  <a:srgbClr val="FF0000"/>
                </a:solidFill>
              </a:rPr>
              <a:t>1985</a:t>
            </a:r>
            <a:r>
              <a:rPr lang="uk-UA" sz="4000" dirty="0"/>
              <a:t> році </a:t>
            </a:r>
            <a:r>
              <a:rPr lang="uk-UA" sz="4000" b="1" dirty="0">
                <a:solidFill>
                  <a:srgbClr val="0070C0"/>
                </a:solidFill>
              </a:rPr>
              <a:t>Горбачов</a:t>
            </a:r>
            <a:r>
              <a:rPr lang="uk-UA" sz="4000" dirty="0"/>
              <a:t> розпочав політику </a:t>
            </a:r>
            <a:r>
              <a:rPr lang="uk-UA" sz="4000" b="1" dirty="0">
                <a:solidFill>
                  <a:srgbClr val="FF0000"/>
                </a:solidFill>
              </a:rPr>
              <a:t>прискорення</a:t>
            </a:r>
            <a:r>
              <a:rPr lang="uk-UA" sz="4000" dirty="0"/>
              <a:t>.  Тобто таку, яка мала пришвидшити темпи розвитку економіки.</a:t>
            </a:r>
          </a:p>
          <a:p>
            <a:pPr>
              <a:buNone/>
            </a:pPr>
            <a:endParaRPr lang="uk-UA" dirty="0"/>
          </a:p>
        </p:txBody>
      </p:sp>
      <p:pic>
        <p:nvPicPr>
          <p:cNvPr id="9218" name="Picture 2" descr="Картинки по запросу &quot;горбачов&quot;&quot;"/>
          <p:cNvPicPr>
            <a:picLocks noChangeAspect="1" noChangeArrowheads="1"/>
          </p:cNvPicPr>
          <p:nvPr/>
        </p:nvPicPr>
        <p:blipFill>
          <a:blip r:embed="rId2" cstate="print"/>
          <a:srcRect/>
          <a:stretch>
            <a:fillRect/>
          </a:stretch>
        </p:blipFill>
        <p:spPr bwMode="auto">
          <a:xfrm>
            <a:off x="6012160" y="1340768"/>
            <a:ext cx="2828886" cy="3960440"/>
          </a:xfrm>
          <a:prstGeom prst="rect">
            <a:avLst/>
          </a:prstGeom>
          <a:noFill/>
        </p:spPr>
      </p:pic>
      <p:sp>
        <p:nvSpPr>
          <p:cNvPr id="5" name="Скругленный прямоугольник 4"/>
          <p:cNvSpPr/>
          <p:nvPr/>
        </p:nvSpPr>
        <p:spPr>
          <a:xfrm>
            <a:off x="6156176" y="5373216"/>
            <a:ext cx="244827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800" dirty="0"/>
              <a:t>М. Горбачов</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559896"/>
          </a:xfrm>
        </p:spPr>
        <p:txBody>
          <a:bodyPr/>
          <a:lstStyle/>
          <a:p>
            <a:pPr>
              <a:buNone/>
            </a:pPr>
            <a:r>
              <a:rPr lang="uk-UA" dirty="0"/>
              <a:t>Використовуючи карикатури, дайте відповідь на запитання.</a:t>
            </a:r>
          </a:p>
        </p:txBody>
      </p:sp>
      <p:pic>
        <p:nvPicPr>
          <p:cNvPr id="33794" name="Picture 2"/>
          <p:cNvPicPr>
            <a:picLocks noChangeAspect="1" noChangeArrowheads="1"/>
          </p:cNvPicPr>
          <p:nvPr/>
        </p:nvPicPr>
        <p:blipFill>
          <a:blip r:embed="rId2" cstate="print"/>
          <a:srcRect/>
          <a:stretch>
            <a:fillRect/>
          </a:stretch>
        </p:blipFill>
        <p:spPr bwMode="auto">
          <a:xfrm>
            <a:off x="251520" y="1988840"/>
            <a:ext cx="8662654" cy="43924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6ADEBF-7D9A-4C72-AF39-03274715B9F0}"/>
              </a:ext>
            </a:extLst>
          </p:cNvPr>
          <p:cNvSpPr>
            <a:spLocks noGrp="1"/>
          </p:cNvSpPr>
          <p:nvPr>
            <p:ph type="title"/>
          </p:nvPr>
        </p:nvSpPr>
        <p:spPr>
          <a:xfrm>
            <a:off x="457200" y="260648"/>
            <a:ext cx="8305800" cy="4320480"/>
          </a:xfrm>
        </p:spPr>
        <p:txBody>
          <a:bodyPr>
            <a:normAutofit/>
          </a:bodyPr>
          <a:lstStyle/>
          <a:p>
            <a:r>
              <a:rPr lang="ru-RU" sz="2800" dirty="0" err="1"/>
              <a:t>Жодна</a:t>
            </a:r>
            <a:r>
              <a:rPr lang="ru-RU" sz="2800" dirty="0"/>
              <a:t> з </a:t>
            </a:r>
            <a:r>
              <a:rPr lang="ru-RU" sz="2800" dirty="0" err="1"/>
              <a:t>розпочатих</a:t>
            </a:r>
            <a:r>
              <a:rPr lang="ru-RU" sz="2800" dirty="0"/>
              <a:t> в </a:t>
            </a:r>
            <a:r>
              <a:rPr lang="ru-RU" sz="2800" dirty="0" err="1"/>
              <a:t>економіці</a:t>
            </a:r>
            <a:r>
              <a:rPr lang="ru-RU" sz="2800" dirty="0"/>
              <a:t> реформ </a:t>
            </a:r>
            <a:r>
              <a:rPr lang="ru-RU" sz="2800" dirty="0" err="1"/>
              <a:t>майже</a:t>
            </a:r>
            <a:r>
              <a:rPr lang="ru-RU" sz="2800" dirty="0"/>
              <a:t> не дала </a:t>
            </a:r>
            <a:r>
              <a:rPr lang="ru-RU" sz="2800" dirty="0" err="1"/>
              <a:t>позитивних</a:t>
            </a:r>
            <a:r>
              <a:rPr lang="ru-RU" sz="2800" dirty="0"/>
              <a:t> </a:t>
            </a:r>
            <a:r>
              <a:rPr lang="ru-RU" sz="2800" dirty="0" err="1"/>
              <a:t>результатів</a:t>
            </a:r>
            <a:r>
              <a:rPr lang="ru-RU" sz="2800" dirty="0"/>
              <a:t>, а </a:t>
            </a:r>
            <a:r>
              <a:rPr lang="ru-RU" sz="2800" dirty="0" err="1"/>
              <a:t>залучення</a:t>
            </a:r>
            <a:r>
              <a:rPr lang="ru-RU" sz="2800" dirty="0"/>
              <a:t> </a:t>
            </a:r>
            <a:r>
              <a:rPr lang="ru-RU" sz="2800" dirty="0" err="1"/>
              <a:t>кредитних</a:t>
            </a:r>
            <a:r>
              <a:rPr lang="ru-RU" sz="2800" dirty="0"/>
              <a:t> </a:t>
            </a:r>
            <a:r>
              <a:rPr lang="ru-RU" sz="2800" dirty="0" err="1"/>
              <a:t>ресурсів</a:t>
            </a:r>
            <a:r>
              <a:rPr lang="ru-RU" sz="2800" dirty="0"/>
              <a:t> на </a:t>
            </a:r>
            <a:r>
              <a:rPr lang="ru-RU" sz="2800" dirty="0" err="1"/>
              <a:t>Заході</a:t>
            </a:r>
            <a:r>
              <a:rPr lang="ru-RU" sz="2800" dirty="0"/>
              <a:t> </a:t>
            </a:r>
            <a:r>
              <a:rPr lang="ru-RU" sz="2800" dirty="0" err="1"/>
              <a:t>лише</a:t>
            </a:r>
            <a:r>
              <a:rPr lang="ru-RU" sz="2800" dirty="0"/>
              <a:t> </a:t>
            </a:r>
            <a:r>
              <a:rPr lang="ru-RU" sz="2800" dirty="0" err="1"/>
              <a:t>відтягувало</a:t>
            </a:r>
            <a:r>
              <a:rPr lang="ru-RU" sz="2800" dirty="0"/>
              <a:t> </a:t>
            </a:r>
            <a:r>
              <a:rPr lang="ru-RU" sz="2800" dirty="0" err="1"/>
              <a:t>економічний</a:t>
            </a:r>
            <a:r>
              <a:rPr lang="ru-RU" sz="2800" dirty="0"/>
              <a:t> крах.</a:t>
            </a:r>
            <a:br>
              <a:rPr lang="ru-RU" sz="2800" dirty="0"/>
            </a:br>
            <a:r>
              <a:rPr lang="ru-RU" sz="2800" dirty="0"/>
              <a:t>Не </a:t>
            </a:r>
            <a:r>
              <a:rPr lang="ru-RU" sz="2800" dirty="0" err="1"/>
              <a:t>врятувало</a:t>
            </a:r>
            <a:r>
              <a:rPr lang="ru-RU" sz="2800" dirty="0"/>
              <a:t> </a:t>
            </a:r>
            <a:r>
              <a:rPr lang="ru-RU" sz="2800" dirty="0" err="1"/>
              <a:t>економіку</a:t>
            </a:r>
            <a:r>
              <a:rPr lang="ru-RU" sz="2800" dirty="0"/>
              <a:t> й те, </a:t>
            </a:r>
            <a:r>
              <a:rPr lang="ru-RU" sz="2800" dirty="0" err="1"/>
              <a:t>що</a:t>
            </a:r>
            <a:r>
              <a:rPr lang="ru-RU" sz="2800" dirty="0"/>
              <a:t> </a:t>
            </a:r>
            <a:r>
              <a:rPr lang="ru-RU" sz="2800" dirty="0" err="1"/>
              <a:t>законодавчо</a:t>
            </a:r>
            <a:r>
              <a:rPr lang="ru-RU" sz="2800" dirty="0"/>
              <a:t> </a:t>
            </a:r>
            <a:r>
              <a:rPr lang="ru-RU" sz="2800" dirty="0" err="1"/>
              <a:t>було</a:t>
            </a:r>
            <a:r>
              <a:rPr lang="ru-RU" sz="2800" dirty="0"/>
              <a:t> </a:t>
            </a:r>
            <a:r>
              <a:rPr lang="ru-RU" sz="2800" dirty="0" err="1"/>
              <a:t>закріплено</a:t>
            </a:r>
            <a:r>
              <a:rPr lang="ru-RU" sz="2800" dirty="0"/>
              <a:t> модель </a:t>
            </a:r>
            <a:r>
              <a:rPr lang="ru-RU" sz="2800" dirty="0" err="1"/>
              <a:t>регульованої</a:t>
            </a:r>
            <a:r>
              <a:rPr lang="ru-RU" sz="2800" dirty="0"/>
              <a:t> </a:t>
            </a:r>
            <a:r>
              <a:rPr lang="ru-RU" sz="2800" dirty="0" err="1"/>
              <a:t>ринкової</a:t>
            </a:r>
            <a:r>
              <a:rPr lang="ru-RU" sz="2800" dirty="0"/>
              <a:t> </a:t>
            </a:r>
            <a:r>
              <a:rPr lang="ru-RU" sz="2800" dirty="0" err="1"/>
              <a:t>економіки</a:t>
            </a:r>
            <a:r>
              <a:rPr lang="ru-RU" sz="2800" dirty="0"/>
              <a:t> (червень 1990 р.). Автором </a:t>
            </a:r>
            <a:r>
              <a:rPr lang="ru-RU" sz="2800" dirty="0" err="1"/>
              <a:t>програми</a:t>
            </a:r>
            <a:r>
              <a:rPr lang="ru-RU" sz="2800" dirty="0"/>
              <a:t> «</a:t>
            </a:r>
            <a:r>
              <a:rPr lang="ru-RU" sz="2800" dirty="0" err="1"/>
              <a:t>орендизації</a:t>
            </a:r>
            <a:r>
              <a:rPr lang="ru-RU" sz="2800" dirty="0"/>
              <a:t>» </a:t>
            </a:r>
            <a:r>
              <a:rPr lang="ru-RU" sz="2800" dirty="0" err="1"/>
              <a:t>економіки</a:t>
            </a:r>
            <a:r>
              <a:rPr lang="ru-RU" sz="2800" dirty="0"/>
              <a:t> </a:t>
            </a:r>
            <a:r>
              <a:rPr lang="ru-RU" sz="2800" dirty="0" err="1"/>
              <a:t>був</a:t>
            </a:r>
            <a:r>
              <a:rPr lang="ru-RU" sz="2800" dirty="0"/>
              <a:t> Л. </a:t>
            </a:r>
            <a:r>
              <a:rPr lang="ru-RU" sz="2800" dirty="0" err="1"/>
              <a:t>Абалкін</a:t>
            </a:r>
            <a:r>
              <a:rPr lang="ru-RU" sz="2800" dirty="0"/>
              <a:t>. </a:t>
            </a:r>
            <a:r>
              <a:rPr lang="ru-RU" sz="2800" dirty="0" err="1"/>
              <a:t>Підприємства</a:t>
            </a:r>
            <a:r>
              <a:rPr lang="ru-RU" sz="2800" dirty="0"/>
              <a:t> </a:t>
            </a:r>
            <a:r>
              <a:rPr lang="ru-RU" sz="2800" dirty="0" err="1"/>
              <a:t>мали</a:t>
            </a:r>
            <a:r>
              <a:rPr lang="ru-RU" sz="2800" dirty="0"/>
              <a:t> </a:t>
            </a:r>
            <a:r>
              <a:rPr lang="ru-RU" sz="2800" dirty="0" err="1"/>
              <a:t>передаватися</a:t>
            </a:r>
            <a:r>
              <a:rPr lang="ru-RU" sz="2800" dirty="0"/>
              <a:t> у </a:t>
            </a:r>
            <a:r>
              <a:rPr lang="ru-RU" sz="2800" dirty="0" err="1"/>
              <a:t>власність</a:t>
            </a:r>
            <a:r>
              <a:rPr lang="ru-RU" sz="2800" dirty="0"/>
              <a:t> </a:t>
            </a:r>
            <a:r>
              <a:rPr lang="ru-RU" sz="2800" dirty="0" err="1"/>
              <a:t>трудовим</a:t>
            </a:r>
            <a:r>
              <a:rPr lang="ru-RU" sz="2800" dirty="0"/>
              <a:t> </a:t>
            </a:r>
            <a:r>
              <a:rPr lang="ru-RU" sz="2800" dirty="0" err="1"/>
              <a:t>колективам</a:t>
            </a:r>
            <a:r>
              <a:rPr lang="ru-RU" sz="2800" dirty="0"/>
              <a:t>.</a:t>
            </a:r>
            <a:br>
              <a:rPr lang="ru-RU" sz="2800" dirty="0"/>
            </a:br>
            <a:endParaRPr lang="uk-UA" sz="2800" dirty="0"/>
          </a:p>
        </p:txBody>
      </p:sp>
      <p:pic>
        <p:nvPicPr>
          <p:cNvPr id="1026" name="Picture 2" descr="Л.И. Абалкин">
            <a:extLst>
              <a:ext uri="{FF2B5EF4-FFF2-40B4-BE49-F238E27FC236}">
                <a16:creationId xmlns:a16="http://schemas.microsoft.com/office/drawing/2014/main" id="{F48684B0-44BC-40C8-ACAA-565CD11EF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293096"/>
            <a:ext cx="215265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C0A610C6-823F-4AF6-8C02-38C2A5B0148E}"/>
              </a:ext>
            </a:extLst>
          </p:cNvPr>
          <p:cNvPicPr>
            <a:picLocks noChangeAspect="1"/>
          </p:cNvPicPr>
          <p:nvPr/>
        </p:nvPicPr>
        <p:blipFill>
          <a:blip r:embed="rId3"/>
          <a:stretch>
            <a:fillRect/>
          </a:stretch>
        </p:blipFill>
        <p:spPr>
          <a:xfrm>
            <a:off x="324424" y="4249361"/>
            <a:ext cx="1743607" cy="2499577"/>
          </a:xfrm>
          <a:prstGeom prst="rect">
            <a:avLst/>
          </a:prstGeom>
        </p:spPr>
      </p:pic>
      <p:pic>
        <p:nvPicPr>
          <p:cNvPr id="5" name="Рисунок 4">
            <a:extLst>
              <a:ext uri="{FF2B5EF4-FFF2-40B4-BE49-F238E27FC236}">
                <a16:creationId xmlns:a16="http://schemas.microsoft.com/office/drawing/2014/main" id="{2548383E-E91A-493B-A4EA-F8A5ACEC523C}"/>
              </a:ext>
            </a:extLst>
          </p:cNvPr>
          <p:cNvPicPr>
            <a:picLocks noChangeAspect="1"/>
          </p:cNvPicPr>
          <p:nvPr/>
        </p:nvPicPr>
        <p:blipFill>
          <a:blip r:embed="rId4"/>
          <a:stretch>
            <a:fillRect/>
          </a:stretch>
        </p:blipFill>
        <p:spPr>
          <a:xfrm>
            <a:off x="0" y="6665976"/>
            <a:ext cx="6123432" cy="384048"/>
          </a:xfrm>
          <a:prstGeom prst="rect">
            <a:avLst/>
          </a:prstGeom>
        </p:spPr>
      </p:pic>
    </p:spTree>
    <p:extLst>
      <p:ext uri="{BB962C8B-B14F-4D97-AF65-F5344CB8AC3E}">
        <p14:creationId xmlns:p14="http://schemas.microsoft.com/office/powerpoint/2010/main" val="3665825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CF8DD3-D9D6-4C21-BA31-04670FC22F22}"/>
              </a:ext>
            </a:extLst>
          </p:cNvPr>
          <p:cNvSpPr>
            <a:spLocks noGrp="1"/>
          </p:cNvSpPr>
          <p:nvPr>
            <p:ph type="title"/>
          </p:nvPr>
        </p:nvSpPr>
        <p:spPr>
          <a:xfrm>
            <a:off x="107505" y="44623"/>
            <a:ext cx="8655496" cy="3739641"/>
          </a:xfrm>
        </p:spPr>
        <p:txBody>
          <a:bodyPr>
            <a:normAutofit fontScale="90000"/>
          </a:bodyPr>
          <a:lstStyle/>
          <a:p>
            <a:r>
              <a:rPr lang="ru-RU" sz="2000" b="1" dirty="0" err="1">
                <a:solidFill>
                  <a:schemeClr val="tx1"/>
                </a:solidFill>
              </a:rPr>
              <a:t>Ситуація</a:t>
            </a:r>
            <a:r>
              <a:rPr lang="ru-RU" sz="2000" b="1" dirty="0">
                <a:solidFill>
                  <a:schemeClr val="tx1"/>
                </a:solidFill>
              </a:rPr>
              <a:t> в </a:t>
            </a:r>
            <a:r>
              <a:rPr lang="ru-RU" sz="2000" b="1" dirty="0" err="1">
                <a:solidFill>
                  <a:schemeClr val="tx1"/>
                </a:solidFill>
              </a:rPr>
              <a:t>економіці</a:t>
            </a:r>
            <a:r>
              <a:rPr lang="ru-RU" sz="2000" b="1" dirty="0">
                <a:solidFill>
                  <a:schemeClr val="tx1"/>
                </a:solidFill>
              </a:rPr>
              <a:t> </a:t>
            </a:r>
            <a:r>
              <a:rPr lang="ru-RU" sz="2000" b="1" dirty="0" err="1">
                <a:solidFill>
                  <a:schemeClr val="tx1"/>
                </a:solidFill>
              </a:rPr>
              <a:t>погіршувалася</a:t>
            </a:r>
            <a:r>
              <a:rPr lang="ru-RU" sz="2000" b="1" dirty="0">
                <a:solidFill>
                  <a:schemeClr val="tx1"/>
                </a:solidFill>
              </a:rPr>
              <a:t>, </a:t>
            </a:r>
            <a:r>
              <a:rPr lang="ru-RU" sz="2000" b="1" dirty="0" err="1">
                <a:solidFill>
                  <a:schemeClr val="tx1"/>
                </a:solidFill>
              </a:rPr>
              <a:t>рівень</a:t>
            </a:r>
            <a:r>
              <a:rPr lang="ru-RU" sz="2000" b="1" dirty="0">
                <a:solidFill>
                  <a:schemeClr val="tx1"/>
                </a:solidFill>
              </a:rPr>
              <a:t> </a:t>
            </a:r>
            <a:r>
              <a:rPr lang="ru-RU" sz="2000" b="1" dirty="0" err="1">
                <a:solidFill>
                  <a:schemeClr val="tx1"/>
                </a:solidFill>
              </a:rPr>
              <a:t>життя</a:t>
            </a:r>
            <a:r>
              <a:rPr lang="ru-RU" sz="2000" b="1" dirty="0">
                <a:solidFill>
                  <a:schemeClr val="tx1"/>
                </a:solidFill>
              </a:rPr>
              <a:t> </a:t>
            </a:r>
            <a:r>
              <a:rPr lang="ru-RU" sz="2000" b="1" dirty="0" err="1">
                <a:solidFill>
                  <a:schemeClr val="tx1"/>
                </a:solidFill>
              </a:rPr>
              <a:t>стрімко</a:t>
            </a:r>
            <a:r>
              <a:rPr lang="ru-RU" sz="2000" b="1" dirty="0">
                <a:solidFill>
                  <a:schemeClr val="tx1"/>
                </a:solidFill>
              </a:rPr>
              <a:t> падав, </a:t>
            </a:r>
            <a:r>
              <a:rPr lang="ru-RU" sz="2000" b="1" dirty="0" err="1">
                <a:solidFill>
                  <a:schemeClr val="tx1"/>
                </a:solidFill>
              </a:rPr>
              <a:t>підриваючи</a:t>
            </a:r>
            <a:r>
              <a:rPr lang="ru-RU" sz="2000" b="1" dirty="0">
                <a:solidFill>
                  <a:schemeClr val="tx1"/>
                </a:solidFill>
              </a:rPr>
              <a:t> в </a:t>
            </a:r>
            <a:r>
              <a:rPr lang="ru-RU" sz="2000" b="1" dirty="0" err="1">
                <a:solidFill>
                  <a:schemeClr val="tx1"/>
                </a:solidFill>
              </a:rPr>
              <a:t>населення</a:t>
            </a:r>
            <a:r>
              <a:rPr lang="ru-RU" sz="2000" b="1" dirty="0">
                <a:solidFill>
                  <a:schemeClr val="tx1"/>
                </a:solidFill>
              </a:rPr>
              <a:t> </a:t>
            </a:r>
            <a:r>
              <a:rPr lang="ru-RU" sz="2000" b="1" dirty="0" err="1">
                <a:solidFill>
                  <a:schemeClr val="tx1"/>
                </a:solidFill>
              </a:rPr>
              <a:t>довіру</a:t>
            </a:r>
            <a:r>
              <a:rPr lang="ru-RU" sz="2000" b="1" dirty="0">
                <a:solidFill>
                  <a:schemeClr val="tx1"/>
                </a:solidFill>
              </a:rPr>
              <a:t> до </a:t>
            </a:r>
            <a:r>
              <a:rPr lang="ru-RU" sz="2000" b="1" dirty="0" err="1">
                <a:solidFill>
                  <a:schemeClr val="tx1"/>
                </a:solidFill>
              </a:rPr>
              <a:t>влади</a:t>
            </a:r>
            <a:r>
              <a:rPr lang="ru-RU" sz="2000" b="1" dirty="0">
                <a:solidFill>
                  <a:schemeClr val="tx1"/>
                </a:solidFill>
              </a:rPr>
              <a:t>. </a:t>
            </a:r>
            <a:br>
              <a:rPr lang="ru-RU" sz="2000" dirty="0">
                <a:solidFill>
                  <a:schemeClr val="tx1"/>
                </a:solidFill>
              </a:rPr>
            </a:br>
            <a:r>
              <a:rPr lang="ru-RU" sz="2000" dirty="0" err="1">
                <a:solidFill>
                  <a:schemeClr val="tx1"/>
                </a:solidFill>
              </a:rPr>
              <a:t>Із</a:t>
            </a:r>
            <a:r>
              <a:rPr lang="ru-RU" sz="2000" dirty="0">
                <a:solidFill>
                  <a:schemeClr val="tx1"/>
                </a:solidFill>
              </a:rPr>
              <a:t> 1988—1989 </a:t>
            </a:r>
            <a:r>
              <a:rPr lang="ru-RU" sz="2000" dirty="0" err="1">
                <a:solidFill>
                  <a:schemeClr val="tx1"/>
                </a:solidFill>
              </a:rPr>
              <a:t>рр</a:t>
            </a:r>
            <a:r>
              <a:rPr lang="ru-RU" sz="2000" dirty="0">
                <a:solidFill>
                  <a:schemeClr val="tx1"/>
                </a:solidFill>
              </a:rPr>
              <a:t>. </a:t>
            </a:r>
            <a:r>
              <a:rPr lang="ru-RU" sz="2000" dirty="0" err="1">
                <a:solidFill>
                  <a:schemeClr val="tx1"/>
                </a:solidFill>
              </a:rPr>
              <a:t>помітно</a:t>
            </a:r>
            <a:r>
              <a:rPr lang="ru-RU" sz="2000" dirty="0">
                <a:solidFill>
                  <a:schemeClr val="tx1"/>
                </a:solidFill>
              </a:rPr>
              <a:t> </a:t>
            </a:r>
            <a:r>
              <a:rPr lang="ru-RU" sz="2000" dirty="0" err="1">
                <a:solidFill>
                  <a:schemeClr val="tx1"/>
                </a:solidFill>
              </a:rPr>
              <a:t>скорочувалося</a:t>
            </a:r>
            <a:r>
              <a:rPr lang="ru-RU" sz="2000" dirty="0">
                <a:solidFill>
                  <a:schemeClr val="tx1"/>
                </a:solidFill>
              </a:rPr>
              <a:t> </a:t>
            </a:r>
            <a:r>
              <a:rPr lang="ru-RU" sz="2000" dirty="0" err="1">
                <a:solidFill>
                  <a:schemeClr val="tx1"/>
                </a:solidFill>
              </a:rPr>
              <a:t>сільськогосподарське</a:t>
            </a:r>
            <a:r>
              <a:rPr lang="ru-RU" sz="2000" dirty="0">
                <a:solidFill>
                  <a:schemeClr val="tx1"/>
                </a:solidFill>
              </a:rPr>
              <a:t> </a:t>
            </a:r>
            <a:r>
              <a:rPr lang="ru-RU" sz="2000" dirty="0" err="1">
                <a:solidFill>
                  <a:schemeClr val="tx1"/>
                </a:solidFill>
              </a:rPr>
              <a:t>виробництво</a:t>
            </a:r>
            <a:r>
              <a:rPr lang="ru-RU" sz="2000" dirty="0">
                <a:solidFill>
                  <a:schemeClr val="tx1"/>
                </a:solidFill>
              </a:rPr>
              <a:t>, </a:t>
            </a:r>
            <a:r>
              <a:rPr lang="ru-RU" sz="2000" dirty="0" err="1">
                <a:solidFill>
                  <a:schemeClr val="tx1"/>
                </a:solidFill>
              </a:rPr>
              <a:t>що</a:t>
            </a:r>
            <a:r>
              <a:rPr lang="ru-RU" sz="2000" dirty="0">
                <a:solidFill>
                  <a:schemeClr val="tx1"/>
                </a:solidFill>
              </a:rPr>
              <a:t> </a:t>
            </a:r>
            <a:r>
              <a:rPr lang="ru-RU" sz="2000" dirty="0" err="1">
                <a:solidFill>
                  <a:schemeClr val="tx1"/>
                </a:solidFill>
              </a:rPr>
              <a:t>негайно</a:t>
            </a:r>
            <a:r>
              <a:rPr lang="ru-RU" sz="2000" dirty="0">
                <a:solidFill>
                  <a:schemeClr val="tx1"/>
                </a:solidFill>
              </a:rPr>
              <a:t> </a:t>
            </a:r>
            <a:r>
              <a:rPr lang="ru-RU" sz="2000" dirty="0" err="1">
                <a:solidFill>
                  <a:schemeClr val="tx1"/>
                </a:solidFill>
              </a:rPr>
              <a:t>позначилося</a:t>
            </a:r>
            <a:r>
              <a:rPr lang="ru-RU" sz="2000" dirty="0">
                <a:solidFill>
                  <a:schemeClr val="tx1"/>
                </a:solidFill>
              </a:rPr>
              <a:t> на </a:t>
            </a:r>
            <a:r>
              <a:rPr lang="ru-RU" sz="2000" dirty="0" err="1">
                <a:solidFill>
                  <a:schemeClr val="tx1"/>
                </a:solidFill>
              </a:rPr>
              <a:t>забезпеченні</a:t>
            </a:r>
            <a:r>
              <a:rPr lang="ru-RU" sz="2000" dirty="0">
                <a:solidFill>
                  <a:schemeClr val="tx1"/>
                </a:solidFill>
              </a:rPr>
              <a:t> </a:t>
            </a:r>
            <a:r>
              <a:rPr lang="ru-RU" sz="2000" dirty="0" err="1">
                <a:solidFill>
                  <a:schemeClr val="tx1"/>
                </a:solidFill>
              </a:rPr>
              <a:t>продовольством</a:t>
            </a:r>
            <a:r>
              <a:rPr lang="ru-RU" sz="2000" dirty="0">
                <a:solidFill>
                  <a:schemeClr val="tx1"/>
                </a:solidFill>
              </a:rPr>
              <a:t>. </a:t>
            </a:r>
            <a:br>
              <a:rPr lang="ru-RU" sz="2000" dirty="0">
                <a:solidFill>
                  <a:schemeClr val="tx1"/>
                </a:solidFill>
              </a:rPr>
            </a:br>
            <a:r>
              <a:rPr lang="ru-RU" sz="2000" dirty="0" err="1">
                <a:solidFill>
                  <a:schemeClr val="tx1"/>
                </a:solidFill>
              </a:rPr>
              <a:t>Показники</a:t>
            </a:r>
            <a:r>
              <a:rPr lang="ru-RU" sz="2000" dirty="0">
                <a:solidFill>
                  <a:schemeClr val="tx1"/>
                </a:solidFill>
              </a:rPr>
              <a:t> приросту </a:t>
            </a:r>
            <a:r>
              <a:rPr lang="ru-RU" sz="2000" dirty="0" err="1">
                <a:solidFill>
                  <a:schemeClr val="tx1"/>
                </a:solidFill>
              </a:rPr>
              <a:t>промислового</a:t>
            </a:r>
            <a:r>
              <a:rPr lang="ru-RU" sz="2000" dirty="0">
                <a:solidFill>
                  <a:schemeClr val="tx1"/>
                </a:solidFill>
              </a:rPr>
              <a:t> </a:t>
            </a:r>
            <a:r>
              <a:rPr lang="ru-RU" sz="2000" dirty="0" err="1">
                <a:solidFill>
                  <a:schemeClr val="tx1"/>
                </a:solidFill>
              </a:rPr>
              <a:t>виробництва</a:t>
            </a:r>
            <a:r>
              <a:rPr lang="ru-RU" sz="2000" dirty="0">
                <a:solidFill>
                  <a:schemeClr val="tx1"/>
                </a:solidFill>
              </a:rPr>
              <a:t> в 1989 р. </a:t>
            </a:r>
            <a:r>
              <a:rPr lang="ru-RU" sz="2000" dirty="0" err="1">
                <a:solidFill>
                  <a:schemeClr val="tx1"/>
                </a:solidFill>
              </a:rPr>
              <a:t>досягли</a:t>
            </a:r>
            <a:r>
              <a:rPr lang="ru-RU" sz="2000" dirty="0">
                <a:solidFill>
                  <a:schemeClr val="tx1"/>
                </a:solidFill>
              </a:rPr>
              <a:t> </a:t>
            </a:r>
            <a:r>
              <a:rPr lang="ru-RU" sz="2000" dirty="0" err="1">
                <a:solidFill>
                  <a:schemeClr val="tx1"/>
                </a:solidFill>
              </a:rPr>
              <a:t>нульового</a:t>
            </a:r>
            <a:r>
              <a:rPr lang="ru-RU" sz="2000" dirty="0">
                <a:solidFill>
                  <a:schemeClr val="tx1"/>
                </a:solidFill>
              </a:rPr>
              <a:t> </a:t>
            </a:r>
            <a:r>
              <a:rPr lang="ru-RU" sz="2000" dirty="0" err="1">
                <a:solidFill>
                  <a:schemeClr val="tx1"/>
                </a:solidFill>
              </a:rPr>
              <a:t>рівня</a:t>
            </a:r>
            <a:r>
              <a:rPr lang="ru-RU" sz="2000" dirty="0">
                <a:solidFill>
                  <a:schemeClr val="tx1"/>
                </a:solidFill>
              </a:rPr>
              <a:t>, а в </a:t>
            </a:r>
            <a:r>
              <a:rPr lang="ru-RU" sz="2000" dirty="0" err="1">
                <a:solidFill>
                  <a:schemeClr val="tx1"/>
                </a:solidFill>
              </a:rPr>
              <a:t>першому</a:t>
            </a:r>
            <a:r>
              <a:rPr lang="ru-RU" sz="2000" dirty="0">
                <a:solidFill>
                  <a:schemeClr val="tx1"/>
                </a:solidFill>
              </a:rPr>
              <a:t> </a:t>
            </a:r>
            <a:r>
              <a:rPr lang="ru-RU" sz="2000" dirty="0" err="1">
                <a:solidFill>
                  <a:schemeClr val="tx1"/>
                </a:solidFill>
              </a:rPr>
              <a:t>півріччі</a:t>
            </a:r>
            <a:r>
              <a:rPr lang="ru-RU" sz="2000" dirty="0">
                <a:solidFill>
                  <a:schemeClr val="tx1"/>
                </a:solidFill>
              </a:rPr>
              <a:t> 1990 р. </a:t>
            </a:r>
            <a:r>
              <a:rPr lang="ru-RU" sz="2000" dirty="0" err="1">
                <a:solidFill>
                  <a:schemeClr val="tx1"/>
                </a:solidFill>
              </a:rPr>
              <a:t>обсяги</a:t>
            </a:r>
            <a:r>
              <a:rPr lang="ru-RU" sz="2000" dirty="0">
                <a:solidFill>
                  <a:schemeClr val="tx1"/>
                </a:solidFill>
              </a:rPr>
              <a:t> </a:t>
            </a:r>
            <a:r>
              <a:rPr lang="ru-RU" sz="2000" dirty="0" err="1">
                <a:solidFill>
                  <a:schemeClr val="tx1"/>
                </a:solidFill>
              </a:rPr>
              <a:t>виробництва</a:t>
            </a:r>
            <a:r>
              <a:rPr lang="ru-RU" sz="2000" dirty="0">
                <a:solidFill>
                  <a:schemeClr val="tx1"/>
                </a:solidFill>
              </a:rPr>
              <a:t> </a:t>
            </a:r>
            <a:r>
              <a:rPr lang="ru-RU" sz="2000" dirty="0" err="1">
                <a:solidFill>
                  <a:schemeClr val="tx1"/>
                </a:solidFill>
              </a:rPr>
              <a:t>скоротилися</a:t>
            </a:r>
            <a:r>
              <a:rPr lang="ru-RU" sz="2000" dirty="0">
                <a:solidFill>
                  <a:schemeClr val="tx1"/>
                </a:solidFill>
              </a:rPr>
              <a:t> на 10 %. У </a:t>
            </a:r>
            <a:r>
              <a:rPr lang="ru-RU" sz="2000" dirty="0" err="1">
                <a:solidFill>
                  <a:schemeClr val="tx1"/>
                </a:solidFill>
              </a:rPr>
              <a:t>грудні</a:t>
            </a:r>
            <a:r>
              <a:rPr lang="ru-RU" sz="2000" dirty="0">
                <a:solidFill>
                  <a:schemeClr val="tx1"/>
                </a:solidFill>
              </a:rPr>
              <a:t> 1990 р. голова уряду </a:t>
            </a:r>
            <a:r>
              <a:rPr lang="ru-RU" sz="2000" b="1" dirty="0">
                <a:solidFill>
                  <a:schemeClr val="tx1"/>
                </a:solidFill>
              </a:rPr>
              <a:t>М. </a:t>
            </a:r>
            <a:r>
              <a:rPr lang="ru-RU" sz="2000" b="1" dirty="0" err="1">
                <a:solidFill>
                  <a:schemeClr val="tx1"/>
                </a:solidFill>
              </a:rPr>
              <a:t>Рижков</a:t>
            </a:r>
            <a:r>
              <a:rPr lang="ru-RU" sz="2000" b="1" dirty="0">
                <a:solidFill>
                  <a:schemeClr val="tx1"/>
                </a:solidFill>
              </a:rPr>
              <a:t> </a:t>
            </a:r>
            <a:r>
              <a:rPr lang="ru-RU" sz="2000" dirty="0" err="1">
                <a:solidFill>
                  <a:schemeClr val="tx1"/>
                </a:solidFill>
              </a:rPr>
              <a:t>констатував</a:t>
            </a:r>
            <a:r>
              <a:rPr lang="ru-RU" sz="2000" dirty="0">
                <a:solidFill>
                  <a:schemeClr val="tx1"/>
                </a:solidFill>
              </a:rPr>
              <a:t> обвал </a:t>
            </a:r>
            <a:r>
              <a:rPr lang="ru-RU" sz="2000" dirty="0" err="1">
                <a:solidFill>
                  <a:schemeClr val="tx1"/>
                </a:solidFill>
              </a:rPr>
              <a:t>економіки</a:t>
            </a:r>
            <a:r>
              <a:rPr lang="ru-RU" sz="2000" dirty="0">
                <a:solidFill>
                  <a:schemeClr val="tx1"/>
                </a:solidFill>
              </a:rPr>
              <a:t> і подав у </a:t>
            </a:r>
            <a:r>
              <a:rPr lang="ru-RU" sz="2000" dirty="0" err="1">
                <a:solidFill>
                  <a:schemeClr val="tx1"/>
                </a:solidFill>
              </a:rPr>
              <a:t>відставку</a:t>
            </a:r>
            <a:r>
              <a:rPr lang="ru-RU" sz="2000" dirty="0">
                <a:solidFill>
                  <a:schemeClr val="tx1"/>
                </a:solidFill>
              </a:rPr>
              <a:t>. </a:t>
            </a:r>
            <a:br>
              <a:rPr lang="ru-RU" sz="2000" dirty="0">
                <a:solidFill>
                  <a:schemeClr val="tx1"/>
                </a:solidFill>
              </a:rPr>
            </a:br>
            <a:r>
              <a:rPr lang="ru-RU" sz="2000" dirty="0" err="1">
                <a:solidFill>
                  <a:schemeClr val="tx1"/>
                </a:solidFill>
              </a:rPr>
              <a:t>Новий</a:t>
            </a:r>
            <a:r>
              <a:rPr lang="ru-RU" sz="2000" dirty="0">
                <a:solidFill>
                  <a:schemeClr val="tx1"/>
                </a:solidFill>
              </a:rPr>
              <a:t> голова уряду </a:t>
            </a:r>
            <a:r>
              <a:rPr lang="ru-RU" sz="2000" b="1" dirty="0">
                <a:solidFill>
                  <a:schemeClr val="tx1"/>
                </a:solidFill>
              </a:rPr>
              <a:t>Валентин Павлов </a:t>
            </a:r>
            <a:r>
              <a:rPr lang="ru-RU" sz="2000" dirty="0">
                <a:solidFill>
                  <a:schemeClr val="tx1"/>
                </a:solidFill>
              </a:rPr>
              <a:t>у </a:t>
            </a:r>
            <a:r>
              <a:rPr lang="ru-RU" sz="2000" dirty="0" err="1">
                <a:solidFill>
                  <a:schemeClr val="tx1"/>
                </a:solidFill>
              </a:rPr>
              <a:t>січні</a:t>
            </a:r>
            <a:r>
              <a:rPr lang="ru-RU" sz="2000" dirty="0">
                <a:solidFill>
                  <a:schemeClr val="tx1"/>
                </a:solidFill>
              </a:rPr>
              <a:t>—</a:t>
            </a:r>
            <a:r>
              <a:rPr lang="ru-RU" sz="2000" dirty="0" err="1">
                <a:solidFill>
                  <a:schemeClr val="tx1"/>
                </a:solidFill>
              </a:rPr>
              <a:t>квітні</a:t>
            </a:r>
            <a:r>
              <a:rPr lang="ru-RU" sz="2000" dirty="0">
                <a:solidFill>
                  <a:schemeClr val="tx1"/>
                </a:solidFill>
              </a:rPr>
              <a:t> 1991 р. </a:t>
            </a:r>
            <a:r>
              <a:rPr lang="ru-RU" sz="2000" dirty="0" err="1">
                <a:solidFill>
                  <a:schemeClr val="tx1"/>
                </a:solidFill>
              </a:rPr>
              <a:t>зважився</a:t>
            </a:r>
            <a:r>
              <a:rPr lang="ru-RU" sz="2000" dirty="0">
                <a:solidFill>
                  <a:schemeClr val="tx1"/>
                </a:solidFill>
              </a:rPr>
              <a:t> на </a:t>
            </a:r>
            <a:r>
              <a:rPr lang="ru-RU" sz="2000" dirty="0" err="1">
                <a:solidFill>
                  <a:schemeClr val="tx1"/>
                </a:solidFill>
              </a:rPr>
              <a:t>непопулярні</a:t>
            </a:r>
            <a:r>
              <a:rPr lang="ru-RU" sz="2000" dirty="0">
                <a:solidFill>
                  <a:schemeClr val="tx1"/>
                </a:solidFill>
              </a:rPr>
              <a:t> заходи — </a:t>
            </a:r>
            <a:r>
              <a:rPr lang="ru-RU" sz="2000" b="1" i="1" dirty="0" err="1">
                <a:solidFill>
                  <a:schemeClr val="tx1"/>
                </a:solidFill>
              </a:rPr>
              <a:t>обмін</a:t>
            </a:r>
            <a:r>
              <a:rPr lang="ru-RU" sz="2000" b="1" i="1" dirty="0">
                <a:solidFill>
                  <a:schemeClr val="tx1"/>
                </a:solidFill>
              </a:rPr>
              <a:t> 100-рублевих купюр </a:t>
            </a:r>
            <a:r>
              <a:rPr lang="ru-RU" sz="2000" dirty="0">
                <a:solidFill>
                  <a:schemeClr val="tx1"/>
                </a:solidFill>
              </a:rPr>
              <a:t>(як </a:t>
            </a:r>
            <a:r>
              <a:rPr lang="ru-RU" sz="2000" dirty="0" err="1">
                <a:solidFill>
                  <a:schemeClr val="tx1"/>
                </a:solidFill>
              </a:rPr>
              <a:t>захід</a:t>
            </a:r>
            <a:r>
              <a:rPr lang="ru-RU" sz="2000" dirty="0">
                <a:solidFill>
                  <a:schemeClr val="tx1"/>
                </a:solidFill>
              </a:rPr>
              <a:t> </a:t>
            </a:r>
            <a:r>
              <a:rPr lang="ru-RU" sz="2000" dirty="0" err="1">
                <a:solidFill>
                  <a:schemeClr val="tx1"/>
                </a:solidFill>
              </a:rPr>
              <a:t>зменшення</a:t>
            </a:r>
            <a:r>
              <a:rPr lang="ru-RU" sz="2000" dirty="0">
                <a:solidFill>
                  <a:schemeClr val="tx1"/>
                </a:solidFill>
              </a:rPr>
              <a:t> </a:t>
            </a:r>
            <a:r>
              <a:rPr lang="ru-RU" sz="2000" dirty="0" err="1">
                <a:solidFill>
                  <a:schemeClr val="tx1"/>
                </a:solidFill>
              </a:rPr>
              <a:t>грошової</a:t>
            </a:r>
            <a:r>
              <a:rPr lang="ru-RU" sz="2000" dirty="0">
                <a:solidFill>
                  <a:schemeClr val="tx1"/>
                </a:solidFill>
              </a:rPr>
              <a:t> </a:t>
            </a:r>
            <a:r>
              <a:rPr lang="ru-RU" sz="2000" dirty="0" err="1">
                <a:solidFill>
                  <a:schemeClr val="tx1"/>
                </a:solidFill>
              </a:rPr>
              <a:t>маси</a:t>
            </a:r>
            <a:r>
              <a:rPr lang="ru-RU" sz="2000" dirty="0">
                <a:solidFill>
                  <a:schemeClr val="tx1"/>
                </a:solidFill>
              </a:rPr>
              <a:t>) і </a:t>
            </a:r>
            <a:r>
              <a:rPr lang="ru-RU" sz="2000" dirty="0" err="1">
                <a:solidFill>
                  <a:schemeClr val="tx1"/>
                </a:solidFill>
              </a:rPr>
              <a:t>підвищення</a:t>
            </a:r>
            <a:r>
              <a:rPr lang="ru-RU" sz="2000" dirty="0">
                <a:solidFill>
                  <a:schemeClr val="tx1"/>
                </a:solidFill>
              </a:rPr>
              <a:t> </a:t>
            </a:r>
            <a:r>
              <a:rPr lang="ru-RU" sz="2000" dirty="0" err="1">
                <a:solidFill>
                  <a:schemeClr val="tx1"/>
                </a:solidFill>
              </a:rPr>
              <a:t>цін</a:t>
            </a:r>
            <a:r>
              <a:rPr lang="ru-RU" sz="2000" dirty="0">
                <a:solidFill>
                  <a:schemeClr val="tx1"/>
                </a:solidFill>
              </a:rPr>
              <a:t> у 2—10 </a:t>
            </a:r>
            <a:r>
              <a:rPr lang="ru-RU" sz="2000" dirty="0" err="1">
                <a:solidFill>
                  <a:schemeClr val="tx1"/>
                </a:solidFill>
              </a:rPr>
              <a:t>разів</a:t>
            </a:r>
            <a:r>
              <a:rPr lang="ru-RU" sz="2000" dirty="0">
                <a:solidFill>
                  <a:schemeClr val="tx1"/>
                </a:solidFill>
              </a:rPr>
              <a:t>. </a:t>
            </a:r>
            <a:br>
              <a:rPr lang="ru-RU" sz="2000" dirty="0">
                <a:solidFill>
                  <a:schemeClr val="tx1"/>
                </a:solidFill>
              </a:rPr>
            </a:br>
            <a:r>
              <a:rPr lang="ru-RU" sz="2000" dirty="0" err="1">
                <a:solidFill>
                  <a:schemeClr val="tx1"/>
                </a:solidFill>
              </a:rPr>
              <a:t>Одночасно</a:t>
            </a:r>
            <a:r>
              <a:rPr lang="ru-RU" sz="2000" dirty="0">
                <a:solidFill>
                  <a:schemeClr val="tx1"/>
                </a:solidFill>
              </a:rPr>
              <a:t> </a:t>
            </a:r>
            <a:r>
              <a:rPr lang="ru-RU" sz="2000" dirty="0" err="1">
                <a:solidFill>
                  <a:schemeClr val="tx1"/>
                </a:solidFill>
              </a:rPr>
              <a:t>відбувалося</a:t>
            </a:r>
            <a:r>
              <a:rPr lang="ru-RU" sz="2000" dirty="0">
                <a:solidFill>
                  <a:schemeClr val="tx1"/>
                </a:solidFill>
              </a:rPr>
              <a:t> </a:t>
            </a:r>
            <a:r>
              <a:rPr lang="ru-RU" sz="2000" dirty="0" err="1">
                <a:solidFill>
                  <a:schemeClr val="tx1"/>
                </a:solidFill>
              </a:rPr>
              <a:t>падіння</a:t>
            </a:r>
            <a:r>
              <a:rPr lang="ru-RU" sz="2000" dirty="0">
                <a:solidFill>
                  <a:schemeClr val="tx1"/>
                </a:solidFill>
              </a:rPr>
              <a:t> курсу рубля: так, на початку 1991 р. 1 дол. США </a:t>
            </a:r>
            <a:r>
              <a:rPr lang="ru-RU" sz="2000" dirty="0" err="1">
                <a:solidFill>
                  <a:schemeClr val="tx1"/>
                </a:solidFill>
              </a:rPr>
              <a:t>коштував</a:t>
            </a:r>
            <a:r>
              <a:rPr lang="ru-RU" sz="2000" dirty="0">
                <a:solidFill>
                  <a:schemeClr val="tx1"/>
                </a:solidFill>
              </a:rPr>
              <a:t> 10 руб., а </a:t>
            </a:r>
            <a:r>
              <a:rPr lang="ru-RU" sz="2000" dirty="0" err="1">
                <a:solidFill>
                  <a:schemeClr val="tx1"/>
                </a:solidFill>
              </a:rPr>
              <a:t>наприкінці</a:t>
            </a:r>
            <a:r>
              <a:rPr lang="ru-RU" sz="2000" dirty="0">
                <a:solidFill>
                  <a:schemeClr val="tx1"/>
                </a:solidFill>
              </a:rPr>
              <a:t> року — 110—120 руб. «</a:t>
            </a:r>
            <a:r>
              <a:rPr lang="ru-RU" sz="2000" dirty="0" err="1">
                <a:solidFill>
                  <a:schemeClr val="tx1"/>
                </a:solidFill>
              </a:rPr>
              <a:t>Павловське</a:t>
            </a:r>
            <a:r>
              <a:rPr lang="ru-RU" sz="2000" dirty="0">
                <a:solidFill>
                  <a:schemeClr val="tx1"/>
                </a:solidFill>
              </a:rPr>
              <a:t>» </a:t>
            </a:r>
            <a:r>
              <a:rPr lang="ru-RU" sz="2000" dirty="0" err="1">
                <a:solidFill>
                  <a:schemeClr val="tx1"/>
                </a:solidFill>
              </a:rPr>
              <a:t>підвищення</a:t>
            </a:r>
            <a:r>
              <a:rPr lang="ru-RU" sz="2000" dirty="0">
                <a:solidFill>
                  <a:schemeClr val="tx1"/>
                </a:solidFill>
              </a:rPr>
              <a:t> </a:t>
            </a:r>
            <a:r>
              <a:rPr lang="ru-RU" sz="2000" dirty="0" err="1">
                <a:solidFill>
                  <a:schemeClr val="tx1"/>
                </a:solidFill>
              </a:rPr>
              <a:t>цін</a:t>
            </a:r>
            <a:r>
              <a:rPr lang="ru-RU" sz="2000" dirty="0">
                <a:solidFill>
                  <a:schemeClr val="tx1"/>
                </a:solidFill>
              </a:rPr>
              <a:t> уже не могло </a:t>
            </a:r>
            <a:r>
              <a:rPr lang="ru-RU" sz="2000" dirty="0" err="1">
                <a:solidFill>
                  <a:schemeClr val="tx1"/>
                </a:solidFill>
              </a:rPr>
              <a:t>врятувати</a:t>
            </a:r>
            <a:r>
              <a:rPr lang="ru-RU" sz="2000" dirty="0">
                <a:solidFill>
                  <a:schemeClr val="tx1"/>
                </a:solidFill>
              </a:rPr>
              <a:t> становище, </a:t>
            </a:r>
            <a:r>
              <a:rPr lang="ru-RU" sz="2000" dirty="0" err="1">
                <a:solidFill>
                  <a:schemeClr val="tx1"/>
                </a:solidFill>
              </a:rPr>
              <a:t>змінити</a:t>
            </a:r>
            <a:r>
              <a:rPr lang="ru-RU" sz="2000" dirty="0">
                <a:solidFill>
                  <a:schemeClr val="tx1"/>
                </a:solidFill>
              </a:rPr>
              <a:t> </a:t>
            </a:r>
            <a:r>
              <a:rPr lang="ru-RU" sz="2000" dirty="0" err="1">
                <a:solidFill>
                  <a:schemeClr val="tx1"/>
                </a:solidFill>
              </a:rPr>
              <a:t>економічну</a:t>
            </a:r>
            <a:r>
              <a:rPr lang="ru-RU" sz="2000" dirty="0">
                <a:solidFill>
                  <a:schemeClr val="tx1"/>
                </a:solidFill>
              </a:rPr>
              <a:t> </a:t>
            </a:r>
            <a:r>
              <a:rPr lang="ru-RU" sz="2000" dirty="0" err="1">
                <a:solidFill>
                  <a:schemeClr val="tx1"/>
                </a:solidFill>
              </a:rPr>
              <a:t>ситуацію</a:t>
            </a:r>
            <a:r>
              <a:rPr lang="ru-RU" sz="2000" dirty="0">
                <a:solidFill>
                  <a:schemeClr val="tx1"/>
                </a:solidFill>
              </a:rPr>
              <a:t> на </a:t>
            </a:r>
            <a:r>
              <a:rPr lang="ru-RU" sz="2000" dirty="0" err="1">
                <a:solidFill>
                  <a:schemeClr val="tx1"/>
                </a:solidFill>
              </a:rPr>
              <a:t>краще</a:t>
            </a:r>
            <a:r>
              <a:rPr lang="ru-RU" sz="2000" dirty="0">
                <a:solidFill>
                  <a:schemeClr val="tx1"/>
                </a:solidFill>
              </a:rPr>
              <a:t>, та </a:t>
            </a:r>
            <a:r>
              <a:rPr lang="ru-RU" sz="2000" dirty="0" err="1">
                <a:solidFill>
                  <a:schemeClr val="tx1"/>
                </a:solidFill>
              </a:rPr>
              <a:t>ще</a:t>
            </a:r>
            <a:r>
              <a:rPr lang="ru-RU" sz="2000" dirty="0">
                <a:solidFill>
                  <a:schemeClr val="tx1"/>
                </a:solidFill>
              </a:rPr>
              <a:t> й на </a:t>
            </a:r>
            <a:r>
              <a:rPr lang="ru-RU" sz="2000" dirty="0" err="1">
                <a:solidFill>
                  <a:schemeClr val="tx1"/>
                </a:solidFill>
              </a:rPr>
              <a:t>тлі</a:t>
            </a:r>
            <a:r>
              <a:rPr lang="ru-RU" sz="2000" dirty="0">
                <a:solidFill>
                  <a:schemeClr val="tx1"/>
                </a:solidFill>
              </a:rPr>
              <a:t> </a:t>
            </a:r>
            <a:r>
              <a:rPr lang="ru-RU" sz="2000" dirty="0" err="1">
                <a:solidFill>
                  <a:schemeClr val="tx1"/>
                </a:solidFill>
              </a:rPr>
              <a:t>розпаду</a:t>
            </a:r>
            <a:r>
              <a:rPr lang="ru-RU" sz="2000" dirty="0">
                <a:solidFill>
                  <a:schemeClr val="tx1"/>
                </a:solidFill>
              </a:rPr>
              <a:t> СРСР.</a:t>
            </a:r>
            <a:endParaRPr lang="uk-UA" sz="2000" dirty="0">
              <a:solidFill>
                <a:schemeClr val="tx1"/>
              </a:solidFill>
            </a:endParaRPr>
          </a:p>
        </p:txBody>
      </p:sp>
      <p:pic>
        <p:nvPicPr>
          <p:cNvPr id="3" name="Рисунок 2">
            <a:extLst>
              <a:ext uri="{FF2B5EF4-FFF2-40B4-BE49-F238E27FC236}">
                <a16:creationId xmlns:a16="http://schemas.microsoft.com/office/drawing/2014/main" id="{83BE34F0-E5E4-4F43-954B-B0D1DD0D9FA6}"/>
              </a:ext>
            </a:extLst>
          </p:cNvPr>
          <p:cNvPicPr>
            <a:picLocks noChangeAspect="1"/>
          </p:cNvPicPr>
          <p:nvPr/>
        </p:nvPicPr>
        <p:blipFill>
          <a:blip r:embed="rId2"/>
          <a:stretch>
            <a:fillRect/>
          </a:stretch>
        </p:blipFill>
        <p:spPr>
          <a:xfrm>
            <a:off x="6579064" y="3582828"/>
            <a:ext cx="2273501" cy="2853476"/>
          </a:xfrm>
          <a:prstGeom prst="rect">
            <a:avLst/>
          </a:prstGeom>
        </p:spPr>
      </p:pic>
      <p:pic>
        <p:nvPicPr>
          <p:cNvPr id="5" name="Рисунок 4">
            <a:extLst>
              <a:ext uri="{FF2B5EF4-FFF2-40B4-BE49-F238E27FC236}">
                <a16:creationId xmlns:a16="http://schemas.microsoft.com/office/drawing/2014/main" id="{D9BDB736-AC9C-4B79-B0C1-43426348AA16}"/>
              </a:ext>
            </a:extLst>
          </p:cNvPr>
          <p:cNvPicPr>
            <a:picLocks noChangeAspect="1"/>
          </p:cNvPicPr>
          <p:nvPr/>
        </p:nvPicPr>
        <p:blipFill>
          <a:blip r:embed="rId3"/>
          <a:stretch>
            <a:fillRect/>
          </a:stretch>
        </p:blipFill>
        <p:spPr>
          <a:xfrm>
            <a:off x="2878436" y="6490585"/>
            <a:ext cx="6123432" cy="384048"/>
          </a:xfrm>
          <a:prstGeom prst="rect">
            <a:avLst/>
          </a:prstGeom>
        </p:spPr>
      </p:pic>
      <p:pic>
        <p:nvPicPr>
          <p:cNvPr id="6" name="Рисунок 5">
            <a:extLst>
              <a:ext uri="{FF2B5EF4-FFF2-40B4-BE49-F238E27FC236}">
                <a16:creationId xmlns:a16="http://schemas.microsoft.com/office/drawing/2014/main" id="{3DBBD359-AFEA-445B-9915-ED457E57CC1E}"/>
              </a:ext>
            </a:extLst>
          </p:cNvPr>
          <p:cNvPicPr>
            <a:picLocks noChangeAspect="1"/>
          </p:cNvPicPr>
          <p:nvPr/>
        </p:nvPicPr>
        <p:blipFill>
          <a:blip r:embed="rId4"/>
          <a:stretch>
            <a:fillRect/>
          </a:stretch>
        </p:blipFill>
        <p:spPr>
          <a:xfrm>
            <a:off x="377348" y="3767090"/>
            <a:ext cx="1790700" cy="2552700"/>
          </a:xfrm>
          <a:prstGeom prst="rect">
            <a:avLst/>
          </a:prstGeom>
        </p:spPr>
      </p:pic>
      <p:pic>
        <p:nvPicPr>
          <p:cNvPr id="8" name="Рисунок 7">
            <a:extLst>
              <a:ext uri="{FF2B5EF4-FFF2-40B4-BE49-F238E27FC236}">
                <a16:creationId xmlns:a16="http://schemas.microsoft.com/office/drawing/2014/main" id="{172B5C3B-1C86-456C-9974-DE4C8BCBF341}"/>
              </a:ext>
            </a:extLst>
          </p:cNvPr>
          <p:cNvPicPr>
            <a:picLocks noChangeAspect="1"/>
          </p:cNvPicPr>
          <p:nvPr/>
        </p:nvPicPr>
        <p:blipFill>
          <a:blip r:embed="rId5"/>
          <a:stretch>
            <a:fillRect/>
          </a:stretch>
        </p:blipFill>
        <p:spPr>
          <a:xfrm>
            <a:off x="317500" y="6222338"/>
            <a:ext cx="1457070" cy="536494"/>
          </a:xfrm>
          <a:prstGeom prst="rect">
            <a:avLst/>
          </a:prstGeom>
        </p:spPr>
      </p:pic>
      <p:pic>
        <p:nvPicPr>
          <p:cNvPr id="10" name="Рисунок 9">
            <a:extLst>
              <a:ext uri="{FF2B5EF4-FFF2-40B4-BE49-F238E27FC236}">
                <a16:creationId xmlns:a16="http://schemas.microsoft.com/office/drawing/2014/main" id="{DC48303A-7A14-4C38-8CBC-CDDAB7994FE7}"/>
              </a:ext>
            </a:extLst>
          </p:cNvPr>
          <p:cNvPicPr>
            <a:picLocks noChangeAspect="1"/>
          </p:cNvPicPr>
          <p:nvPr/>
        </p:nvPicPr>
        <p:blipFill>
          <a:blip r:embed="rId6"/>
          <a:stretch>
            <a:fillRect/>
          </a:stretch>
        </p:blipFill>
        <p:spPr>
          <a:xfrm>
            <a:off x="2643220" y="3582828"/>
            <a:ext cx="6123432" cy="323088"/>
          </a:xfrm>
          <a:prstGeom prst="rect">
            <a:avLst/>
          </a:prstGeom>
        </p:spPr>
      </p:pic>
      <p:pic>
        <p:nvPicPr>
          <p:cNvPr id="11" name="Рисунок 10">
            <a:extLst>
              <a:ext uri="{FF2B5EF4-FFF2-40B4-BE49-F238E27FC236}">
                <a16:creationId xmlns:a16="http://schemas.microsoft.com/office/drawing/2014/main" id="{9B861B0D-769E-42EB-9479-828F81D4017C}"/>
              </a:ext>
            </a:extLst>
          </p:cNvPr>
          <p:cNvPicPr>
            <a:picLocks noChangeAspect="1"/>
          </p:cNvPicPr>
          <p:nvPr/>
        </p:nvPicPr>
        <p:blipFill>
          <a:blip r:embed="rId7"/>
          <a:stretch>
            <a:fillRect/>
          </a:stretch>
        </p:blipFill>
        <p:spPr>
          <a:xfrm>
            <a:off x="2813593" y="3933056"/>
            <a:ext cx="2623377" cy="2408737"/>
          </a:xfrm>
          <a:prstGeom prst="rect">
            <a:avLst/>
          </a:prstGeom>
        </p:spPr>
      </p:pic>
    </p:spTree>
    <p:extLst>
      <p:ext uri="{BB962C8B-B14F-4D97-AF65-F5344CB8AC3E}">
        <p14:creationId xmlns:p14="http://schemas.microsoft.com/office/powerpoint/2010/main" val="2406596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559896"/>
          </a:xfrm>
        </p:spPr>
        <p:txBody>
          <a:bodyPr/>
          <a:lstStyle/>
          <a:p>
            <a:pPr algn="ctr">
              <a:buNone/>
            </a:pPr>
            <a:r>
              <a:rPr lang="uk-UA" b="1" i="1" u="sng" dirty="0">
                <a:solidFill>
                  <a:srgbClr val="FF0000"/>
                </a:solidFill>
              </a:rPr>
              <a:t>Страйк шахтарів 1989 року</a:t>
            </a:r>
          </a:p>
          <a:p>
            <a:pPr>
              <a:buNone/>
            </a:pPr>
            <a:r>
              <a:rPr lang="uk-UA" dirty="0"/>
              <a:t>Поштовхом до початку масових страйків послугувало погіршення забезпечення шахтарських регіонів продовольчими й промисловими товарами в умовах тотального товарного дефіциту, що наростав у країні. Збурювання шахтарів накопичувалося також через недостатнє забезпечення техніки безпеки, загибелі товаришів, прагненням до росту видобутку вугілля, достойної оплати праці і підвищення якості життя</a:t>
            </a:r>
          </a:p>
        </p:txBody>
      </p:sp>
      <p:pic>
        <p:nvPicPr>
          <p:cNvPr id="36868" name="Picture 4" descr="Картинки по запросу &quot;шахтинський страйк 1989 року&quot;&quot;"/>
          <p:cNvPicPr>
            <a:picLocks noChangeAspect="1" noChangeArrowheads="1"/>
          </p:cNvPicPr>
          <p:nvPr/>
        </p:nvPicPr>
        <p:blipFill>
          <a:blip r:embed="rId2" cstate="print"/>
          <a:srcRect/>
          <a:stretch>
            <a:fillRect/>
          </a:stretch>
        </p:blipFill>
        <p:spPr bwMode="auto">
          <a:xfrm>
            <a:off x="2411760" y="4801452"/>
            <a:ext cx="3672408" cy="205654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559896"/>
          </a:xfrm>
        </p:spPr>
        <p:txBody>
          <a:bodyPr/>
          <a:lstStyle/>
          <a:p>
            <a:pPr>
              <a:buNone/>
            </a:pPr>
            <a:r>
              <a:rPr lang="uk-UA" b="1" dirty="0">
                <a:solidFill>
                  <a:srgbClr val="FF0000"/>
                </a:solidFill>
              </a:rPr>
              <a:t>10 липня 1989 р. в </a:t>
            </a:r>
            <a:r>
              <a:rPr lang="uk-UA" b="1" dirty="0" err="1">
                <a:solidFill>
                  <a:srgbClr val="FF0000"/>
                </a:solidFill>
              </a:rPr>
              <a:t>Междуреченську</a:t>
            </a:r>
            <a:r>
              <a:rPr lang="uk-UA" b="1" dirty="0">
                <a:solidFill>
                  <a:srgbClr val="FF0000"/>
                </a:solidFill>
              </a:rPr>
              <a:t> (Кузбас) </a:t>
            </a:r>
            <a:r>
              <a:rPr lang="uk-UA" dirty="0"/>
              <a:t>почався страйк шахтарів, що згодом охопив і Донбас. </a:t>
            </a:r>
            <a:r>
              <a:rPr lang="uk-UA" b="1" dirty="0">
                <a:solidFill>
                  <a:srgbClr val="FF0000"/>
                </a:solidFill>
              </a:rPr>
              <a:t>18 липня </a:t>
            </a:r>
            <a:r>
              <a:rPr lang="uk-UA" dirty="0"/>
              <a:t>згідно з опублікованим повідомленням РАТАУ, шість шахт Донбасу припинили роботу.</a:t>
            </a:r>
          </a:p>
        </p:txBody>
      </p:sp>
      <p:pic>
        <p:nvPicPr>
          <p:cNvPr id="4" name="Picture 6" descr="Картинки по запросу &quot;шахтинський страйк 1989 року&quot;&quot;"/>
          <p:cNvPicPr>
            <a:picLocks noChangeAspect="1" noChangeArrowheads="1"/>
          </p:cNvPicPr>
          <p:nvPr/>
        </p:nvPicPr>
        <p:blipFill>
          <a:blip r:embed="rId2" cstate="print"/>
          <a:srcRect/>
          <a:stretch>
            <a:fillRect/>
          </a:stretch>
        </p:blipFill>
        <p:spPr bwMode="auto">
          <a:xfrm>
            <a:off x="1043608" y="2996952"/>
            <a:ext cx="7128792" cy="372831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856984" cy="6394722"/>
          </a:xfrm>
        </p:spPr>
        <p:txBody>
          <a:bodyPr>
            <a:normAutofit fontScale="90000"/>
          </a:bodyPr>
          <a:lstStyle/>
          <a:p>
            <a:r>
              <a:rPr lang="uk-UA" b="1" dirty="0"/>
              <a:t>Робітничий і страйковий рух.</a:t>
            </a:r>
            <a:br>
              <a:rPr lang="uk-UA" b="1" dirty="0"/>
            </a:br>
            <a:r>
              <a:rPr lang="uk-UA" b="1" dirty="0"/>
              <a:t>Влітку 1989 р. </a:t>
            </a:r>
            <a:br>
              <a:rPr lang="uk-UA" b="1" dirty="0"/>
            </a:br>
            <a:br>
              <a:rPr lang="uk-UA" b="1" dirty="0"/>
            </a:br>
            <a:r>
              <a:rPr lang="uk-UA" b="1" dirty="0"/>
              <a:t>15 липня 1989 р.</a:t>
            </a:r>
            <a:r>
              <a:rPr lang="uk-UA" dirty="0"/>
              <a:t> страйк на шахті «</a:t>
            </a:r>
            <a:r>
              <a:rPr lang="uk-UA" dirty="0" err="1"/>
              <a:t>Ясинуватська</a:t>
            </a:r>
            <a:r>
              <a:rPr lang="uk-UA" dirty="0"/>
              <a:t> - Глибока»</a:t>
            </a:r>
            <a:br>
              <a:rPr lang="uk-UA" dirty="0"/>
            </a:br>
            <a:br>
              <a:rPr lang="uk-UA" dirty="0"/>
            </a:br>
            <a:r>
              <a:rPr lang="uk-UA" dirty="0"/>
              <a:t>почався страйковий рух</a:t>
            </a:r>
            <a:br>
              <a:rPr lang="uk-UA" dirty="0"/>
            </a:br>
            <a:br>
              <a:rPr lang="uk-UA" dirty="0"/>
            </a:br>
            <a:br>
              <a:rPr lang="uk-UA" dirty="0"/>
            </a:br>
            <a:endParaRPr lang="ru-RU"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869160"/>
            <a:ext cx="26670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5069185"/>
            <a:ext cx="23812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000006"/>
            <a:ext cx="2773125" cy="185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435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559896"/>
          </a:xfrm>
        </p:spPr>
        <p:txBody>
          <a:bodyPr/>
          <a:lstStyle/>
          <a:p>
            <a:pPr>
              <a:buNone/>
            </a:pPr>
            <a:r>
              <a:rPr lang="uk-UA" dirty="0"/>
              <a:t>Страйки шахтарів безпосередньо вплинули на те, що </a:t>
            </a:r>
            <a:r>
              <a:rPr lang="uk-UA" b="1" dirty="0">
                <a:solidFill>
                  <a:srgbClr val="FF0000"/>
                </a:solidFill>
              </a:rPr>
              <a:t>3 серпня 1989р.</a:t>
            </a:r>
            <a:r>
              <a:rPr lang="uk-UA" dirty="0"/>
              <a:t> був прийнятий Верховною Радою УРСР </a:t>
            </a:r>
            <a:r>
              <a:rPr lang="uk-UA" b="1" dirty="0">
                <a:solidFill>
                  <a:srgbClr val="FF0000"/>
                </a:solidFill>
              </a:rPr>
              <a:t>Закон «Про економічну самостійність Української РСР»</a:t>
            </a:r>
            <a:r>
              <a:rPr lang="uk-UA" dirty="0"/>
              <a:t> — викликаний великими проблемами і труднощами у розвитку економіки, розвалом управління виробництвом, занепадом багатьох галузей народного </a:t>
            </a:r>
            <a:r>
              <a:rPr lang="uk-UA" dirty="0" err="1"/>
              <a:t>господарства.У</a:t>
            </a:r>
            <a:r>
              <a:rPr lang="uk-UA" dirty="0"/>
              <a:t> </a:t>
            </a:r>
            <a:r>
              <a:rPr lang="uk-UA" b="1" dirty="0">
                <a:solidFill>
                  <a:srgbClr val="FF0000"/>
                </a:solidFill>
              </a:rPr>
              <a:t>1990</a:t>
            </a:r>
            <a:r>
              <a:rPr lang="ru-RU" b="1" dirty="0">
                <a:solidFill>
                  <a:srgbClr val="FF0000"/>
                </a:solidFill>
              </a:rPr>
              <a:t> </a:t>
            </a:r>
            <a:r>
              <a:rPr lang="ru-RU" b="1" dirty="0" err="1">
                <a:solidFill>
                  <a:srgbClr val="FF0000"/>
                </a:solidFill>
              </a:rPr>
              <a:t>році</a:t>
            </a:r>
            <a:r>
              <a:rPr lang="ru-RU" b="1" dirty="0">
                <a:solidFill>
                  <a:srgbClr val="FF0000"/>
                </a:solidFill>
              </a:rPr>
              <a:t> </a:t>
            </a:r>
            <a:r>
              <a:rPr lang="ru-RU" dirty="0" err="1"/>
              <a:t>страйки</a:t>
            </a:r>
            <a:r>
              <a:rPr lang="ru-RU" dirty="0"/>
              <a:t> </a:t>
            </a:r>
            <a:r>
              <a:rPr lang="ru-RU" dirty="0" err="1"/>
              <a:t>тривали</a:t>
            </a:r>
            <a:r>
              <a:rPr lang="ru-RU" dirty="0"/>
              <a:t>. </a:t>
            </a:r>
            <a:r>
              <a:rPr lang="ru-RU" dirty="0" err="1"/>
              <a:t>Поступово</a:t>
            </a:r>
            <a:r>
              <a:rPr lang="ru-RU" dirty="0"/>
              <a:t> у </a:t>
            </a:r>
            <a:r>
              <a:rPr lang="ru-RU" dirty="0" err="1"/>
              <a:t>вимогах</a:t>
            </a:r>
            <a:r>
              <a:rPr lang="ru-RU" dirty="0"/>
              <a:t> </a:t>
            </a:r>
            <a:r>
              <a:rPr lang="ru-RU" dirty="0" err="1"/>
              <a:t>шахтарів</a:t>
            </a:r>
            <a:r>
              <a:rPr lang="ru-RU" dirty="0"/>
              <a:t> </a:t>
            </a:r>
            <a:r>
              <a:rPr lang="ru-RU" dirty="0" err="1"/>
              <a:t>з'явилися</a:t>
            </a:r>
            <a:r>
              <a:rPr lang="ru-RU" dirty="0"/>
              <a:t> </a:t>
            </a:r>
            <a:r>
              <a:rPr lang="ru-RU" dirty="0" err="1"/>
              <a:t>політичні</a:t>
            </a:r>
            <a:r>
              <a:rPr lang="ru-RU" dirty="0"/>
              <a:t> </a:t>
            </a:r>
            <a:r>
              <a:rPr lang="ru-RU" dirty="0" err="1"/>
              <a:t>вимоги</a:t>
            </a:r>
            <a:r>
              <a:rPr lang="ru-RU" dirty="0"/>
              <a:t>. </a:t>
            </a:r>
            <a:r>
              <a:rPr lang="ru-RU" b="1" dirty="0">
                <a:solidFill>
                  <a:srgbClr val="FF0000"/>
                </a:solidFill>
              </a:rPr>
              <a:t>А 1 </a:t>
            </a:r>
            <a:r>
              <a:rPr lang="ru-RU" b="1" dirty="0" err="1">
                <a:solidFill>
                  <a:srgbClr val="FF0000"/>
                </a:solidFill>
              </a:rPr>
              <a:t>березня</a:t>
            </a:r>
            <a:r>
              <a:rPr lang="ru-RU" b="1" dirty="0">
                <a:solidFill>
                  <a:srgbClr val="FF0000"/>
                </a:solidFill>
              </a:rPr>
              <a:t> 1991 року</a:t>
            </a:r>
            <a:r>
              <a:rPr lang="ru-RU" dirty="0"/>
              <a:t> </a:t>
            </a:r>
            <a:r>
              <a:rPr lang="ru-RU" dirty="0" err="1"/>
              <a:t>розпочався</a:t>
            </a:r>
            <a:r>
              <a:rPr lang="ru-RU" dirty="0"/>
              <a:t> </a:t>
            </a:r>
            <a:r>
              <a:rPr lang="ru-RU" dirty="0" err="1"/>
              <a:t>загальний</a:t>
            </a:r>
            <a:r>
              <a:rPr lang="ru-RU" dirty="0"/>
              <a:t> </a:t>
            </a:r>
            <a:r>
              <a:rPr lang="ru-RU" dirty="0" err="1"/>
              <a:t>страйк</a:t>
            </a:r>
            <a:r>
              <a:rPr lang="ru-RU" dirty="0"/>
              <a:t> </a:t>
            </a:r>
            <a:r>
              <a:rPr lang="ru-RU" dirty="0" err="1"/>
              <a:t>донецьких</a:t>
            </a:r>
            <a:r>
              <a:rPr lang="ru-RU" dirty="0"/>
              <a:t> </a:t>
            </a:r>
            <a:r>
              <a:rPr lang="ru-RU" dirty="0" err="1"/>
              <a:t>шахтарів</a:t>
            </a:r>
            <a:r>
              <a:rPr lang="ru-RU" dirty="0"/>
              <a:t>.</a:t>
            </a:r>
          </a:p>
          <a:p>
            <a:pPr>
              <a:buNone/>
            </a:pPr>
            <a:endParaRPr lang="uk-UA" dirty="0"/>
          </a:p>
        </p:txBody>
      </p:sp>
      <p:pic>
        <p:nvPicPr>
          <p:cNvPr id="34818" name="Picture 2" descr="Картинки по запросу &quot;страйк шахтарів 1990&quot;&quot;"/>
          <p:cNvPicPr>
            <a:picLocks noChangeAspect="1" noChangeArrowheads="1"/>
          </p:cNvPicPr>
          <p:nvPr/>
        </p:nvPicPr>
        <p:blipFill>
          <a:blip r:embed="rId2" cstate="print"/>
          <a:srcRect/>
          <a:stretch>
            <a:fillRect/>
          </a:stretch>
        </p:blipFill>
        <p:spPr bwMode="auto">
          <a:xfrm>
            <a:off x="2339751" y="4869160"/>
            <a:ext cx="2977941" cy="1988840"/>
          </a:xfrm>
          <a:prstGeom prst="rect">
            <a:avLst/>
          </a:prstGeom>
          <a:noFill/>
        </p:spPr>
      </p:pic>
      <p:pic>
        <p:nvPicPr>
          <p:cNvPr id="34820" name="Picture 4" descr="Картинки по запросу &quot;страйк шахтарів 1990&quot;&quot;"/>
          <p:cNvPicPr>
            <a:picLocks noChangeAspect="1" noChangeArrowheads="1"/>
          </p:cNvPicPr>
          <p:nvPr/>
        </p:nvPicPr>
        <p:blipFill>
          <a:blip r:embed="rId3" cstate="print"/>
          <a:srcRect/>
          <a:stretch>
            <a:fillRect/>
          </a:stretch>
        </p:blipFill>
        <p:spPr bwMode="auto">
          <a:xfrm>
            <a:off x="5652120" y="4818111"/>
            <a:ext cx="3275856" cy="203988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7404A6-2E47-46E9-8FF4-DC2EE5505C90}"/>
              </a:ext>
            </a:extLst>
          </p:cNvPr>
          <p:cNvSpPr>
            <a:spLocks noGrp="1"/>
          </p:cNvSpPr>
          <p:nvPr>
            <p:ph type="title"/>
          </p:nvPr>
        </p:nvSpPr>
        <p:spPr>
          <a:xfrm>
            <a:off x="457200" y="332656"/>
            <a:ext cx="8305800" cy="792088"/>
          </a:xfrm>
        </p:spPr>
        <p:txBody>
          <a:bodyPr>
            <a:normAutofit fontScale="90000"/>
          </a:bodyPr>
          <a:lstStyle/>
          <a:p>
            <a:pPr algn="ctr"/>
            <a:r>
              <a:rPr lang="uk-UA" b="1" dirty="0"/>
              <a:t>Шахтарський страйк 1989 р.</a:t>
            </a:r>
          </a:p>
        </p:txBody>
      </p:sp>
      <p:pic>
        <p:nvPicPr>
          <p:cNvPr id="3" name="Picutre 42">
            <a:extLst>
              <a:ext uri="{FF2B5EF4-FFF2-40B4-BE49-F238E27FC236}">
                <a16:creationId xmlns:a16="http://schemas.microsoft.com/office/drawing/2014/main" id="{47D3534E-CEF6-4049-937D-F39E57D534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02245"/>
            <a:ext cx="7263318" cy="5455755"/>
          </a:xfrm>
          <a:prstGeom prst="rect">
            <a:avLst/>
          </a:prstGeom>
          <a:noFill/>
          <a:ln>
            <a:noFill/>
          </a:ln>
        </p:spPr>
      </p:pic>
    </p:spTree>
    <p:extLst>
      <p:ext uri="{BB962C8B-B14F-4D97-AF65-F5344CB8AC3E}">
        <p14:creationId xmlns:p14="http://schemas.microsoft.com/office/powerpoint/2010/main" val="874090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001305-5C8E-4FBA-B224-3FEFA31EFE64}"/>
              </a:ext>
            </a:extLst>
          </p:cNvPr>
          <p:cNvSpPr>
            <a:spLocks noGrp="1"/>
          </p:cNvSpPr>
          <p:nvPr>
            <p:ph type="title"/>
          </p:nvPr>
        </p:nvSpPr>
        <p:spPr>
          <a:xfrm>
            <a:off x="457200" y="260648"/>
            <a:ext cx="8305800" cy="6597352"/>
          </a:xfrm>
        </p:spPr>
        <p:txBody>
          <a:bodyPr>
            <a:normAutofit fontScale="90000"/>
          </a:bodyPr>
          <a:lstStyle/>
          <a:p>
            <a:r>
              <a:rPr lang="uk-UA" sz="2800" b="1" dirty="0">
                <a:solidFill>
                  <a:schemeClr val="tx1"/>
                </a:solidFill>
                <a:highlight>
                  <a:srgbClr val="FFFF00"/>
                </a:highlight>
                <a:latin typeface="Times New Roman" panose="02020603050405020304" pitchFamily="18" charset="0"/>
                <a:cs typeface="Times New Roman" panose="02020603050405020304" pitchFamily="18" charset="0"/>
              </a:rPr>
              <a:t>Конституційні реформи. </a:t>
            </a:r>
            <a:br>
              <a:rPr lang="uk-UA" sz="2800" b="1" dirty="0">
                <a:solidFill>
                  <a:schemeClr val="tx1"/>
                </a:solidFill>
                <a:highlight>
                  <a:srgbClr val="FFFF00"/>
                </a:highlight>
                <a:latin typeface="Times New Roman" panose="02020603050405020304" pitchFamily="18" charset="0"/>
                <a:cs typeface="Times New Roman" panose="02020603050405020304" pitchFamily="18" charset="0"/>
              </a:rPr>
            </a:br>
            <a:br>
              <a:rPr lang="uk-UA" sz="2800" dirty="0">
                <a:solidFill>
                  <a:schemeClr val="tx1"/>
                </a:solidFill>
                <a:highlight>
                  <a:srgbClr val="FFFF00"/>
                </a:highlight>
                <a:latin typeface="Times New Roman" panose="02020603050405020304" pitchFamily="18" charset="0"/>
                <a:cs typeface="Times New Roman" panose="02020603050405020304" pitchFamily="18" charset="0"/>
              </a:rPr>
            </a:br>
            <a:r>
              <a:rPr lang="uk-UA" sz="2800" dirty="0">
                <a:solidFill>
                  <a:schemeClr val="tx1"/>
                </a:solidFill>
                <a:latin typeface="Times New Roman" panose="02020603050405020304" pitchFamily="18" charset="0"/>
                <a:cs typeface="Times New Roman" panose="02020603050405020304" pitchFamily="18" charset="0"/>
              </a:rPr>
              <a:t>Розпочаті в процесі «перебудови» політичні та законодавчі перетворення поєднувалися з бажанням М. Горбачова </a:t>
            </a:r>
            <a:r>
              <a:rPr lang="uk-UA" sz="2800" b="1" dirty="0">
                <a:solidFill>
                  <a:schemeClr val="tx1"/>
                </a:solidFill>
                <a:latin typeface="Times New Roman" panose="02020603050405020304" pitchFamily="18" charset="0"/>
                <a:cs typeface="Times New Roman" panose="02020603050405020304" pitchFamily="18" charset="0"/>
              </a:rPr>
              <a:t>зберегти політичну систему на чолі з КПРС та СРСР</a:t>
            </a:r>
            <a:r>
              <a:rPr lang="uk-UA" sz="2800" dirty="0">
                <a:solidFill>
                  <a:schemeClr val="tx1"/>
                </a:solidFill>
                <a:latin typeface="Times New Roman" panose="02020603050405020304" pitchFamily="18" charset="0"/>
                <a:cs typeface="Times New Roman" panose="02020603050405020304" pitchFamily="18" charset="0"/>
              </a:rPr>
              <a:t>. Проте зміни, що запроваджувалися, стали ще одним кроком до розвалу тоталітарної системи.</a:t>
            </a:r>
            <a:br>
              <a:rPr lang="uk-UA" sz="2800" dirty="0">
                <a:solidFill>
                  <a:schemeClr val="tx1"/>
                </a:solidFill>
                <a:latin typeface="Times New Roman" panose="02020603050405020304" pitchFamily="18" charset="0"/>
                <a:cs typeface="Times New Roman" panose="02020603050405020304" pitchFamily="18" charset="0"/>
              </a:rPr>
            </a:br>
            <a:br>
              <a:rPr lang="uk-UA" sz="2800" dirty="0">
                <a:solidFill>
                  <a:schemeClr val="tx1"/>
                </a:solidFill>
                <a:latin typeface="Times New Roman" panose="02020603050405020304" pitchFamily="18" charset="0"/>
                <a:cs typeface="Times New Roman" panose="02020603050405020304" pitchFamily="18" charset="0"/>
              </a:rPr>
            </a:br>
            <a:r>
              <a:rPr lang="ru-RU" sz="2800" dirty="0">
                <a:solidFill>
                  <a:schemeClr val="tx1"/>
                </a:solidFill>
                <a:latin typeface="Times New Roman" panose="02020603050405020304" pitchFamily="18" charset="0"/>
                <a:cs typeface="Times New Roman" panose="02020603050405020304" pitchFamily="18" charset="0"/>
              </a:rPr>
              <a:t>На </a:t>
            </a:r>
            <a:r>
              <a:rPr lang="ru-RU" sz="2800" b="1" dirty="0">
                <a:solidFill>
                  <a:schemeClr val="tx1"/>
                </a:solidFill>
                <a:latin typeface="Times New Roman" panose="02020603050405020304" pitchFamily="18" charset="0"/>
                <a:cs typeface="Times New Roman" panose="02020603050405020304" pitchFamily="18" charset="0"/>
              </a:rPr>
              <a:t>XIX </a:t>
            </a:r>
            <a:r>
              <a:rPr lang="ru-RU" sz="2800" b="1" dirty="0" err="1">
                <a:solidFill>
                  <a:schemeClr val="tx1"/>
                </a:solidFill>
                <a:latin typeface="Times New Roman" panose="02020603050405020304" pitchFamily="18" charset="0"/>
                <a:cs typeface="Times New Roman" panose="02020603050405020304" pitchFamily="18" charset="0"/>
              </a:rPr>
              <a:t>Всесоюзній</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конференції</a:t>
            </a:r>
            <a:r>
              <a:rPr lang="ru-RU" sz="2800" b="1" dirty="0">
                <a:solidFill>
                  <a:schemeClr val="tx1"/>
                </a:solidFill>
                <a:latin typeface="Times New Roman" panose="02020603050405020304" pitchFamily="18" charset="0"/>
                <a:cs typeface="Times New Roman" panose="02020603050405020304" pitchFamily="18" charset="0"/>
              </a:rPr>
              <a:t> КПРС </a:t>
            </a:r>
            <a:r>
              <a:rPr lang="ru-RU" sz="2800" dirty="0">
                <a:solidFill>
                  <a:schemeClr val="tx1"/>
                </a:solidFill>
                <a:latin typeface="Times New Roman" panose="02020603050405020304" pitchFamily="18" charset="0"/>
                <a:cs typeface="Times New Roman" panose="02020603050405020304" pitchFamily="18" charset="0"/>
              </a:rPr>
              <a:t>(червень-липень 1988 р.) </a:t>
            </a:r>
            <a:r>
              <a:rPr lang="ru-RU" sz="2800" dirty="0" err="1">
                <a:solidFill>
                  <a:srgbClr val="FF0000"/>
                </a:solidFill>
                <a:latin typeface="Times New Roman" panose="02020603050405020304" pitchFamily="18" charset="0"/>
                <a:cs typeface="Times New Roman" panose="02020603050405020304" pitchFamily="18" charset="0"/>
              </a:rPr>
              <a:t>уперше</a:t>
            </a:r>
            <a:r>
              <a:rPr lang="ru-RU" sz="2800" dirty="0">
                <a:solidFill>
                  <a:srgbClr val="FF0000"/>
                </a:solidFill>
                <a:latin typeface="Times New Roman" panose="02020603050405020304" pitchFamily="18" charset="0"/>
                <a:cs typeface="Times New Roman" panose="02020603050405020304" pitchFamily="18" charset="0"/>
              </a:rPr>
              <a:t> за роки </a:t>
            </a:r>
            <a:r>
              <a:rPr lang="ru-RU" sz="2800" dirty="0" err="1">
                <a:solidFill>
                  <a:srgbClr val="FF0000"/>
                </a:solidFill>
                <a:latin typeface="Times New Roman" panose="02020603050405020304" pitchFamily="18" charset="0"/>
                <a:cs typeface="Times New Roman" panose="02020603050405020304" pitchFamily="18" charset="0"/>
              </a:rPr>
              <a:t>радянської</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rgbClr val="FF0000"/>
                </a:solidFill>
                <a:latin typeface="Times New Roman" panose="02020603050405020304" pitchFamily="18" charset="0"/>
                <a:cs typeface="Times New Roman" panose="02020603050405020304" pitchFamily="18" charset="0"/>
              </a:rPr>
              <a:t>влади</a:t>
            </a:r>
            <a:r>
              <a:rPr lang="ru-RU" sz="2800" dirty="0">
                <a:solidFill>
                  <a:srgbClr val="FF0000"/>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було</a:t>
            </a:r>
            <a:r>
              <a:rPr lang="ru-RU" sz="2800" dirty="0">
                <a:solidFill>
                  <a:schemeClr val="tx1"/>
                </a:solidFill>
                <a:latin typeface="Times New Roman" panose="02020603050405020304" pitchFamily="18" charset="0"/>
                <a:cs typeface="Times New Roman" panose="02020603050405020304" pitchFamily="18" charset="0"/>
              </a:rPr>
              <a:t> порушено </a:t>
            </a:r>
            <a:r>
              <a:rPr lang="ru-RU" sz="2800" dirty="0" err="1">
                <a:solidFill>
                  <a:schemeClr val="tx1"/>
                </a:solidFill>
                <a:latin typeface="Times New Roman" panose="02020603050405020304" pitchFamily="18" charset="0"/>
                <a:cs typeface="Times New Roman" panose="02020603050405020304" pitchFamily="18" charset="0"/>
              </a:rPr>
              <a:t>питання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b="1" dirty="0">
                <a:solidFill>
                  <a:srgbClr val="FF0000"/>
                </a:solidFill>
                <a:latin typeface="Times New Roman" panose="02020603050405020304" pitchFamily="18" charset="0"/>
                <a:cs typeface="Times New Roman" panose="02020603050405020304" pitchFamily="18" charset="0"/>
              </a:rPr>
              <a:t>про </a:t>
            </a:r>
            <a:r>
              <a:rPr lang="ru-RU" sz="2800" b="1" dirty="0" err="1">
                <a:solidFill>
                  <a:srgbClr val="FF0000"/>
                </a:solidFill>
                <a:latin typeface="Times New Roman" panose="02020603050405020304" pitchFamily="18" charset="0"/>
                <a:cs typeface="Times New Roman" panose="02020603050405020304" pitchFamily="18" charset="0"/>
              </a:rPr>
              <a:t>необхідність</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глибокого</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реформування</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політичної</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системи</a:t>
            </a:r>
            <a:r>
              <a:rPr lang="ru-RU" sz="2800" dirty="0">
                <a:solidFill>
                  <a:schemeClr val="tx1"/>
                </a:solidFill>
                <a:latin typeface="Times New Roman" panose="02020603050405020304" pitchFamily="18" charset="0"/>
                <a:cs typeface="Times New Roman" panose="02020603050405020304" pitchFamily="18" charset="0"/>
              </a:rPr>
              <a:t>. </a:t>
            </a:r>
            <a:br>
              <a:rPr lang="ru-RU" sz="2800" dirty="0">
                <a:solidFill>
                  <a:schemeClr val="tx1"/>
                </a:solidFill>
                <a:latin typeface="Times New Roman" panose="02020603050405020304" pitchFamily="18" charset="0"/>
                <a:cs typeface="Times New Roman" panose="02020603050405020304" pitchFamily="18" charset="0"/>
              </a:rPr>
            </a:br>
            <a:r>
              <a:rPr lang="ru-RU" sz="2800" dirty="0" err="1">
                <a:solidFill>
                  <a:schemeClr val="tx1"/>
                </a:solidFill>
                <a:latin typeface="Times New Roman" panose="02020603050405020304" pitchFamily="18" charset="0"/>
                <a:cs typeface="Times New Roman" panose="02020603050405020304" pitchFamily="18" charset="0"/>
              </a:rPr>
              <a:t>Тоді</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було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офіційно</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проголошено</a:t>
            </a:r>
            <a:r>
              <a:rPr lang="ru-RU" sz="2800" dirty="0">
                <a:solidFill>
                  <a:schemeClr val="tx1"/>
                </a:solidFill>
                <a:latin typeface="Times New Roman" panose="02020603050405020304" pitchFamily="18" charset="0"/>
                <a:cs typeface="Times New Roman" panose="02020603050405020304" pitchFamily="18" charset="0"/>
              </a:rPr>
              <a:t> курс на </a:t>
            </a:r>
            <a:r>
              <a:rPr lang="ru-RU" sz="2800" b="1" dirty="0" err="1">
                <a:solidFill>
                  <a:schemeClr val="tx1"/>
                </a:solidFill>
                <a:latin typeface="Times New Roman" panose="02020603050405020304" pitchFamily="18" charset="0"/>
                <a:cs typeface="Times New Roman" panose="02020603050405020304" pitchFamily="18" charset="0"/>
              </a:rPr>
              <a:t>створення</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правової</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держави</a:t>
            </a:r>
            <a:r>
              <a:rPr lang="ru-RU" sz="2800" b="1" dirty="0">
                <a:solidFill>
                  <a:schemeClr val="tx1"/>
                </a:solidFill>
                <a:latin typeface="Times New Roman" panose="02020603050405020304" pitchFamily="18" charset="0"/>
                <a:cs typeface="Times New Roman" panose="02020603050405020304" pitchFamily="18" charset="0"/>
              </a:rPr>
              <a:t>, парламентаризм, </a:t>
            </a:r>
            <a:r>
              <a:rPr lang="ru-RU" sz="2800" b="1" dirty="0" err="1">
                <a:solidFill>
                  <a:schemeClr val="tx1"/>
                </a:solidFill>
                <a:latin typeface="Times New Roman" panose="02020603050405020304" pitchFamily="18" charset="0"/>
                <a:cs typeface="Times New Roman" panose="02020603050405020304" pitchFamily="18" charset="0"/>
              </a:rPr>
              <a:t>розподіл</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влади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Рішення</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конференції</a:t>
            </a:r>
            <a:r>
              <a:rPr lang="ru-RU" sz="2800" dirty="0">
                <a:solidFill>
                  <a:schemeClr val="tx1"/>
                </a:solidFill>
                <a:latin typeface="Times New Roman" panose="02020603050405020304" pitchFamily="18" charset="0"/>
                <a:cs typeface="Times New Roman" panose="02020603050405020304" pitchFamily="18" charset="0"/>
              </a:rPr>
              <a:t> дали </a:t>
            </a:r>
            <a:r>
              <a:rPr lang="ru-RU" sz="2800" dirty="0" err="1">
                <a:solidFill>
                  <a:schemeClr val="tx1"/>
                </a:solidFill>
                <a:latin typeface="Times New Roman" panose="02020603050405020304" pitchFamily="18" charset="0"/>
                <a:cs typeface="Times New Roman" panose="02020603050405020304" pitchFamily="18" charset="0"/>
              </a:rPr>
              <a:t>новий</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поштовх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вільнодумству</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сприяли</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формуванню</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нових</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політичних</a:t>
            </a:r>
            <a:r>
              <a:rPr lang="ru-RU" sz="2800" dirty="0">
                <a:solidFill>
                  <a:schemeClr val="tx1"/>
                </a:solidFill>
                <a:latin typeface="Times New Roman" panose="02020603050405020304" pitchFamily="18" charset="0"/>
                <a:cs typeface="Times New Roman" panose="02020603050405020304" pitchFamily="18" charset="0"/>
              </a:rPr>
              <a:t> структур, </a:t>
            </a:r>
            <a:r>
              <a:rPr lang="ru-RU" sz="2800" dirty="0" err="1">
                <a:solidFill>
                  <a:schemeClr val="tx1"/>
                </a:solidFill>
                <a:latin typeface="Times New Roman" panose="02020603050405020304" pitchFamily="18" charset="0"/>
                <a:cs typeface="Times New Roman" panose="02020603050405020304" pitchFamily="18" charset="0"/>
              </a:rPr>
              <a:t>насамперед</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реформованих</a:t>
            </a:r>
            <a:r>
              <a:rPr lang="ru-RU" sz="2800" dirty="0">
                <a:solidFill>
                  <a:schemeClr val="tx1"/>
                </a:solidFill>
                <a:latin typeface="Times New Roman" panose="02020603050405020304" pitchFamily="18" charset="0"/>
                <a:cs typeface="Times New Roman" panose="02020603050405020304" pitchFamily="18" charset="0"/>
              </a:rPr>
              <a:t> Рад.</a:t>
            </a:r>
            <a:br>
              <a:rPr lang="uk-UA" sz="2800" dirty="0">
                <a:solidFill>
                  <a:schemeClr val="tx1"/>
                </a:solidFill>
                <a:latin typeface="Times New Roman" panose="02020603050405020304" pitchFamily="18" charset="0"/>
                <a:cs typeface="Times New Roman" panose="02020603050405020304" pitchFamily="18" charset="0"/>
              </a:rPr>
            </a:br>
            <a:endParaRPr lang="uk-UA"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3338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616A3B-C0A1-47F9-8F34-EE36F6FCA31F}"/>
              </a:ext>
            </a:extLst>
          </p:cNvPr>
          <p:cNvSpPr>
            <a:spLocks noGrp="1"/>
          </p:cNvSpPr>
          <p:nvPr>
            <p:ph type="title"/>
          </p:nvPr>
        </p:nvSpPr>
        <p:spPr>
          <a:xfrm>
            <a:off x="179512" y="704088"/>
            <a:ext cx="8784976" cy="6037280"/>
          </a:xfrm>
        </p:spPr>
        <p:txBody>
          <a:bodyPr>
            <a:normAutofit fontScale="90000"/>
          </a:bodyPr>
          <a:lstStyle/>
          <a:p>
            <a:r>
              <a:rPr lang="ru-RU" sz="3200" dirty="0">
                <a:solidFill>
                  <a:schemeClr val="tx1"/>
                </a:solidFill>
                <a:latin typeface="Times New Roman" panose="02020603050405020304" pitchFamily="18" charset="0"/>
                <a:cs typeface="Times New Roman" panose="02020603050405020304" pitchFamily="18" charset="0"/>
              </a:rPr>
              <a:t>На </a:t>
            </a:r>
            <a:r>
              <a:rPr lang="ru-RU" sz="3200" dirty="0" err="1">
                <a:solidFill>
                  <a:schemeClr val="tx1"/>
                </a:solidFill>
                <a:latin typeface="Times New Roman" panose="02020603050405020304" pitchFamily="18" charset="0"/>
                <a:cs typeface="Times New Roman" panose="02020603050405020304" pitchFamily="18" charset="0"/>
              </a:rPr>
              <a:t>виконання</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цього</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рішення</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було</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ухвалено</a:t>
            </a:r>
            <a:r>
              <a:rPr lang="ru-RU" sz="3200" dirty="0">
                <a:solidFill>
                  <a:schemeClr val="tx1"/>
                </a:solidFill>
                <a:latin typeface="Times New Roman" panose="02020603050405020304" pitchFamily="18" charset="0"/>
                <a:cs typeface="Times New Roman" panose="02020603050405020304" pitchFamily="18" charset="0"/>
              </a:rPr>
              <a:t> </a:t>
            </a:r>
            <a:br>
              <a:rPr lang="ru-RU" sz="3200" dirty="0">
                <a:solidFill>
                  <a:schemeClr val="tx1"/>
                </a:solidFill>
                <a:latin typeface="Times New Roman" panose="02020603050405020304" pitchFamily="18" charset="0"/>
                <a:cs typeface="Times New Roman" panose="02020603050405020304" pitchFamily="18" charset="0"/>
              </a:rPr>
            </a:br>
            <a:r>
              <a:rPr lang="ru-RU" sz="3200" b="1" dirty="0">
                <a:solidFill>
                  <a:schemeClr val="tx1"/>
                </a:solidFill>
                <a:latin typeface="Times New Roman" panose="02020603050405020304" pitchFamily="18" charset="0"/>
                <a:cs typeface="Times New Roman" panose="02020603050405020304" pitchFamily="18" charset="0"/>
              </a:rPr>
              <a:t>проект </a:t>
            </a:r>
            <a:r>
              <a:rPr lang="ru-RU" sz="3200" b="1" dirty="0" err="1">
                <a:solidFill>
                  <a:schemeClr val="tx1"/>
                </a:solidFill>
                <a:latin typeface="Times New Roman" panose="02020603050405020304" pitchFamily="18" charset="0"/>
                <a:cs typeface="Times New Roman" panose="02020603050405020304" pitchFamily="18" charset="0"/>
              </a:rPr>
              <a:t>конституційної</a:t>
            </a:r>
            <a:r>
              <a:rPr lang="ru-RU" sz="3200" b="1" dirty="0">
                <a:solidFill>
                  <a:schemeClr val="tx1"/>
                </a:solidFill>
                <a:latin typeface="Times New Roman" panose="02020603050405020304" pitchFamily="18" charset="0"/>
                <a:cs typeface="Times New Roman" panose="02020603050405020304" pitchFamily="18" charset="0"/>
              </a:rPr>
              <a:t> </a:t>
            </a:r>
            <a:r>
              <a:rPr lang="ru-RU" sz="3200" b="1" dirty="0" err="1">
                <a:solidFill>
                  <a:schemeClr val="tx1"/>
                </a:solidFill>
                <a:latin typeface="Times New Roman" panose="02020603050405020304" pitchFamily="18" charset="0"/>
                <a:cs typeface="Times New Roman" panose="02020603050405020304" pitchFamily="18" charset="0"/>
              </a:rPr>
              <a:t>реформи</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що</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призвело</a:t>
            </a:r>
            <a:r>
              <a:rPr lang="ru-RU" sz="3200" dirty="0">
                <a:solidFill>
                  <a:schemeClr val="tx1"/>
                </a:solidFill>
                <a:latin typeface="Times New Roman" panose="02020603050405020304" pitchFamily="18" charset="0"/>
                <a:cs typeface="Times New Roman" panose="02020603050405020304" pitchFamily="18" charset="0"/>
              </a:rPr>
              <a:t> до </a:t>
            </a:r>
            <a:r>
              <a:rPr lang="ru-RU" sz="3200" dirty="0" err="1">
                <a:solidFill>
                  <a:schemeClr val="tx1"/>
                </a:solidFill>
                <a:latin typeface="Times New Roman" panose="02020603050405020304" pitchFamily="18" charset="0"/>
                <a:cs typeface="Times New Roman" panose="02020603050405020304" pitchFamily="18" charset="0"/>
              </a:rPr>
              <a:t>встановлення</a:t>
            </a:r>
            <a:r>
              <a:rPr lang="ru-RU" sz="3200" dirty="0">
                <a:solidFill>
                  <a:schemeClr val="tx1"/>
                </a:solidFill>
                <a:latin typeface="Times New Roman" panose="02020603050405020304" pitchFamily="18" charset="0"/>
                <a:cs typeface="Times New Roman" panose="02020603050405020304" pitchFamily="18" charset="0"/>
              </a:rPr>
              <a:t> </a:t>
            </a:r>
            <a:r>
              <a:rPr lang="ru-RU" sz="3200" b="1" dirty="0" err="1">
                <a:solidFill>
                  <a:srgbClr val="FF0000"/>
                </a:solidFill>
                <a:latin typeface="Times New Roman" panose="02020603050405020304" pitchFamily="18" charset="0"/>
                <a:cs typeface="Times New Roman" panose="02020603050405020304" pitchFamily="18" charset="0"/>
              </a:rPr>
              <a:t>дворівневої</a:t>
            </a:r>
            <a:r>
              <a:rPr lang="ru-RU" sz="3200" b="1" dirty="0">
                <a:solidFill>
                  <a:srgbClr val="FF0000"/>
                </a:solidFill>
                <a:latin typeface="Times New Roman" panose="02020603050405020304" pitchFamily="18" charset="0"/>
                <a:cs typeface="Times New Roman" panose="02020603050405020304" pitchFamily="18" charset="0"/>
              </a:rPr>
              <a:t> </a:t>
            </a:r>
            <a:r>
              <a:rPr lang="ru-RU" sz="3200" b="1" dirty="0" err="1">
                <a:solidFill>
                  <a:srgbClr val="FF0000"/>
                </a:solidFill>
                <a:latin typeface="Times New Roman" panose="02020603050405020304" pitchFamily="18" charset="0"/>
                <a:cs typeface="Times New Roman" panose="02020603050405020304" pitchFamily="18" charset="0"/>
              </a:rPr>
              <a:t>представницької</a:t>
            </a:r>
            <a:r>
              <a:rPr lang="ru-RU" sz="3200" b="1" dirty="0">
                <a:solidFill>
                  <a:srgbClr val="FF0000"/>
                </a:solidFill>
                <a:latin typeface="Times New Roman" panose="02020603050405020304" pitchFamily="18" charset="0"/>
                <a:cs typeface="Times New Roman" panose="02020603050405020304" pitchFamily="18" charset="0"/>
              </a:rPr>
              <a:t> </a:t>
            </a:r>
            <a:r>
              <a:rPr lang="ru-RU" sz="3200" b="1" dirty="0" err="1">
                <a:solidFill>
                  <a:srgbClr val="FF0000"/>
                </a:solidFill>
                <a:latin typeface="Times New Roman" panose="02020603050405020304" pitchFamily="18" charset="0"/>
                <a:cs typeface="Times New Roman" panose="02020603050405020304" pitchFamily="18" charset="0"/>
              </a:rPr>
              <a:t>системи</a:t>
            </a:r>
            <a:r>
              <a:rPr lang="ru-RU" sz="3200" b="1" dirty="0">
                <a:solidFill>
                  <a:srgbClr val="FF0000"/>
                </a:solidFill>
                <a:latin typeface="Times New Roman" panose="02020603050405020304" pitchFamily="18" charset="0"/>
                <a:cs typeface="Times New Roman" panose="02020603050405020304" pitchFamily="18" charset="0"/>
              </a:rPr>
              <a:t> </a:t>
            </a:r>
            <a:r>
              <a:rPr lang="ru-RU" sz="3200" dirty="0">
                <a:solidFill>
                  <a:schemeClr val="tx1"/>
                </a:solidFill>
                <a:latin typeface="Times New Roman" panose="02020603050405020304" pitchFamily="18" charset="0"/>
                <a:cs typeface="Times New Roman" panose="02020603050405020304" pitchFamily="18" charset="0"/>
              </a:rPr>
              <a:t>— </a:t>
            </a:r>
            <a:r>
              <a:rPr lang="ru-RU" sz="3200" b="1" dirty="0" err="1">
                <a:solidFill>
                  <a:schemeClr val="tx1"/>
                </a:solidFill>
                <a:latin typeface="Times New Roman" panose="02020603050405020304" pitchFamily="18" charset="0"/>
                <a:cs typeface="Times New Roman" panose="02020603050405020304" pitchFamily="18" charset="0"/>
              </a:rPr>
              <a:t>З’їзду</a:t>
            </a:r>
            <a:r>
              <a:rPr lang="ru-RU" sz="3200" b="1" dirty="0">
                <a:solidFill>
                  <a:schemeClr val="tx1"/>
                </a:solidFill>
                <a:latin typeface="Times New Roman" panose="02020603050405020304" pitchFamily="18" charset="0"/>
                <a:cs typeface="Times New Roman" panose="02020603050405020304" pitchFamily="18" charset="0"/>
              </a:rPr>
              <a:t> </a:t>
            </a:r>
            <a:r>
              <a:rPr lang="ru-RU" sz="3200" b="1" dirty="0" err="1">
                <a:solidFill>
                  <a:schemeClr val="tx1"/>
                </a:solidFill>
                <a:latin typeface="Times New Roman" panose="02020603050405020304" pitchFamily="18" charset="0"/>
                <a:cs typeface="Times New Roman" panose="02020603050405020304" pitchFamily="18" charset="0"/>
              </a:rPr>
              <a:t>народних</a:t>
            </a:r>
            <a:r>
              <a:rPr lang="ru-RU" sz="3200" b="1" dirty="0">
                <a:solidFill>
                  <a:schemeClr val="tx1"/>
                </a:solidFill>
                <a:latin typeface="Times New Roman" panose="02020603050405020304" pitchFamily="18" charset="0"/>
                <a:cs typeface="Times New Roman" panose="02020603050405020304" pitchFamily="18" charset="0"/>
              </a:rPr>
              <a:t> </a:t>
            </a:r>
            <a:r>
              <a:rPr lang="ru-RU" sz="3200" b="1" dirty="0" err="1">
                <a:solidFill>
                  <a:schemeClr val="tx1"/>
                </a:solidFill>
                <a:latin typeface="Times New Roman" panose="02020603050405020304" pitchFamily="18" charset="0"/>
                <a:cs typeface="Times New Roman" panose="02020603050405020304" pitchFamily="18" charset="0"/>
              </a:rPr>
              <a:t>депутатів</a:t>
            </a:r>
            <a:r>
              <a:rPr lang="ru-RU" sz="3200" b="1" dirty="0">
                <a:solidFill>
                  <a:schemeClr val="tx1"/>
                </a:solidFill>
                <a:latin typeface="Times New Roman" panose="02020603050405020304" pitchFamily="18" charset="0"/>
                <a:cs typeface="Times New Roman" panose="02020603050405020304" pitchFamily="18" charset="0"/>
              </a:rPr>
              <a:t> СРСР </a:t>
            </a:r>
            <a:br>
              <a:rPr lang="ru-RU" sz="3200" dirty="0">
                <a:solidFill>
                  <a:schemeClr val="tx1"/>
                </a:solidFill>
                <a:latin typeface="Times New Roman" panose="02020603050405020304" pitchFamily="18" charset="0"/>
                <a:cs typeface="Times New Roman" panose="02020603050405020304" pitchFamily="18" charset="0"/>
              </a:rPr>
            </a:br>
            <a:r>
              <a:rPr lang="ru-RU" sz="3200" dirty="0">
                <a:solidFill>
                  <a:schemeClr val="tx1"/>
                </a:solidFill>
                <a:latin typeface="Times New Roman" panose="02020603050405020304" pitchFamily="18" charset="0"/>
                <a:cs typeface="Times New Roman" panose="02020603050405020304" pitchFamily="18" charset="0"/>
              </a:rPr>
              <a:t>та </a:t>
            </a:r>
            <a:r>
              <a:rPr lang="ru-RU" sz="3200" b="1" dirty="0" err="1">
                <a:solidFill>
                  <a:schemeClr val="tx1"/>
                </a:solidFill>
                <a:latin typeface="Times New Roman" panose="02020603050405020304" pitchFamily="18" charset="0"/>
                <a:cs typeface="Times New Roman" panose="02020603050405020304" pitchFamily="18" charset="0"/>
              </a:rPr>
              <a:t>Верховної</a:t>
            </a:r>
            <a:r>
              <a:rPr lang="ru-RU" sz="3200" b="1" dirty="0">
                <a:solidFill>
                  <a:schemeClr val="tx1"/>
                </a:solidFill>
                <a:latin typeface="Times New Roman" panose="02020603050405020304" pitchFamily="18" charset="0"/>
                <a:cs typeface="Times New Roman" panose="02020603050405020304" pitchFamily="18" charset="0"/>
              </a:rPr>
              <a:t> Ради СРСР</a:t>
            </a:r>
            <a:r>
              <a:rPr lang="ru-RU" sz="3200" dirty="0">
                <a:solidFill>
                  <a:schemeClr val="tx1"/>
                </a:solidFill>
                <a:latin typeface="Times New Roman" panose="02020603050405020304" pitchFamily="18" charset="0"/>
                <a:cs typeface="Times New Roman" panose="02020603050405020304" pitchFamily="18" charset="0"/>
              </a:rPr>
              <a:t>, </a:t>
            </a:r>
            <a:br>
              <a:rPr lang="ru-RU" sz="3200" dirty="0">
                <a:solidFill>
                  <a:schemeClr val="tx1"/>
                </a:solidFill>
                <a:latin typeface="Times New Roman" panose="02020603050405020304" pitchFamily="18" charset="0"/>
                <a:cs typeface="Times New Roman" panose="02020603050405020304" pitchFamily="18" charset="0"/>
              </a:rPr>
            </a:br>
            <a:r>
              <a:rPr lang="ru-RU" sz="3200" dirty="0">
                <a:solidFill>
                  <a:schemeClr val="tx1"/>
                </a:solidFill>
                <a:latin typeface="Times New Roman" panose="02020603050405020304" pitchFamily="18" charset="0"/>
                <a:cs typeface="Times New Roman" panose="02020603050405020304" pitchFamily="18" charset="0"/>
              </a:rPr>
              <a:t>а </a:t>
            </a:r>
            <a:r>
              <a:rPr lang="ru-RU" sz="3200" dirty="0" err="1">
                <a:solidFill>
                  <a:schemeClr val="tx1"/>
                </a:solidFill>
                <a:latin typeface="Times New Roman" panose="02020603050405020304" pitchFamily="18" charset="0"/>
                <a:cs typeface="Times New Roman" panose="02020603050405020304" pitchFamily="18" charset="0"/>
              </a:rPr>
              <a:t>потім</a:t>
            </a:r>
            <a:r>
              <a:rPr lang="ru-RU" sz="3200" dirty="0">
                <a:solidFill>
                  <a:schemeClr val="tx1"/>
                </a:solidFill>
                <a:latin typeface="Times New Roman" panose="02020603050405020304" pitchFamily="18" charset="0"/>
                <a:cs typeface="Times New Roman" panose="02020603050405020304" pitchFamily="18" charset="0"/>
              </a:rPr>
              <a:t> і до </a:t>
            </a:r>
            <a:r>
              <a:rPr lang="ru-RU" sz="3200" dirty="0" err="1">
                <a:solidFill>
                  <a:schemeClr val="tx1"/>
                </a:solidFill>
                <a:latin typeface="Times New Roman" panose="02020603050405020304" pitchFamily="18" charset="0"/>
                <a:cs typeface="Times New Roman" panose="02020603050405020304" pitchFamily="18" charset="0"/>
              </a:rPr>
              <a:t>заснування</a:t>
            </a:r>
            <a:r>
              <a:rPr lang="ru-RU" sz="3200" dirty="0">
                <a:solidFill>
                  <a:schemeClr val="tx1"/>
                </a:solidFill>
                <a:latin typeface="Times New Roman" panose="02020603050405020304" pitchFamily="18" charset="0"/>
                <a:cs typeface="Times New Roman" panose="02020603050405020304" pitchFamily="18" charset="0"/>
              </a:rPr>
              <a:t> посади президента СРСР, </a:t>
            </a:r>
            <a:r>
              <a:rPr lang="ru-RU" sz="3200" dirty="0" err="1">
                <a:solidFill>
                  <a:schemeClr val="tx1"/>
                </a:solidFill>
                <a:latin typeface="Times New Roman" panose="02020603050405020304" pitchFamily="18" charset="0"/>
                <a:cs typeface="Times New Roman" panose="02020603050405020304" pitchFamily="18" charset="0"/>
              </a:rPr>
              <a:t>наділеного</a:t>
            </a:r>
            <a:r>
              <a:rPr lang="ru-RU" sz="3200" dirty="0">
                <a:solidFill>
                  <a:schemeClr val="tx1"/>
                </a:solidFill>
                <a:latin typeface="Times New Roman" panose="02020603050405020304" pitchFamily="18" charset="0"/>
                <a:cs typeface="Times New Roman" panose="02020603050405020304" pitchFamily="18" charset="0"/>
              </a:rPr>
              <a:t> широкими </a:t>
            </a:r>
            <a:r>
              <a:rPr lang="ru-RU" sz="3200" dirty="0" err="1">
                <a:solidFill>
                  <a:schemeClr val="tx1"/>
                </a:solidFill>
                <a:latin typeface="Times New Roman" panose="02020603050405020304" pitchFamily="18" charset="0"/>
                <a:cs typeface="Times New Roman" panose="02020603050405020304" pitchFamily="18" charset="0"/>
              </a:rPr>
              <a:t>повноваженнями</a:t>
            </a:r>
            <a:r>
              <a:rPr lang="ru-RU" sz="3200" dirty="0">
                <a:solidFill>
                  <a:schemeClr val="tx1"/>
                </a:solidFill>
                <a:latin typeface="Times New Roman" panose="02020603050405020304" pitchFamily="18" charset="0"/>
                <a:cs typeface="Times New Roman" panose="02020603050405020304" pitchFamily="18" charset="0"/>
              </a:rPr>
              <a:t>. </a:t>
            </a:r>
            <a:br>
              <a:rPr lang="ru-RU" sz="3200" dirty="0">
                <a:solidFill>
                  <a:schemeClr val="tx1"/>
                </a:solidFill>
                <a:latin typeface="Times New Roman" panose="02020603050405020304" pitchFamily="18" charset="0"/>
                <a:cs typeface="Times New Roman" panose="02020603050405020304" pitchFamily="18" charset="0"/>
              </a:rPr>
            </a:br>
            <a:br>
              <a:rPr lang="ru-RU" sz="3200" dirty="0">
                <a:solidFill>
                  <a:schemeClr val="tx1"/>
                </a:solidFill>
                <a:latin typeface="Times New Roman" panose="02020603050405020304" pitchFamily="18" charset="0"/>
                <a:cs typeface="Times New Roman" panose="02020603050405020304" pitchFamily="18" charset="0"/>
              </a:rPr>
            </a:br>
            <a:r>
              <a:rPr lang="ru-RU" sz="3200" dirty="0">
                <a:solidFill>
                  <a:schemeClr val="tx1"/>
                </a:solidFill>
                <a:latin typeface="Times New Roman" panose="02020603050405020304" pitchFamily="18" charset="0"/>
                <a:cs typeface="Times New Roman" panose="02020603050405020304" pitchFamily="18" charset="0"/>
              </a:rPr>
              <a:t>До </a:t>
            </a:r>
            <a:r>
              <a:rPr lang="ru-RU" sz="3200" dirty="0" err="1">
                <a:solidFill>
                  <a:schemeClr val="tx1"/>
                </a:solidFill>
                <a:latin typeface="Times New Roman" panose="02020603050405020304" pitchFamily="18" charset="0"/>
                <a:cs typeface="Times New Roman" panose="02020603050405020304" pitchFamily="18" charset="0"/>
              </a:rPr>
              <a:t>функцій</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З’їзду</a:t>
            </a:r>
            <a:r>
              <a:rPr lang="ru-RU" sz="3200" dirty="0">
                <a:solidFill>
                  <a:schemeClr val="tx1"/>
                </a:solidFill>
                <a:latin typeface="Times New Roman" panose="02020603050405020304" pitchFamily="18" charset="0"/>
                <a:cs typeface="Times New Roman" panose="02020603050405020304" pitchFamily="18" charset="0"/>
              </a:rPr>
              <a:t> входило </a:t>
            </a:r>
            <a:r>
              <a:rPr lang="ru-RU" sz="3200" dirty="0" err="1">
                <a:solidFill>
                  <a:schemeClr val="tx1"/>
                </a:solidFill>
                <a:latin typeface="Times New Roman" panose="02020603050405020304" pitchFamily="18" charset="0"/>
                <a:cs typeface="Times New Roman" panose="02020603050405020304" pitchFamily="18" charset="0"/>
              </a:rPr>
              <a:t>проведення</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конституційних</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політичних</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економічних</a:t>
            </a:r>
            <a:r>
              <a:rPr lang="ru-RU" sz="3200" dirty="0">
                <a:solidFill>
                  <a:schemeClr val="tx1"/>
                </a:solidFill>
                <a:latin typeface="Times New Roman" panose="02020603050405020304" pitchFamily="18" charset="0"/>
                <a:cs typeface="Times New Roman" panose="02020603050405020304" pitchFamily="18" charset="0"/>
              </a:rPr>
              <a:t> і </a:t>
            </a:r>
            <a:r>
              <a:rPr lang="ru-RU" sz="3200" dirty="0" err="1">
                <a:solidFill>
                  <a:schemeClr val="tx1"/>
                </a:solidFill>
                <a:latin typeface="Times New Roman" panose="02020603050405020304" pitchFamily="18" charset="0"/>
                <a:cs typeface="Times New Roman" panose="02020603050405020304" pitchFamily="18" charset="0"/>
              </a:rPr>
              <a:t>соціальних</a:t>
            </a:r>
            <a:r>
              <a:rPr lang="ru-RU" sz="3200" dirty="0">
                <a:solidFill>
                  <a:schemeClr val="tx1"/>
                </a:solidFill>
                <a:latin typeface="Times New Roman" panose="02020603050405020304" pitchFamily="18" charset="0"/>
                <a:cs typeface="Times New Roman" panose="02020603050405020304" pitchFamily="18" charset="0"/>
              </a:rPr>
              <a:t> реформ, а </a:t>
            </a:r>
            <a:r>
              <a:rPr lang="ru-RU" sz="3200" dirty="0" err="1">
                <a:solidFill>
                  <a:schemeClr val="tx1"/>
                </a:solidFill>
                <a:latin typeface="Times New Roman" panose="02020603050405020304" pitchFamily="18" charset="0"/>
                <a:cs typeface="Times New Roman" panose="02020603050405020304" pitchFamily="18" charset="0"/>
              </a:rPr>
              <a:t>також</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обрання</a:t>
            </a:r>
            <a:r>
              <a:rPr lang="ru-RU" sz="3200" dirty="0">
                <a:solidFill>
                  <a:schemeClr val="tx1"/>
                </a:solidFill>
                <a:latin typeface="Times New Roman" panose="02020603050405020304" pitchFamily="18" charset="0"/>
                <a:cs typeface="Times New Roman" panose="02020603050405020304" pitchFamily="18" charset="0"/>
              </a:rPr>
              <a:t> разом </a:t>
            </a:r>
            <a:r>
              <a:rPr lang="ru-RU" sz="3200" dirty="0" err="1">
                <a:solidFill>
                  <a:schemeClr val="tx1"/>
                </a:solidFill>
                <a:latin typeface="Times New Roman" panose="02020603050405020304" pitchFamily="18" charset="0"/>
                <a:cs typeface="Times New Roman" panose="02020603050405020304" pitchFamily="18" charset="0"/>
              </a:rPr>
              <a:t>із</a:t>
            </a:r>
            <a:r>
              <a:rPr lang="ru-RU" sz="3200" dirty="0">
                <a:solidFill>
                  <a:schemeClr val="tx1"/>
                </a:solidFill>
                <a:latin typeface="Times New Roman" panose="02020603050405020304" pitchFamily="18" charset="0"/>
                <a:cs typeface="Times New Roman" panose="02020603050405020304" pitchFamily="18" charset="0"/>
              </a:rPr>
              <a:t> Верховною Радою президента </a:t>
            </a:r>
            <a:r>
              <a:rPr lang="ru-RU" sz="3200" dirty="0" err="1">
                <a:solidFill>
                  <a:schemeClr val="tx1"/>
                </a:solidFill>
                <a:latin typeface="Times New Roman" panose="02020603050405020304" pitchFamily="18" charset="0"/>
                <a:cs typeface="Times New Roman" panose="02020603050405020304" pitchFamily="18" charset="0"/>
              </a:rPr>
              <a:t>країни</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наділеного</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повноваженнями</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здійснювати</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зовнішню</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політику</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вирішувати</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питання</a:t>
            </a:r>
            <a:r>
              <a:rPr lang="ru-RU" sz="3200" dirty="0">
                <a:solidFill>
                  <a:schemeClr val="tx1"/>
                </a:solidFill>
                <a:latin typeface="Times New Roman" panose="02020603050405020304" pitchFamily="18" charset="0"/>
                <a:cs typeface="Times New Roman" panose="02020603050405020304" pitchFamily="18" charset="0"/>
              </a:rPr>
              <a:t> оборони та </a:t>
            </a:r>
            <a:r>
              <a:rPr lang="ru-RU" sz="3200" dirty="0" err="1">
                <a:solidFill>
                  <a:schemeClr val="tx1"/>
                </a:solidFill>
                <a:latin typeface="Times New Roman" panose="02020603050405020304" pitchFamily="18" charset="0"/>
                <a:cs typeface="Times New Roman" panose="02020603050405020304" pitchFamily="18" charset="0"/>
              </a:rPr>
              <a:t>призначати</a:t>
            </a:r>
            <a:r>
              <a:rPr lang="ru-RU" sz="3200" dirty="0">
                <a:solidFill>
                  <a:schemeClr val="tx1"/>
                </a:solidFill>
                <a:latin typeface="Times New Roman" panose="02020603050405020304" pitchFamily="18" charset="0"/>
                <a:cs typeface="Times New Roman" panose="02020603050405020304" pitchFamily="18" charset="0"/>
              </a:rPr>
              <a:t> </a:t>
            </a:r>
            <a:r>
              <a:rPr lang="ru-RU" sz="3200" dirty="0" err="1">
                <a:solidFill>
                  <a:schemeClr val="tx1"/>
                </a:solidFill>
                <a:latin typeface="Times New Roman" panose="02020603050405020304" pitchFamily="18" charset="0"/>
                <a:cs typeface="Times New Roman" panose="02020603050405020304" pitchFamily="18" charset="0"/>
              </a:rPr>
              <a:t>прем’єр-міністра</a:t>
            </a:r>
            <a:r>
              <a:rPr lang="ru-RU" sz="3200" dirty="0">
                <a:solidFill>
                  <a:schemeClr val="tx1"/>
                </a:solidFill>
                <a:latin typeface="Times New Roman" panose="02020603050405020304" pitchFamily="18" charset="0"/>
                <a:cs typeface="Times New Roman" panose="02020603050405020304" pitchFamily="18" charset="0"/>
              </a:rPr>
              <a:t>.</a:t>
            </a:r>
            <a:endParaRPr lang="uk-UA"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535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normAutofit/>
          </a:bodyPr>
          <a:lstStyle/>
          <a:p>
            <a:pPr>
              <a:buNone/>
            </a:pPr>
            <a:r>
              <a:rPr lang="uk-UA" sz="3600" b="1" dirty="0"/>
              <a:t>Планувалось  найбільше розвивати </a:t>
            </a:r>
            <a:r>
              <a:rPr lang="uk-UA" sz="3600" b="1" dirty="0">
                <a:solidFill>
                  <a:srgbClr val="FF0000"/>
                </a:solidFill>
              </a:rPr>
              <a:t>машинобудування</a:t>
            </a:r>
            <a:r>
              <a:rPr lang="uk-UA" sz="3600" b="1" dirty="0"/>
              <a:t>.</a:t>
            </a:r>
          </a:p>
          <a:p>
            <a:pPr>
              <a:buNone/>
            </a:pPr>
            <a:r>
              <a:rPr lang="uk-UA" sz="3600" b="1" dirty="0"/>
              <a:t>Машинобудування поділялось на три види:</a:t>
            </a:r>
          </a:p>
          <a:p>
            <a:pPr>
              <a:buNone/>
            </a:pPr>
            <a:r>
              <a:rPr lang="uk-UA" sz="3600" b="1" dirty="0"/>
              <a:t> - Загальне та середнє</a:t>
            </a:r>
          </a:p>
          <a:p>
            <a:pPr>
              <a:buNone/>
            </a:pPr>
            <a:r>
              <a:rPr lang="uk-UA" sz="3600" b="1" dirty="0"/>
              <a:t>- Точне</a:t>
            </a:r>
          </a:p>
          <a:p>
            <a:pPr>
              <a:buNone/>
            </a:pPr>
            <a:r>
              <a:rPr lang="uk-UA" sz="3600" b="1" dirty="0"/>
              <a:t>- Важке</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BE3484-D778-4353-ACA4-F4F3C0759958}"/>
              </a:ext>
            </a:extLst>
          </p:cNvPr>
          <p:cNvSpPr>
            <a:spLocks noGrp="1"/>
          </p:cNvSpPr>
          <p:nvPr>
            <p:ph type="title"/>
          </p:nvPr>
        </p:nvSpPr>
        <p:spPr>
          <a:xfrm>
            <a:off x="457200" y="704088"/>
            <a:ext cx="8305800" cy="6037280"/>
          </a:xfrm>
        </p:spPr>
        <p:txBody>
          <a:bodyPr>
            <a:normAutofit fontScale="90000"/>
          </a:bodyPr>
          <a:lstStyle/>
          <a:p>
            <a:r>
              <a:rPr lang="ru-RU" sz="3200" dirty="0" err="1">
                <a:latin typeface="Times New Roman" panose="02020603050405020304" pitchFamily="18" charset="0"/>
                <a:cs typeface="Times New Roman" panose="02020603050405020304" pitchFamily="18" charset="0"/>
              </a:rPr>
              <a:t>Вибори</a:t>
            </a:r>
            <a:r>
              <a:rPr lang="ru-RU" sz="3200" dirty="0">
                <a:latin typeface="Times New Roman" panose="02020603050405020304" pitchFamily="18" charset="0"/>
                <a:cs typeface="Times New Roman" panose="02020603050405020304" pitchFamily="18" charset="0"/>
              </a:rPr>
              <a:t> до </a:t>
            </a:r>
            <a:r>
              <a:rPr lang="ru-RU" sz="3200" dirty="0" err="1">
                <a:latin typeface="Times New Roman" panose="02020603050405020304" pitchFamily="18" charset="0"/>
                <a:cs typeface="Times New Roman" panose="02020603050405020304" pitchFamily="18" charset="0"/>
              </a:rPr>
              <a:t>нових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влади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відбулися</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березні</a:t>
            </a:r>
            <a:r>
              <a:rPr lang="ru-RU" sz="3200" dirty="0">
                <a:latin typeface="Times New Roman" panose="02020603050405020304" pitchFamily="18" charset="0"/>
                <a:cs typeface="Times New Roman" panose="02020603050405020304" pitchFamily="18" charset="0"/>
              </a:rPr>
              <a:t> 1989 р. </a:t>
            </a:r>
            <a:r>
              <a:rPr lang="ru-RU" sz="3200" dirty="0" err="1">
                <a:latin typeface="Times New Roman" panose="02020603050405020304" pitchFamily="18" charset="0"/>
                <a:cs typeface="Times New Roman" panose="02020603050405020304" pitchFamily="18" charset="0"/>
              </a:rPr>
              <a:t>Щоб</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уникнути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несподіванок</a:t>
            </a:r>
            <a:r>
              <a:rPr lang="ru-RU" sz="3200" dirty="0">
                <a:latin typeface="Times New Roman" panose="02020603050405020304" pitchFamily="18" charset="0"/>
                <a:cs typeface="Times New Roman" panose="02020603050405020304" pitchFamily="18" charset="0"/>
              </a:rPr>
              <a:t>, третину </a:t>
            </a:r>
            <a:r>
              <a:rPr lang="ru-RU" sz="3200" dirty="0" err="1">
                <a:latin typeface="Times New Roman" panose="02020603050405020304" pitchFamily="18" charset="0"/>
                <a:cs typeface="Times New Roman" panose="02020603050405020304" pitchFamily="18" charset="0"/>
              </a:rPr>
              <a:t>депутатів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З’їзду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народних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депутатів</a:t>
            </a:r>
            <a:r>
              <a:rPr lang="ru-RU" sz="3200" dirty="0">
                <a:latin typeface="Times New Roman" panose="02020603050405020304" pitchFamily="18" charset="0"/>
                <a:cs typeface="Times New Roman" panose="02020603050405020304" pitchFamily="18" charset="0"/>
              </a:rPr>
              <a:t> СРСР, </a:t>
            </a:r>
            <a:r>
              <a:rPr lang="ru-RU" sz="3200" dirty="0" err="1">
                <a:latin typeface="Times New Roman" panose="02020603050405020304" pitchFamily="18" charset="0"/>
                <a:cs typeface="Times New Roman" panose="02020603050405020304" pitchFamily="18" charset="0"/>
              </a:rPr>
              <a:t>згідно</a:t>
            </a:r>
            <a:r>
              <a:rPr lang="ru-RU" sz="3200" dirty="0">
                <a:latin typeface="Times New Roman" panose="02020603050405020304" pitchFamily="18" charset="0"/>
                <a:cs typeface="Times New Roman" panose="02020603050405020304" pitchFamily="18" charset="0"/>
              </a:rPr>
              <a:t> з </a:t>
            </a:r>
            <a:r>
              <a:rPr lang="ru-RU" sz="3200" dirty="0" err="1">
                <a:latin typeface="Times New Roman" panose="02020603050405020304" pitchFamily="18" charset="0"/>
                <a:cs typeface="Times New Roman" panose="02020603050405020304" pitchFamily="18" charset="0"/>
              </a:rPr>
              <a:t>виборчим</a:t>
            </a:r>
            <a:r>
              <a:rPr lang="ru-RU" sz="3200" dirty="0">
                <a:latin typeface="Times New Roman" panose="02020603050405020304" pitchFamily="18" charset="0"/>
                <a:cs typeface="Times New Roman" panose="02020603050405020304" pitchFamily="18" charset="0"/>
              </a:rPr>
              <a:t> законом, </a:t>
            </a:r>
            <a:r>
              <a:rPr lang="ru-RU" sz="3200" dirty="0" err="1">
                <a:latin typeface="Times New Roman" panose="02020603050405020304" pitchFamily="18" charset="0"/>
                <a:cs typeface="Times New Roman" panose="02020603050405020304" pitchFamily="18" charset="0"/>
              </a:rPr>
              <a:t>надсилали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Компартія</a:t>
            </a:r>
            <a:r>
              <a:rPr lang="ru-RU" sz="3200" dirty="0">
                <a:latin typeface="Times New Roman" panose="02020603050405020304" pitchFamily="18" charset="0"/>
                <a:cs typeface="Times New Roman" panose="02020603050405020304" pitchFamily="18" charset="0"/>
              </a:rPr>
              <a:t> (100 </a:t>
            </a:r>
            <a:r>
              <a:rPr lang="ru-RU" sz="3200" dirty="0" err="1">
                <a:latin typeface="Times New Roman" panose="02020603050405020304" pitchFamily="18" charset="0"/>
                <a:cs typeface="Times New Roman" panose="02020603050405020304" pitchFamily="18" charset="0"/>
              </a:rPr>
              <a:t>осіб</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громадські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організації</a:t>
            </a:r>
            <a:r>
              <a:rPr lang="ru-RU" sz="3200" dirty="0">
                <a:latin typeface="Times New Roman" panose="02020603050405020304" pitchFamily="18" charset="0"/>
                <a:cs typeface="Times New Roman" panose="02020603050405020304" pitchFamily="18" charset="0"/>
              </a:rPr>
              <a:t> — комсомол, </a:t>
            </a:r>
            <a:r>
              <a:rPr lang="ru-RU" sz="3200" dirty="0" err="1">
                <a:latin typeface="Times New Roman" panose="02020603050405020304" pitchFamily="18" charset="0"/>
                <a:cs typeface="Times New Roman" panose="02020603050405020304" pitchFamily="18" charset="0"/>
              </a:rPr>
              <a:t>профспілки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ветеранські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організації</a:t>
            </a:r>
            <a:r>
              <a:rPr lang="ru-RU" sz="3200" dirty="0">
                <a:latin typeface="Times New Roman" panose="02020603050405020304" pitchFamily="18" charset="0"/>
                <a:cs typeface="Times New Roman" panose="02020603050405020304" pitchFamily="18" charset="0"/>
              </a:rPr>
              <a:t> (650 </a:t>
            </a:r>
            <a:r>
              <a:rPr lang="ru-RU" sz="3200" dirty="0" err="1">
                <a:latin typeface="Times New Roman" panose="02020603050405020304" pitchFamily="18" charset="0"/>
                <a:cs typeface="Times New Roman" panose="02020603050405020304" pitchFamily="18" charset="0"/>
              </a:rPr>
              <a:t>осіб</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Решту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депутатів</a:t>
            </a:r>
            <a:r>
              <a:rPr lang="ru-RU" sz="3200" dirty="0">
                <a:latin typeface="Times New Roman" panose="02020603050405020304" pitchFamily="18" charset="0"/>
                <a:cs typeface="Times New Roman" panose="02020603050405020304" pitchFamily="18" charset="0"/>
              </a:rPr>
              <a:t> обирали на </a:t>
            </a:r>
            <a:r>
              <a:rPr lang="ru-RU" sz="3200" dirty="0" err="1">
                <a:latin typeface="Times New Roman" panose="02020603050405020304" pitchFamily="18" charset="0"/>
                <a:cs typeface="Times New Roman" panose="02020603050405020304" pitchFamily="18" charset="0"/>
              </a:rPr>
              <a:t>альтернативній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основі</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територіальних</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національно-територіальних</a:t>
            </a:r>
            <a:r>
              <a:rPr lang="ru-RU" sz="3200" dirty="0">
                <a:latin typeface="Times New Roman" panose="02020603050405020304" pitchFamily="18" charset="0"/>
                <a:cs typeface="Times New Roman" panose="02020603050405020304" pitchFamily="18" charset="0"/>
              </a:rPr>
              <a:t> округах. </a:t>
            </a:r>
            <a:r>
              <a:rPr lang="ru-RU" sz="3200" dirty="0" err="1">
                <a:latin typeface="Times New Roman" panose="02020603050405020304" pitchFamily="18" charset="0"/>
                <a:cs typeface="Times New Roman" panose="02020603050405020304" pitchFamily="18" charset="0"/>
              </a:rPr>
              <a:t>Загалом</a:t>
            </a:r>
            <a:r>
              <a:rPr lang="ru-RU" sz="3200" dirty="0">
                <a:latin typeface="Times New Roman" panose="02020603050405020304" pitchFamily="18" charset="0"/>
                <a:cs typeface="Times New Roman" panose="02020603050405020304" pitchFamily="18" charset="0"/>
              </a:rPr>
              <a:t> на </a:t>
            </a:r>
            <a:r>
              <a:rPr lang="ru-RU" sz="3200" dirty="0" err="1">
                <a:latin typeface="Times New Roman" panose="02020603050405020304" pitchFamily="18" charset="0"/>
                <a:cs typeface="Times New Roman" panose="02020603050405020304" pitchFamily="18" charset="0"/>
              </a:rPr>
              <a:t>З’їзд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було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делеговано</a:t>
            </a:r>
            <a:r>
              <a:rPr lang="ru-RU" sz="3200" dirty="0">
                <a:latin typeface="Times New Roman" panose="02020603050405020304" pitchFamily="18" charset="0"/>
                <a:cs typeface="Times New Roman" panose="02020603050405020304" pitchFamily="18" charset="0"/>
              </a:rPr>
              <a:t> 231 </a:t>
            </a:r>
            <a:r>
              <a:rPr lang="ru-RU" sz="3200" dirty="0" err="1">
                <a:latin typeface="Times New Roman" panose="02020603050405020304" pitchFamily="18" charset="0"/>
                <a:cs typeface="Times New Roman" panose="02020603050405020304" pitchFamily="18" charset="0"/>
              </a:rPr>
              <a:t>представник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a:t>
            </a:r>
            <a:r>
              <a:rPr lang="ru-RU" sz="3200" dirty="0">
                <a:latin typeface="Times New Roman" panose="02020603050405020304" pitchFamily="18" charset="0"/>
                <a:cs typeface="Times New Roman" panose="02020603050405020304" pitchFamily="18" charset="0"/>
              </a:rPr>
              <a:t> УРСР (87,8 % </a:t>
            </a:r>
            <a:r>
              <a:rPr lang="ru-RU" sz="3200" dirty="0" err="1">
                <a:latin typeface="Times New Roman" panose="02020603050405020304" pitchFamily="18" charset="0"/>
                <a:cs typeface="Times New Roman" panose="02020603050405020304" pitchFamily="18" charset="0"/>
              </a:rPr>
              <a:t>комуністи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Серед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делегатів</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були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представники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демократичних</a:t>
            </a:r>
            <a:r>
              <a:rPr lang="ru-RU" sz="3200" dirty="0">
                <a:latin typeface="Times New Roman" panose="02020603050405020304" pitchFamily="18" charset="0"/>
                <a:cs typeface="Times New Roman" panose="02020603050405020304" pitchFamily="18" charset="0"/>
              </a:rPr>
              <a:t> сил, </a:t>
            </a:r>
            <a:r>
              <a:rPr lang="ru-RU" sz="3200" dirty="0" err="1">
                <a:latin typeface="Times New Roman" panose="02020603050405020304" pitchFamily="18" charset="0"/>
                <a:cs typeface="Times New Roman" panose="02020603050405020304" pitchFamily="18" charset="0"/>
              </a:rPr>
              <a:t>зокрема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письменники</a:t>
            </a:r>
            <a:r>
              <a:rPr lang="ru-RU" sz="3200" dirty="0">
                <a:latin typeface="Times New Roman" panose="02020603050405020304" pitchFamily="18" charset="0"/>
                <a:cs typeface="Times New Roman" panose="02020603050405020304" pitchFamily="18" charset="0"/>
              </a:rPr>
              <a:t> Р. </a:t>
            </a:r>
            <a:r>
              <a:rPr lang="ru-RU" sz="3200" dirty="0" err="1">
                <a:latin typeface="Times New Roman" panose="02020603050405020304" pitchFamily="18" charset="0"/>
                <a:cs typeface="Times New Roman" panose="02020603050405020304" pitchFamily="18" charset="0"/>
              </a:rPr>
              <a:t>Братунь</a:t>
            </a:r>
            <a:r>
              <a:rPr lang="ru-RU" sz="3200" dirty="0">
                <a:latin typeface="Times New Roman" panose="02020603050405020304" pitchFamily="18" charset="0"/>
                <a:cs typeface="Times New Roman" panose="02020603050405020304" pitchFamily="18" charset="0"/>
              </a:rPr>
              <a:t>, Д. </a:t>
            </a:r>
            <a:r>
              <a:rPr lang="ru-RU" sz="3200" dirty="0" err="1">
                <a:latin typeface="Times New Roman" panose="02020603050405020304" pitchFamily="18" charset="0"/>
                <a:cs typeface="Times New Roman" panose="02020603050405020304" pitchFamily="18" charset="0"/>
              </a:rPr>
              <a:t>Павличко</a:t>
            </a:r>
            <a:r>
              <a:rPr lang="ru-RU" sz="3200" dirty="0">
                <a:latin typeface="Times New Roman" panose="02020603050405020304" pitchFamily="18" charset="0"/>
                <a:cs typeface="Times New Roman" panose="02020603050405020304" pitchFamily="18" charset="0"/>
              </a:rPr>
              <a:t>, Ю. Щербак, В. </a:t>
            </a:r>
            <a:r>
              <a:rPr lang="ru-RU" sz="3200" dirty="0" err="1">
                <a:latin typeface="Times New Roman" panose="02020603050405020304" pitchFamily="18" charset="0"/>
                <a:cs typeface="Times New Roman" panose="02020603050405020304" pitchFamily="18" charset="0"/>
              </a:rPr>
              <a:t>Яворівський</a:t>
            </a:r>
            <a:r>
              <a:rPr lang="ru-RU" sz="3200" dirty="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3920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E4C8AC-89F5-41E1-AC73-EB6C3F958DF8}"/>
              </a:ext>
            </a:extLst>
          </p:cNvPr>
          <p:cNvSpPr>
            <a:spLocks noGrp="1"/>
          </p:cNvSpPr>
          <p:nvPr>
            <p:ph type="title"/>
          </p:nvPr>
        </p:nvSpPr>
        <p:spPr>
          <a:xfrm>
            <a:off x="3491880" y="332656"/>
            <a:ext cx="5271120" cy="6336704"/>
          </a:xfrm>
        </p:spPr>
        <p:txBody>
          <a:bodyPr>
            <a:normAutofit fontScale="90000"/>
          </a:bodyPr>
          <a:lstStyle/>
          <a:p>
            <a:r>
              <a:rPr lang="uk-UA" sz="1800" b="1" dirty="0">
                <a:latin typeface="Times New Roman" panose="02020603050405020304" pitchFamily="18" charset="0"/>
                <a:cs typeface="Times New Roman" panose="02020603050405020304" pitchFamily="18" charset="0"/>
              </a:rPr>
              <a:t>І З'їзд народних депутатів СРСР. 1989 р.</a:t>
            </a:r>
            <a:br>
              <a:rPr lang="uk-UA" sz="1800" b="1" dirty="0">
                <a:latin typeface="Times New Roman" panose="02020603050405020304" pitchFamily="18" charset="0"/>
                <a:cs typeface="Times New Roman" panose="02020603050405020304" pitchFamily="18" charset="0"/>
              </a:rPr>
            </a:br>
            <a:br>
              <a:rPr lang="uk-UA" sz="1800" b="1" dirty="0">
                <a:latin typeface="Times New Roman" panose="02020603050405020304" pitchFamily="18" charset="0"/>
                <a:cs typeface="Times New Roman" panose="02020603050405020304" pitchFamily="18" charset="0"/>
              </a:rPr>
            </a:br>
            <a:r>
              <a:rPr lang="uk-UA" sz="1800" dirty="0">
                <a:solidFill>
                  <a:srgbClr val="FF0000"/>
                </a:solidFill>
                <a:latin typeface="Times New Roman" panose="02020603050405020304" pitchFamily="18" charset="0"/>
                <a:cs typeface="Times New Roman" panose="02020603050405020304" pitchFamily="18" charset="0"/>
              </a:rPr>
              <a:t>Чому цей з'їзд викликав великий резонанс у суспільстві?</a:t>
            </a:r>
            <a:br>
              <a:rPr lang="uk-UA" sz="1800" dirty="0">
                <a:solidFill>
                  <a:srgbClr val="FF0000"/>
                </a:solidFill>
                <a:latin typeface="Times New Roman" panose="02020603050405020304" pitchFamily="18" charset="0"/>
                <a:cs typeface="Times New Roman" panose="02020603050405020304" pitchFamily="18" charset="0"/>
              </a:rPr>
            </a:br>
            <a:br>
              <a:rPr lang="uk-UA" sz="1800" dirty="0">
                <a:solidFill>
                  <a:srgbClr val="FF0000"/>
                </a:solidFill>
                <a:latin typeface="Times New Roman" panose="02020603050405020304" pitchFamily="18" charset="0"/>
                <a:cs typeface="Times New Roman" panose="02020603050405020304" pitchFamily="18" charset="0"/>
              </a:rPr>
            </a:br>
            <a:r>
              <a:rPr lang="uk-UA" sz="1800" dirty="0">
                <a:solidFill>
                  <a:schemeClr val="tx1"/>
                </a:solidFill>
                <a:latin typeface="Times New Roman" panose="02020603050405020304" pitchFamily="18" charset="0"/>
                <a:cs typeface="Times New Roman" panose="02020603050405020304" pitchFamily="18" charset="0"/>
              </a:rPr>
              <a:t>Створена структура влади призвела до значного зменшення кількості депутатів від УРСР у вищому представницькому органі СРСР. Це свідчило про подальше ігнорування національних прав, обмеження прав союзних республік і централізацію влади в СРСР.</a:t>
            </a:r>
            <a:br>
              <a:rPr lang="uk-UA" sz="1800" dirty="0">
                <a:solidFill>
                  <a:schemeClr val="tx1"/>
                </a:solidFill>
                <a:latin typeface="Times New Roman" panose="02020603050405020304" pitchFamily="18" charset="0"/>
                <a:cs typeface="Times New Roman" panose="02020603050405020304" pitchFamily="18" charset="0"/>
              </a:rPr>
            </a:br>
            <a:br>
              <a:rPr lang="uk-UA" sz="1800" dirty="0">
                <a:solidFill>
                  <a:schemeClr val="tx1"/>
                </a:solidFill>
                <a:latin typeface="Times New Roman" panose="02020603050405020304" pitchFamily="18" charset="0"/>
                <a:cs typeface="Times New Roman" panose="02020603050405020304" pitchFamily="18" charset="0"/>
              </a:rPr>
            </a:br>
            <a:r>
              <a:rPr lang="uk-UA" sz="1800" dirty="0">
                <a:solidFill>
                  <a:schemeClr val="tx1"/>
                </a:solidFill>
                <a:latin typeface="Times New Roman" panose="02020603050405020304" pitchFamily="18" charset="0"/>
                <a:cs typeface="Times New Roman" panose="02020603050405020304" pitchFamily="18" charset="0"/>
              </a:rPr>
              <a:t>Початок роботи З’їзду показав, що одностайності, яка панувала раніше, не буде. </a:t>
            </a:r>
            <a:br>
              <a:rPr lang="uk-UA" sz="1800" dirty="0">
                <a:solidFill>
                  <a:schemeClr val="tx1"/>
                </a:solidFill>
                <a:latin typeface="Times New Roman" panose="02020603050405020304" pitchFamily="18" charset="0"/>
                <a:cs typeface="Times New Roman" panose="02020603050405020304" pitchFamily="18" charset="0"/>
              </a:rPr>
            </a:br>
            <a:r>
              <a:rPr lang="uk-UA" sz="1800" dirty="0">
                <a:solidFill>
                  <a:schemeClr val="tx1"/>
                </a:solidFill>
                <a:latin typeface="Times New Roman" panose="02020603050405020304" pitchFamily="18" charset="0"/>
                <a:cs typeface="Times New Roman" panose="02020603050405020304" pitchFamily="18" charset="0"/>
              </a:rPr>
              <a:t>Виступи депутатів засвідчували різні політичні погляди та інтереси. Трансляція роботи З’їзду дала новий імпульс громадській активності.</a:t>
            </a:r>
            <a:br>
              <a:rPr lang="uk-UA" sz="1800" dirty="0">
                <a:solidFill>
                  <a:schemeClr val="tx1"/>
                </a:solidFill>
                <a:latin typeface="Times New Roman" panose="02020603050405020304" pitchFamily="18" charset="0"/>
                <a:cs typeface="Times New Roman" panose="02020603050405020304" pitchFamily="18" charset="0"/>
              </a:rPr>
            </a:br>
            <a:br>
              <a:rPr lang="uk-UA" sz="1800" dirty="0">
                <a:solidFill>
                  <a:schemeClr val="tx1"/>
                </a:solidFill>
                <a:latin typeface="Times New Roman" panose="02020603050405020304" pitchFamily="18" charset="0"/>
                <a:cs typeface="Times New Roman" panose="02020603050405020304" pitchFamily="18" charset="0"/>
              </a:rPr>
            </a:br>
            <a:r>
              <a:rPr lang="uk-UA" sz="1800" dirty="0">
                <a:solidFill>
                  <a:srgbClr val="FF0000"/>
                </a:solidFill>
                <a:latin typeface="Times New Roman" panose="02020603050405020304" pitchFamily="18" charset="0"/>
                <a:cs typeface="Times New Roman" panose="02020603050405020304" pitchFamily="18" charset="0"/>
              </a:rPr>
              <a:t>І З'їзд народних депутатів СРСР </a:t>
            </a:r>
            <a:r>
              <a:rPr lang="uk-UA" sz="1800" dirty="0">
                <a:solidFill>
                  <a:schemeClr val="tx1"/>
                </a:solidFill>
                <a:latin typeface="Times New Roman" panose="02020603050405020304" pitchFamily="18" charset="0"/>
                <a:cs typeface="Times New Roman" panose="02020603050405020304" pitchFamily="18" charset="0"/>
              </a:rPr>
              <a:t>відбувся у </a:t>
            </a:r>
            <a:r>
              <a:rPr lang="uk-UA" sz="1800" b="1" dirty="0">
                <a:solidFill>
                  <a:schemeClr val="tx1"/>
                </a:solidFill>
                <a:latin typeface="Times New Roman" panose="02020603050405020304" pitchFamily="18" charset="0"/>
                <a:cs typeface="Times New Roman" panose="02020603050405020304" pitchFamily="18" charset="0"/>
              </a:rPr>
              <a:t>травні-червні 1989 р.</a:t>
            </a:r>
            <a:r>
              <a:rPr lang="uk-UA" sz="1800" dirty="0">
                <a:solidFill>
                  <a:schemeClr val="tx1"/>
                </a:solidFill>
                <a:latin typeface="Times New Roman" panose="02020603050405020304" pitchFamily="18" charset="0"/>
                <a:cs typeface="Times New Roman" panose="02020603050405020304" pitchFamily="18" charset="0"/>
              </a:rPr>
              <a:t> </a:t>
            </a:r>
            <a:br>
              <a:rPr lang="uk-UA" sz="1800" dirty="0">
                <a:solidFill>
                  <a:schemeClr val="tx1"/>
                </a:solidFill>
                <a:latin typeface="Times New Roman" panose="02020603050405020304" pitchFamily="18" charset="0"/>
                <a:cs typeface="Times New Roman" panose="02020603050405020304" pitchFamily="18" charset="0"/>
              </a:rPr>
            </a:br>
            <a:br>
              <a:rPr lang="uk-UA" sz="1800" dirty="0">
                <a:solidFill>
                  <a:schemeClr val="tx1"/>
                </a:solidFill>
                <a:latin typeface="Times New Roman" panose="02020603050405020304" pitchFamily="18" charset="0"/>
                <a:cs typeface="Times New Roman" panose="02020603050405020304" pitchFamily="18" charset="0"/>
              </a:rPr>
            </a:br>
            <a:r>
              <a:rPr lang="uk-UA" sz="1800" u="sng" dirty="0">
                <a:solidFill>
                  <a:schemeClr val="tx1"/>
                </a:solidFill>
                <a:latin typeface="Times New Roman" panose="02020603050405020304" pitchFamily="18" charset="0"/>
                <a:cs typeface="Times New Roman" panose="02020603050405020304" pitchFamily="18" charset="0"/>
              </a:rPr>
              <a:t>Наслідком</a:t>
            </a:r>
            <a:r>
              <a:rPr lang="uk-UA" sz="1800" dirty="0">
                <a:solidFill>
                  <a:schemeClr val="tx1"/>
                </a:solidFill>
                <a:latin typeface="Times New Roman" panose="02020603050405020304" pitchFamily="18" charset="0"/>
                <a:cs typeface="Times New Roman" panose="02020603050405020304" pitchFamily="18" charset="0"/>
              </a:rPr>
              <a:t> його роботи стало те, що ініціатива подальшого реформування політичної системи перейшла до рук народних депутатів, які виражали іноді протилежні точки зору.</a:t>
            </a:r>
            <a:br>
              <a:rPr lang="uk-UA" sz="1800" dirty="0">
                <a:solidFill>
                  <a:schemeClr val="tx1"/>
                </a:solidFill>
                <a:latin typeface="Times New Roman" panose="02020603050405020304" pitchFamily="18" charset="0"/>
                <a:cs typeface="Times New Roman" panose="02020603050405020304" pitchFamily="18" charset="0"/>
              </a:rPr>
            </a:br>
            <a:endParaRPr lang="uk-UA" sz="1800" dirty="0">
              <a:solidFill>
                <a:schemeClr val="tx1"/>
              </a:solidFill>
              <a:latin typeface="Times New Roman" panose="02020603050405020304" pitchFamily="18" charset="0"/>
              <a:cs typeface="Times New Roman" panose="02020603050405020304" pitchFamily="18" charset="0"/>
            </a:endParaRPr>
          </a:p>
        </p:txBody>
      </p:sp>
      <p:pic>
        <p:nvPicPr>
          <p:cNvPr id="3" name="Picutre 43">
            <a:extLst>
              <a:ext uri="{FF2B5EF4-FFF2-40B4-BE49-F238E27FC236}">
                <a16:creationId xmlns:a16="http://schemas.microsoft.com/office/drawing/2014/main" id="{C5FBB3C0-EBB6-4727-BBDD-83E858C372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9" y="1916832"/>
            <a:ext cx="3339812" cy="3782266"/>
          </a:xfrm>
          <a:prstGeom prst="rect">
            <a:avLst/>
          </a:prstGeom>
          <a:noFill/>
          <a:ln>
            <a:noFill/>
          </a:ln>
        </p:spPr>
      </p:pic>
    </p:spTree>
    <p:extLst>
      <p:ext uri="{BB962C8B-B14F-4D97-AF65-F5344CB8AC3E}">
        <p14:creationId xmlns:p14="http://schemas.microsoft.com/office/powerpoint/2010/main" val="1793395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CBD021-CC63-44F6-A78C-E5F2EA84D904}"/>
              </a:ext>
            </a:extLst>
          </p:cNvPr>
          <p:cNvSpPr>
            <a:spLocks noGrp="1"/>
          </p:cNvSpPr>
          <p:nvPr>
            <p:ph type="title"/>
          </p:nvPr>
        </p:nvSpPr>
        <p:spPr>
          <a:xfrm>
            <a:off x="457200" y="704088"/>
            <a:ext cx="8305800" cy="5965272"/>
          </a:xfrm>
        </p:spPr>
        <p:txBody>
          <a:bodyPr>
            <a:normAutofit fontScale="90000"/>
          </a:bodyPr>
          <a:lstStyle/>
          <a:p>
            <a:r>
              <a:rPr lang="ru-RU" sz="2800" dirty="0" err="1"/>
              <a:t>Щоб</a:t>
            </a:r>
            <a:r>
              <a:rPr lang="ru-RU" sz="2800" dirty="0"/>
              <a:t> </a:t>
            </a:r>
            <a:r>
              <a:rPr lang="ru-RU" sz="2800" dirty="0" err="1"/>
              <a:t>утримати</a:t>
            </a:r>
            <a:r>
              <a:rPr lang="ru-RU" sz="2800" dirty="0"/>
              <a:t> </a:t>
            </a:r>
            <a:r>
              <a:rPr lang="ru-RU" sz="2800" dirty="0" err="1"/>
              <a:t>ситуацію</a:t>
            </a:r>
            <a:r>
              <a:rPr lang="ru-RU" sz="2800" dirty="0"/>
              <a:t> у </a:t>
            </a:r>
            <a:r>
              <a:rPr lang="ru-RU" sz="2800" dirty="0" err="1"/>
              <a:t>своїх</a:t>
            </a:r>
            <a:r>
              <a:rPr lang="ru-RU" sz="2800" dirty="0"/>
              <a:t> руках, </a:t>
            </a:r>
            <a:r>
              <a:rPr lang="ru-RU" sz="2800" dirty="0" err="1"/>
              <a:t>навесні</a:t>
            </a:r>
            <a:r>
              <a:rPr lang="ru-RU" sz="2800" dirty="0"/>
              <a:t> 1990 р. М. </a:t>
            </a:r>
            <a:r>
              <a:rPr lang="ru-RU" sz="2800" dirty="0" err="1"/>
              <a:t>Горбачов</a:t>
            </a:r>
            <a:r>
              <a:rPr lang="ru-RU" sz="2800" dirty="0"/>
              <a:t> </a:t>
            </a:r>
            <a:r>
              <a:rPr lang="ru-RU" sz="2800" dirty="0" err="1"/>
              <a:t>декларував</a:t>
            </a:r>
            <a:r>
              <a:rPr lang="ru-RU" sz="2800" dirty="0"/>
              <a:t> </a:t>
            </a:r>
            <a:r>
              <a:rPr lang="ru-RU" sz="2800" dirty="0" err="1"/>
              <a:t>нову</a:t>
            </a:r>
            <a:r>
              <a:rPr lang="ru-RU" sz="2800" dirty="0"/>
              <a:t> мету </a:t>
            </a:r>
            <a:r>
              <a:rPr lang="ru-RU" sz="2800" dirty="0" err="1"/>
              <a:t>політичних</a:t>
            </a:r>
            <a:r>
              <a:rPr lang="ru-RU" sz="2800" dirty="0"/>
              <a:t> реформ — </a:t>
            </a:r>
            <a:r>
              <a:rPr lang="ru-RU" sz="2800" dirty="0" err="1"/>
              <a:t>створення</a:t>
            </a:r>
            <a:r>
              <a:rPr lang="ru-RU" sz="2800" dirty="0"/>
              <a:t> </a:t>
            </a:r>
            <a:r>
              <a:rPr lang="ru-RU" sz="2800" dirty="0" err="1"/>
              <a:t>правової</a:t>
            </a:r>
            <a:r>
              <a:rPr lang="ru-RU" sz="2800" dirty="0"/>
              <a:t> </a:t>
            </a:r>
            <a:r>
              <a:rPr lang="ru-RU" sz="2800" dirty="0" err="1"/>
              <a:t>держави</a:t>
            </a:r>
            <a:r>
              <a:rPr lang="ru-RU" sz="2800" dirty="0"/>
              <a:t>, яка </a:t>
            </a:r>
            <a:r>
              <a:rPr lang="ru-RU" sz="2800" dirty="0" err="1"/>
              <a:t>здатна</a:t>
            </a:r>
            <a:r>
              <a:rPr lang="ru-RU" sz="2800" dirty="0"/>
              <a:t> </a:t>
            </a:r>
            <a:r>
              <a:rPr lang="ru-RU" sz="2800" dirty="0" err="1"/>
              <a:t>забезпечити</a:t>
            </a:r>
            <a:r>
              <a:rPr lang="ru-RU" sz="2800" dirty="0"/>
              <a:t> </a:t>
            </a:r>
            <a:r>
              <a:rPr lang="ru-RU" sz="2800" dirty="0" err="1"/>
              <a:t>перехід</a:t>
            </a:r>
            <a:r>
              <a:rPr lang="ru-RU" sz="2800" dirty="0"/>
              <a:t> до </a:t>
            </a:r>
            <a:r>
              <a:rPr lang="ru-RU" sz="2800" dirty="0" err="1"/>
              <a:t>ринкової</a:t>
            </a:r>
            <a:r>
              <a:rPr lang="ru-RU" sz="2800" dirty="0"/>
              <a:t> </a:t>
            </a:r>
            <a:r>
              <a:rPr lang="ru-RU" sz="2800" dirty="0" err="1"/>
              <a:t>економіки</a:t>
            </a:r>
            <a:r>
              <a:rPr lang="ru-RU" sz="2800" dirty="0"/>
              <a:t> та демократичного </a:t>
            </a:r>
            <a:r>
              <a:rPr lang="ru-RU" sz="2800" dirty="0" err="1"/>
              <a:t>суспільства</a:t>
            </a:r>
            <a:r>
              <a:rPr lang="ru-RU" sz="2800" dirty="0"/>
              <a:t>. </a:t>
            </a:r>
            <a:r>
              <a:rPr lang="ru-RU" sz="2800" dirty="0" err="1"/>
              <a:t>Серед</a:t>
            </a:r>
            <a:r>
              <a:rPr lang="ru-RU" sz="2800" dirty="0"/>
              <a:t> </a:t>
            </a:r>
            <a:r>
              <a:rPr lang="ru-RU" sz="2800" dirty="0" err="1"/>
              <a:t>першочергових</a:t>
            </a:r>
            <a:r>
              <a:rPr lang="ru-RU" sz="2800" dirty="0"/>
              <a:t> </a:t>
            </a:r>
            <a:r>
              <a:rPr lang="ru-RU" sz="2800" dirty="0" err="1"/>
              <a:t>завдань</a:t>
            </a:r>
            <a:r>
              <a:rPr lang="ru-RU" sz="2800" dirty="0"/>
              <a:t> </a:t>
            </a:r>
            <a:r>
              <a:rPr lang="ru-RU" sz="2800" dirty="0" err="1"/>
              <a:t>реформування</a:t>
            </a:r>
            <a:r>
              <a:rPr lang="ru-RU" sz="2800" dirty="0"/>
              <a:t> </a:t>
            </a:r>
            <a:r>
              <a:rPr lang="ru-RU" sz="2800" dirty="0" err="1"/>
              <a:t>політичної</a:t>
            </a:r>
            <a:r>
              <a:rPr lang="ru-RU" sz="2800" dirty="0"/>
              <a:t> </a:t>
            </a:r>
            <a:r>
              <a:rPr lang="ru-RU" sz="2800" dirty="0" err="1"/>
              <a:t>системи</a:t>
            </a:r>
            <a:r>
              <a:rPr lang="ru-RU" sz="2800" dirty="0"/>
              <a:t> </a:t>
            </a:r>
            <a:r>
              <a:rPr lang="ru-RU" sz="2800" dirty="0" err="1"/>
              <a:t>були</a:t>
            </a:r>
            <a:r>
              <a:rPr lang="ru-RU" sz="2800" dirty="0"/>
              <a:t> </a:t>
            </a:r>
            <a:r>
              <a:rPr lang="ru-RU" sz="2800" dirty="0" err="1"/>
              <a:t>зміцнення</a:t>
            </a:r>
            <a:r>
              <a:rPr lang="ru-RU" sz="2800" dirty="0"/>
              <a:t> </a:t>
            </a:r>
            <a:r>
              <a:rPr lang="ru-RU" sz="2800" dirty="0" err="1"/>
              <a:t>президентської</a:t>
            </a:r>
            <a:r>
              <a:rPr lang="ru-RU" sz="2800" dirty="0"/>
              <a:t> </a:t>
            </a:r>
            <a:r>
              <a:rPr lang="ru-RU" sz="2800" dirty="0" err="1"/>
              <a:t>влади</a:t>
            </a:r>
            <a:r>
              <a:rPr lang="ru-RU" sz="2800" dirty="0"/>
              <a:t> в СРСР і </a:t>
            </a:r>
            <a:r>
              <a:rPr lang="ru-RU" sz="2800" dirty="0" err="1"/>
              <a:t>перехід</a:t>
            </a:r>
            <a:r>
              <a:rPr lang="ru-RU" sz="2800" dirty="0"/>
              <a:t> до </a:t>
            </a:r>
            <a:r>
              <a:rPr lang="ru-RU" sz="2800" dirty="0" err="1"/>
              <a:t>багатопартійності</a:t>
            </a:r>
            <a:r>
              <a:rPr lang="ru-RU" sz="2800" dirty="0"/>
              <a:t>. </a:t>
            </a:r>
            <a:br>
              <a:rPr lang="ru-RU" sz="2800" dirty="0"/>
            </a:br>
            <a:br>
              <a:rPr lang="ru-RU" sz="2800" dirty="0"/>
            </a:br>
            <a:br>
              <a:rPr lang="ru-RU" sz="2800" dirty="0"/>
            </a:br>
            <a:r>
              <a:rPr lang="ru-RU" sz="2800" dirty="0">
                <a:highlight>
                  <a:srgbClr val="FFFF00"/>
                </a:highlight>
              </a:rPr>
              <a:t>15 </a:t>
            </a:r>
            <a:r>
              <a:rPr lang="ru-RU" sz="2800" dirty="0" err="1">
                <a:highlight>
                  <a:srgbClr val="FFFF00"/>
                </a:highlight>
              </a:rPr>
              <a:t>березня</a:t>
            </a:r>
            <a:r>
              <a:rPr lang="ru-RU" sz="2800" dirty="0">
                <a:highlight>
                  <a:srgbClr val="FFFF00"/>
                </a:highlight>
              </a:rPr>
              <a:t> 1990 р. </a:t>
            </a:r>
            <a:r>
              <a:rPr lang="ru-RU" sz="2800" b="1" dirty="0">
                <a:solidFill>
                  <a:srgbClr val="FF0000"/>
                </a:solidFill>
              </a:rPr>
              <a:t>М. </a:t>
            </a:r>
            <a:r>
              <a:rPr lang="ru-RU" sz="2800" b="1" dirty="0" err="1">
                <a:solidFill>
                  <a:srgbClr val="FF0000"/>
                </a:solidFill>
              </a:rPr>
              <a:t>Горбачов</a:t>
            </a:r>
            <a:r>
              <a:rPr lang="ru-RU" sz="2800" b="1" dirty="0">
                <a:solidFill>
                  <a:srgbClr val="FF0000"/>
                </a:solidFill>
              </a:rPr>
              <a:t> </a:t>
            </a:r>
            <a:r>
              <a:rPr lang="ru-RU" sz="2800" dirty="0" err="1"/>
              <a:t>був</a:t>
            </a:r>
            <a:r>
              <a:rPr lang="ru-RU" sz="2800" dirty="0"/>
              <a:t> </a:t>
            </a:r>
            <a:r>
              <a:rPr lang="ru-RU" sz="2800" dirty="0" err="1"/>
              <a:t>обраний</a:t>
            </a:r>
            <a:r>
              <a:rPr lang="ru-RU" sz="2800" dirty="0"/>
              <a:t> </a:t>
            </a:r>
            <a:r>
              <a:rPr lang="ru-RU" sz="2800" dirty="0">
                <a:highlight>
                  <a:srgbClr val="FFFF00"/>
                </a:highlight>
              </a:rPr>
              <a:t>президентом СРСР</a:t>
            </a:r>
            <a:r>
              <a:rPr lang="ru-RU" sz="2800" dirty="0"/>
              <a:t> (як </a:t>
            </a:r>
            <a:r>
              <a:rPr lang="ru-RU" sz="2800" dirty="0" err="1"/>
              <a:t>згодом</a:t>
            </a:r>
            <a:r>
              <a:rPr lang="ru-RU" sz="2800" dirty="0"/>
              <a:t> </a:t>
            </a:r>
            <a:r>
              <a:rPr lang="ru-RU" sz="2800" dirty="0" err="1"/>
              <a:t>виявилося</a:t>
            </a:r>
            <a:r>
              <a:rPr lang="ru-RU" sz="2800" dirty="0"/>
              <a:t>, першим і </a:t>
            </a:r>
            <a:r>
              <a:rPr lang="ru-RU" sz="2800" dirty="0" err="1"/>
              <a:t>останнім</a:t>
            </a:r>
            <a:r>
              <a:rPr lang="ru-RU" sz="2800" dirty="0"/>
              <a:t>). </a:t>
            </a:r>
            <a:r>
              <a:rPr lang="ru-RU" sz="2800" dirty="0" err="1"/>
              <a:t>Запровадження</a:t>
            </a:r>
            <a:r>
              <a:rPr lang="ru-RU" sz="2800" dirty="0"/>
              <a:t> </a:t>
            </a:r>
            <a:r>
              <a:rPr lang="ru-RU" sz="2800" dirty="0" err="1"/>
              <a:t>нової</a:t>
            </a:r>
            <a:r>
              <a:rPr lang="ru-RU" sz="2800" dirty="0"/>
              <a:t> посади і </a:t>
            </a:r>
            <a:r>
              <a:rPr lang="ru-RU" sz="2800" dirty="0" err="1"/>
              <a:t>формування</a:t>
            </a:r>
            <a:r>
              <a:rPr lang="ru-RU" sz="2800" dirty="0"/>
              <a:t> </a:t>
            </a:r>
            <a:r>
              <a:rPr lang="ru-RU" sz="2800" dirty="0" err="1"/>
              <a:t>президентської</a:t>
            </a:r>
            <a:r>
              <a:rPr lang="ru-RU" sz="2800" dirty="0"/>
              <a:t> </a:t>
            </a:r>
            <a:r>
              <a:rPr lang="ru-RU" sz="2800" dirty="0" err="1"/>
              <a:t>вертикалі</a:t>
            </a:r>
            <a:r>
              <a:rPr lang="ru-RU" sz="2800" dirty="0"/>
              <a:t> означало </a:t>
            </a:r>
            <a:r>
              <a:rPr lang="ru-RU" sz="2800" dirty="0" err="1"/>
              <a:t>згортання</a:t>
            </a:r>
            <a:r>
              <a:rPr lang="ru-RU" sz="2800" dirty="0"/>
              <a:t>, а в </a:t>
            </a:r>
            <a:r>
              <a:rPr lang="ru-RU" sz="2800" dirty="0" err="1"/>
              <a:t>подальшому</a:t>
            </a:r>
            <a:r>
              <a:rPr lang="ru-RU" sz="2800" dirty="0"/>
              <a:t> й </a:t>
            </a:r>
            <a:r>
              <a:rPr lang="ru-RU" sz="2800" dirty="0" err="1"/>
              <a:t>ліквідацію</a:t>
            </a:r>
            <a:r>
              <a:rPr lang="ru-RU" sz="2800" dirty="0"/>
              <a:t> </a:t>
            </a:r>
            <a:r>
              <a:rPr lang="ru-RU" sz="2800" dirty="0" err="1"/>
              <a:t>компартійно-радянської</a:t>
            </a:r>
            <a:r>
              <a:rPr lang="ru-RU" sz="2800" dirty="0"/>
              <a:t> </a:t>
            </a:r>
            <a:r>
              <a:rPr lang="ru-RU" sz="2800" dirty="0" err="1"/>
              <a:t>влади</a:t>
            </a:r>
            <a:r>
              <a:rPr lang="ru-RU" sz="2800" dirty="0"/>
              <a:t>.</a:t>
            </a:r>
            <a:endParaRPr lang="uk-UA" sz="2800" dirty="0"/>
          </a:p>
        </p:txBody>
      </p:sp>
    </p:spTree>
    <p:extLst>
      <p:ext uri="{BB962C8B-B14F-4D97-AF65-F5344CB8AC3E}">
        <p14:creationId xmlns:p14="http://schemas.microsoft.com/office/powerpoint/2010/main" val="3928525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641A9B-897F-44CC-B0D9-70B74FEE20D8}"/>
              </a:ext>
            </a:extLst>
          </p:cNvPr>
          <p:cNvSpPr>
            <a:spLocks noGrp="1"/>
          </p:cNvSpPr>
          <p:nvPr>
            <p:ph type="title"/>
          </p:nvPr>
        </p:nvSpPr>
        <p:spPr>
          <a:xfrm>
            <a:off x="457200" y="704088"/>
            <a:ext cx="8305800" cy="5965272"/>
          </a:xfrm>
        </p:spPr>
        <p:txBody>
          <a:bodyPr>
            <a:normAutofit/>
          </a:bodyPr>
          <a:lstStyle/>
          <a:p>
            <a:r>
              <a:rPr lang="uk-UA" sz="2800" dirty="0"/>
              <a:t>Перехід до багатопартійності став нагальною необхідністю. У березні 1990 р. </a:t>
            </a:r>
            <a:r>
              <a:rPr lang="en-US" sz="2800" dirty="0"/>
              <a:t>Ill </a:t>
            </a:r>
            <a:r>
              <a:rPr lang="uk-UA" sz="2800" dirty="0"/>
              <a:t>З'їзд народних депутатів СРСР змінив редакцію </a:t>
            </a:r>
            <a:r>
              <a:rPr lang="uk-UA" sz="2800" dirty="0">
                <a:highlight>
                  <a:srgbClr val="FFFF00"/>
                </a:highlight>
              </a:rPr>
              <a:t>статті 6</a:t>
            </a:r>
            <a:r>
              <a:rPr lang="uk-UA" sz="2800" dirty="0"/>
              <a:t> Конституції СРСР 1977 р., вилучивши з неї положення про КПРС як </a:t>
            </a:r>
            <a:r>
              <a:rPr lang="uk-UA" sz="2800" dirty="0">
                <a:highlight>
                  <a:srgbClr val="FFFF00"/>
                </a:highlight>
              </a:rPr>
              <a:t>«керівну і спрямовуючу силу радянського суспільства, ядро його політичної системи».</a:t>
            </a:r>
            <a:br>
              <a:rPr lang="uk-UA" sz="2800" dirty="0">
                <a:highlight>
                  <a:srgbClr val="FFFF00"/>
                </a:highlight>
              </a:rPr>
            </a:br>
            <a:br>
              <a:rPr lang="uk-UA" sz="2800" dirty="0">
                <a:highlight>
                  <a:srgbClr val="FFFF00"/>
                </a:highlight>
              </a:rPr>
            </a:br>
            <a:br>
              <a:rPr lang="uk-UA" sz="2800" dirty="0"/>
            </a:br>
            <a:r>
              <a:rPr lang="uk-UA" sz="2800" dirty="0"/>
              <a:t>Таким чином, політичні зміни не обмежилися лише перерозподілом владних повноважень, а зруйнували монополію КПРС на владу, призвели до появи парламентської опозиції та багатопартійності.</a:t>
            </a:r>
            <a:br>
              <a:rPr lang="uk-UA" sz="2800" dirty="0"/>
            </a:br>
            <a:endParaRPr lang="uk-UA" sz="2800" dirty="0"/>
          </a:p>
        </p:txBody>
      </p:sp>
    </p:spTree>
    <p:extLst>
      <p:ext uri="{BB962C8B-B14F-4D97-AF65-F5344CB8AC3E}">
        <p14:creationId xmlns:p14="http://schemas.microsoft.com/office/powerpoint/2010/main" val="1972530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B7A018-CD17-43E1-9441-31F89EA83320}"/>
              </a:ext>
            </a:extLst>
          </p:cNvPr>
          <p:cNvSpPr>
            <a:spLocks noGrp="1"/>
          </p:cNvSpPr>
          <p:nvPr>
            <p:ph type="title"/>
          </p:nvPr>
        </p:nvSpPr>
        <p:spPr>
          <a:xfrm>
            <a:off x="179512" y="704088"/>
            <a:ext cx="8640960" cy="5965272"/>
          </a:xfrm>
        </p:spPr>
        <p:txBody>
          <a:bodyPr>
            <a:noAutofit/>
          </a:bodyPr>
          <a:lstStyle/>
          <a:p>
            <a:r>
              <a:rPr lang="uk-UA" sz="2400" dirty="0">
                <a:highlight>
                  <a:srgbClr val="FFFF00"/>
                </a:highlight>
              </a:rPr>
              <a:t>Висновки. </a:t>
            </a:r>
            <a:r>
              <a:rPr lang="uk-UA" sz="2400" dirty="0">
                <a:solidFill>
                  <a:schemeClr val="tx1"/>
                </a:solidFill>
              </a:rPr>
              <a:t>Спроби впровадження ринкових механізмів управління в радянську економіку призвели до її стрімкого занепаду, а згодом і краху.</a:t>
            </a:r>
            <a:br>
              <a:rPr lang="uk-UA" sz="2400" dirty="0">
                <a:solidFill>
                  <a:schemeClr val="tx1"/>
                </a:solidFill>
              </a:rPr>
            </a:br>
            <a:r>
              <a:rPr lang="uk-UA" sz="2400" dirty="0">
                <a:solidFill>
                  <a:schemeClr val="tx1"/>
                </a:solidFill>
              </a:rPr>
              <a:t>•	Розвал командно-адміністративної економічної моделі спричинив зубожіння більшої частини населення.</a:t>
            </a:r>
            <a:br>
              <a:rPr lang="uk-UA" sz="2400" dirty="0">
                <a:solidFill>
                  <a:schemeClr val="tx1"/>
                </a:solidFill>
              </a:rPr>
            </a:br>
            <a:r>
              <a:rPr lang="uk-UA" sz="2400" dirty="0">
                <a:solidFill>
                  <a:schemeClr val="tx1"/>
                </a:solidFill>
              </a:rPr>
              <a:t>•	Погіршення умов життя спровокувало появу потужного робітничого руху, в авангарді якого були шахтарі. Робітничі страйки розхитали основу тоталітарного суспільства в СРСР.</a:t>
            </a:r>
            <a:br>
              <a:rPr lang="uk-UA" sz="2400" dirty="0">
                <a:solidFill>
                  <a:schemeClr val="tx1"/>
                </a:solidFill>
              </a:rPr>
            </a:br>
            <a:r>
              <a:rPr lang="uk-UA" sz="2400" dirty="0">
                <a:solidFill>
                  <a:schemeClr val="tx1"/>
                </a:solidFill>
              </a:rPr>
              <a:t>•	Загальні вибори на альтернативній основі до Рад, гарантування свободи друку, «гласність», виникнення багатопартійності, розширення прав трудових колективів, розмежування функцій партійно-державних органів влади, утвердження в суспільстві спочатку ідейного плюралізму, а згодом і багатопартійності, законодавче оформлення економічної свободи, розширення прав союзних та автономних республік — усе це наближало крах тоталітарної системи.</a:t>
            </a:r>
            <a:br>
              <a:rPr lang="uk-UA" sz="2400" dirty="0">
                <a:solidFill>
                  <a:schemeClr val="tx1"/>
                </a:solidFill>
              </a:rPr>
            </a:br>
            <a:endParaRPr lang="uk-UA" sz="2400" dirty="0">
              <a:solidFill>
                <a:schemeClr val="tx1"/>
              </a:solidFill>
            </a:endParaRPr>
          </a:p>
        </p:txBody>
      </p:sp>
    </p:spTree>
    <p:extLst>
      <p:ext uri="{BB962C8B-B14F-4D97-AF65-F5344CB8AC3E}">
        <p14:creationId xmlns:p14="http://schemas.microsoft.com/office/powerpoint/2010/main" val="206452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normAutofit lnSpcReduction="10000"/>
          </a:bodyPr>
          <a:lstStyle/>
          <a:p>
            <a:pPr>
              <a:buNone/>
            </a:pPr>
            <a:r>
              <a:rPr lang="uk-UA" sz="2800" b="1" dirty="0"/>
              <a:t>Загальне та середнє поділялось на:</a:t>
            </a:r>
          </a:p>
          <a:p>
            <a:pPr>
              <a:buFontTx/>
              <a:buChar char="-"/>
            </a:pPr>
            <a:r>
              <a:rPr lang="uk-UA" dirty="0"/>
              <a:t>Верстатобудування</a:t>
            </a:r>
          </a:p>
          <a:p>
            <a:pPr>
              <a:buFontTx/>
              <a:buChar char="-"/>
            </a:pPr>
            <a:r>
              <a:rPr lang="uk-UA" dirty="0"/>
              <a:t>Транспортне</a:t>
            </a:r>
          </a:p>
          <a:p>
            <a:pPr>
              <a:buFontTx/>
              <a:buChar char="-"/>
            </a:pPr>
            <a:r>
              <a:rPr lang="uk-UA" dirty="0"/>
              <a:t>Обладнання для  легкої та харчової промисловості</a:t>
            </a:r>
          </a:p>
          <a:p>
            <a:pPr>
              <a:buNone/>
            </a:pPr>
            <a:r>
              <a:rPr lang="uk-UA" b="1" dirty="0"/>
              <a:t>Точне поділялось на: </a:t>
            </a:r>
          </a:p>
          <a:p>
            <a:pPr>
              <a:buNone/>
            </a:pPr>
            <a:r>
              <a:rPr lang="uk-UA" dirty="0"/>
              <a:t> - Електроніка</a:t>
            </a:r>
          </a:p>
          <a:p>
            <a:pPr>
              <a:buFontTx/>
              <a:buChar char="-"/>
            </a:pPr>
            <a:r>
              <a:rPr lang="uk-UA" dirty="0"/>
              <a:t>Приладобудування</a:t>
            </a:r>
          </a:p>
          <a:p>
            <a:pPr>
              <a:buFontTx/>
              <a:buChar char="-"/>
            </a:pPr>
            <a:r>
              <a:rPr lang="uk-UA" dirty="0"/>
              <a:t>Виробництво побутової техніки</a:t>
            </a:r>
          </a:p>
          <a:p>
            <a:pPr>
              <a:buNone/>
            </a:pPr>
            <a:r>
              <a:rPr lang="uk-UA" b="1" dirty="0"/>
              <a:t>Важке поділялось на: </a:t>
            </a:r>
          </a:p>
          <a:p>
            <a:pPr>
              <a:buFontTx/>
              <a:buChar char="-"/>
            </a:pPr>
            <a:r>
              <a:rPr lang="uk-UA" dirty="0"/>
              <a:t>Обладнання для металургії</a:t>
            </a:r>
          </a:p>
          <a:p>
            <a:pPr>
              <a:buFontTx/>
              <a:buChar char="-"/>
            </a:pPr>
            <a:r>
              <a:rPr lang="uk-UA" dirty="0" err="1"/>
              <a:t>Гірничо</a:t>
            </a:r>
            <a:r>
              <a:rPr lang="uk-UA" dirty="0"/>
              <a:t> – шахтне</a:t>
            </a:r>
          </a:p>
          <a:p>
            <a:pPr>
              <a:buFontTx/>
              <a:buChar char="-"/>
            </a:pPr>
            <a:r>
              <a:rPr lang="uk-UA" dirty="0"/>
              <a:t>Енергетичне</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lstStyle/>
          <a:p>
            <a:pPr>
              <a:buNone/>
            </a:pPr>
            <a:r>
              <a:rPr lang="uk-UA" dirty="0"/>
              <a:t>У квітні </a:t>
            </a:r>
            <a:r>
              <a:rPr lang="uk-UA" b="1" dirty="0">
                <a:solidFill>
                  <a:srgbClr val="FF0000"/>
                </a:solidFill>
              </a:rPr>
              <a:t>1985</a:t>
            </a:r>
            <a:r>
              <a:rPr lang="uk-UA" dirty="0"/>
              <a:t> року </a:t>
            </a:r>
            <a:r>
              <a:rPr lang="uk-UA" b="1" dirty="0">
                <a:solidFill>
                  <a:srgbClr val="0070C0"/>
                </a:solidFill>
              </a:rPr>
              <a:t>Горбачов</a:t>
            </a:r>
            <a:r>
              <a:rPr lang="uk-UA" dirty="0"/>
              <a:t> видав постанову  </a:t>
            </a:r>
            <a:r>
              <a:rPr lang="uk-UA" b="1" dirty="0" err="1"/>
              <a:t>“Про</a:t>
            </a:r>
            <a:r>
              <a:rPr lang="uk-UA" b="1" dirty="0"/>
              <a:t> боротьбу з пияцтвом та </a:t>
            </a:r>
            <a:r>
              <a:rPr lang="uk-UA" b="1" dirty="0" err="1"/>
              <a:t>алкоголізмом”</a:t>
            </a:r>
            <a:r>
              <a:rPr lang="uk-UA" b="1" dirty="0"/>
              <a:t>, </a:t>
            </a:r>
            <a:r>
              <a:rPr lang="uk-UA" dirty="0"/>
              <a:t>прозвану в народі </a:t>
            </a:r>
            <a:r>
              <a:rPr lang="uk-UA" b="1" dirty="0" err="1"/>
              <a:t>“сухим</a:t>
            </a:r>
            <a:r>
              <a:rPr lang="uk-UA" b="1" dirty="0"/>
              <a:t> </a:t>
            </a:r>
            <a:r>
              <a:rPr lang="uk-UA" b="1" dirty="0" err="1"/>
              <a:t>законом.”</a:t>
            </a:r>
            <a:r>
              <a:rPr lang="uk-UA" b="1" dirty="0"/>
              <a:t> </a:t>
            </a:r>
            <a:r>
              <a:rPr lang="uk-UA" dirty="0"/>
              <a:t>Цей закон почав діяти з </a:t>
            </a:r>
            <a:r>
              <a:rPr lang="uk-UA" b="1" dirty="0">
                <a:solidFill>
                  <a:srgbClr val="FF0000"/>
                </a:solidFill>
              </a:rPr>
              <a:t>17</a:t>
            </a:r>
            <a:r>
              <a:rPr lang="uk-UA" dirty="0"/>
              <a:t> </a:t>
            </a:r>
            <a:r>
              <a:rPr lang="uk-UA" b="1" dirty="0">
                <a:solidFill>
                  <a:srgbClr val="FF0000"/>
                </a:solidFill>
              </a:rPr>
              <a:t>травня 1985 </a:t>
            </a:r>
            <a:r>
              <a:rPr lang="uk-UA" dirty="0"/>
              <a:t>року.</a:t>
            </a:r>
          </a:p>
        </p:txBody>
      </p:sp>
      <p:pic>
        <p:nvPicPr>
          <p:cNvPr id="6146" name="Picture 2" descr="Картинки по запросу &quot;сухий закон в срср за часів горбачова&quot;&quot;"/>
          <p:cNvPicPr>
            <a:picLocks noChangeAspect="1" noChangeArrowheads="1"/>
          </p:cNvPicPr>
          <p:nvPr/>
        </p:nvPicPr>
        <p:blipFill>
          <a:blip r:embed="rId2" cstate="print"/>
          <a:srcRect/>
          <a:stretch>
            <a:fillRect/>
          </a:stretch>
        </p:blipFill>
        <p:spPr bwMode="auto">
          <a:xfrm>
            <a:off x="251521" y="2708920"/>
            <a:ext cx="2880320" cy="2664296"/>
          </a:xfrm>
          <a:prstGeom prst="rect">
            <a:avLst/>
          </a:prstGeom>
          <a:noFill/>
        </p:spPr>
      </p:pic>
      <p:pic>
        <p:nvPicPr>
          <p:cNvPr id="6148" name="Picture 4" descr="Картинки по запросу &quot;сухий закон в срср за часів горбачова&quot;"/>
          <p:cNvPicPr>
            <a:picLocks noChangeAspect="1" noChangeArrowheads="1"/>
          </p:cNvPicPr>
          <p:nvPr/>
        </p:nvPicPr>
        <p:blipFill>
          <a:blip r:embed="rId3" cstate="print"/>
          <a:srcRect/>
          <a:stretch>
            <a:fillRect/>
          </a:stretch>
        </p:blipFill>
        <p:spPr bwMode="auto">
          <a:xfrm>
            <a:off x="3131840" y="2708920"/>
            <a:ext cx="2232248" cy="3223033"/>
          </a:xfrm>
          <a:prstGeom prst="rect">
            <a:avLst/>
          </a:prstGeom>
          <a:noFill/>
        </p:spPr>
      </p:pic>
      <p:pic>
        <p:nvPicPr>
          <p:cNvPr id="6150" name="Picture 6" descr="Картинки по запросу &quot;сухий закон в срср за часів горбачова&quot;"/>
          <p:cNvPicPr>
            <a:picLocks noChangeAspect="1" noChangeArrowheads="1"/>
          </p:cNvPicPr>
          <p:nvPr/>
        </p:nvPicPr>
        <p:blipFill>
          <a:blip r:embed="rId4" cstate="print"/>
          <a:srcRect/>
          <a:stretch>
            <a:fillRect/>
          </a:stretch>
        </p:blipFill>
        <p:spPr bwMode="auto">
          <a:xfrm>
            <a:off x="5508104" y="2276872"/>
            <a:ext cx="3138289" cy="1781176"/>
          </a:xfrm>
          <a:prstGeom prst="rect">
            <a:avLst/>
          </a:prstGeom>
          <a:noFill/>
        </p:spPr>
      </p:pic>
      <p:pic>
        <p:nvPicPr>
          <p:cNvPr id="6152" name="Picture 8" descr="Картинки по запросу &quot;газета правда за 17 мая 1985 года&quot;&quot;"/>
          <p:cNvPicPr>
            <a:picLocks noChangeAspect="1" noChangeArrowheads="1"/>
          </p:cNvPicPr>
          <p:nvPr/>
        </p:nvPicPr>
        <p:blipFill>
          <a:blip r:embed="rId5" cstate="print"/>
          <a:srcRect/>
          <a:stretch>
            <a:fillRect/>
          </a:stretch>
        </p:blipFill>
        <p:spPr bwMode="auto">
          <a:xfrm>
            <a:off x="5436096" y="4221088"/>
            <a:ext cx="3311691" cy="248376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lstStyle/>
          <a:p>
            <a:pPr>
              <a:buNone/>
            </a:pPr>
            <a:r>
              <a:rPr lang="ru-RU" dirty="0" err="1"/>
              <a:t>Після</a:t>
            </a:r>
            <a:r>
              <a:rPr lang="ru-RU" dirty="0"/>
              <a:t> закону </a:t>
            </a:r>
            <a:r>
              <a:rPr lang="ru-RU" dirty="0" err="1"/>
              <a:t>заборонялася</a:t>
            </a:r>
            <a:r>
              <a:rPr lang="ru-RU" dirty="0"/>
              <a:t> продаж </a:t>
            </a:r>
            <a:r>
              <a:rPr lang="ru-RU" dirty="0" err="1"/>
              <a:t>горілки</a:t>
            </a:r>
            <a:r>
              <a:rPr lang="ru-RU" dirty="0"/>
              <a:t> у </a:t>
            </a:r>
            <a:r>
              <a:rPr lang="ru-RU" dirty="0" err="1"/>
              <a:t>всіх</a:t>
            </a:r>
            <a:r>
              <a:rPr lang="ru-RU" dirty="0"/>
              <a:t> </a:t>
            </a:r>
            <a:r>
              <a:rPr lang="ru-RU" dirty="0" err="1"/>
              <a:t>підприємствах</a:t>
            </a:r>
            <a:r>
              <a:rPr lang="ru-RU" dirty="0"/>
              <a:t> </a:t>
            </a:r>
            <a:r>
              <a:rPr lang="ru-RU" dirty="0" err="1"/>
              <a:t>торгівлі</a:t>
            </a:r>
            <a:r>
              <a:rPr lang="ru-RU" dirty="0"/>
              <a:t> </a:t>
            </a:r>
            <a:r>
              <a:rPr lang="ru-RU" dirty="0" err="1"/>
              <a:t>громадського</a:t>
            </a:r>
            <a:r>
              <a:rPr lang="ru-RU" dirty="0"/>
              <a:t> </a:t>
            </a:r>
            <a:r>
              <a:rPr lang="ru-RU" dirty="0" err="1"/>
              <a:t>харчування</a:t>
            </a:r>
            <a:r>
              <a:rPr lang="ru-RU" dirty="0"/>
              <a:t> </a:t>
            </a:r>
            <a:r>
              <a:rPr lang="ru-RU" dirty="0" err="1"/>
              <a:t>крім</a:t>
            </a:r>
            <a:r>
              <a:rPr lang="ru-RU" dirty="0"/>
              <a:t> </a:t>
            </a:r>
            <a:r>
              <a:rPr lang="ru-RU" dirty="0" err="1"/>
              <a:t>ресторанів</a:t>
            </a:r>
            <a:r>
              <a:rPr lang="ru-RU" dirty="0"/>
              <a:t>. Алкоголь </a:t>
            </a:r>
            <a:r>
              <a:rPr lang="ru-RU" dirty="0" err="1"/>
              <a:t>зник</a:t>
            </a:r>
            <a:r>
              <a:rPr lang="ru-RU" dirty="0"/>
              <a:t> </a:t>
            </a:r>
            <a:r>
              <a:rPr lang="ru-RU" dirty="0" err="1"/>
              <a:t>з</a:t>
            </a:r>
            <a:r>
              <a:rPr lang="ru-RU" dirty="0"/>
              <a:t> </a:t>
            </a:r>
            <a:r>
              <a:rPr lang="ru-RU" dirty="0" err="1"/>
              <a:t>літаків</a:t>
            </a:r>
            <a:r>
              <a:rPr lang="ru-RU" dirty="0"/>
              <a:t>, </a:t>
            </a:r>
            <a:r>
              <a:rPr lang="ru-RU" dirty="0" err="1"/>
              <a:t>поїздів</a:t>
            </a:r>
            <a:r>
              <a:rPr lang="ru-RU" dirty="0"/>
              <a:t>, </a:t>
            </a:r>
            <a:r>
              <a:rPr lang="ru-RU" dirty="0" err="1"/>
              <a:t>готелів</a:t>
            </a:r>
            <a:r>
              <a:rPr lang="ru-RU" dirty="0"/>
              <a:t>, кафе. </a:t>
            </a:r>
            <a:r>
              <a:rPr lang="ru-RU" dirty="0" err="1"/>
              <a:t>Спиртне</a:t>
            </a:r>
            <a:r>
              <a:rPr lang="ru-RU" dirty="0"/>
              <a:t> дозволяли </a:t>
            </a:r>
            <a:r>
              <a:rPr lang="ru-RU" dirty="0" err="1"/>
              <a:t>продавати</a:t>
            </a:r>
            <a:r>
              <a:rPr lang="ru-RU" dirty="0"/>
              <a:t> в </a:t>
            </a:r>
            <a:r>
              <a:rPr lang="ru-RU" dirty="0" err="1"/>
              <a:t>деяких</a:t>
            </a:r>
            <a:r>
              <a:rPr lang="ru-RU" dirty="0"/>
              <a:t> ресторанах, </a:t>
            </a:r>
            <a:r>
              <a:rPr lang="ru-RU" dirty="0" err="1"/>
              <a:t>але</a:t>
            </a:r>
            <a:r>
              <a:rPr lang="ru-RU" dirty="0"/>
              <a:t> </a:t>
            </a:r>
            <a:r>
              <a:rPr lang="ru-RU" dirty="0" err="1"/>
              <a:t>більше</a:t>
            </a:r>
            <a:r>
              <a:rPr lang="ru-RU" dirty="0"/>
              <a:t> 100 г </a:t>
            </a:r>
            <a:r>
              <a:rPr lang="ru-RU" dirty="0" err="1"/>
              <a:t>горілки</a:t>
            </a:r>
            <a:r>
              <a:rPr lang="ru-RU" dirty="0"/>
              <a:t> </a:t>
            </a:r>
            <a:r>
              <a:rPr lang="ru-RU" dirty="0" err="1"/>
              <a:t>і</a:t>
            </a:r>
            <a:r>
              <a:rPr lang="ru-RU" dirty="0"/>
              <a:t> 150 г вина не наливали.</a:t>
            </a:r>
            <a:endParaRPr lang="uk-UA" dirty="0"/>
          </a:p>
        </p:txBody>
      </p:sp>
      <p:pic>
        <p:nvPicPr>
          <p:cNvPr id="5122" name="Picture 2" descr="Картинки по запросу &quot;сухий закон в срср за часів горбачова&quot;&quot;"/>
          <p:cNvPicPr>
            <a:picLocks noChangeAspect="1" noChangeArrowheads="1"/>
          </p:cNvPicPr>
          <p:nvPr/>
        </p:nvPicPr>
        <p:blipFill>
          <a:blip r:embed="rId2" cstate="print"/>
          <a:srcRect/>
          <a:stretch>
            <a:fillRect/>
          </a:stretch>
        </p:blipFill>
        <p:spPr bwMode="auto">
          <a:xfrm>
            <a:off x="3635896" y="3068960"/>
            <a:ext cx="5292080" cy="344200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lstStyle/>
          <a:p>
            <a:pPr>
              <a:buNone/>
            </a:pPr>
            <a:r>
              <a:rPr lang="ru-RU" dirty="0" err="1"/>
              <a:t>Кампанія</a:t>
            </a:r>
            <a:r>
              <a:rPr lang="ru-RU" dirty="0"/>
              <a:t> </a:t>
            </a:r>
            <a:r>
              <a:rPr lang="ru-RU" dirty="0" err="1"/>
              <a:t>супроводжувалася</a:t>
            </a:r>
            <a:r>
              <a:rPr lang="ru-RU" dirty="0"/>
              <a:t> </a:t>
            </a:r>
            <a:r>
              <a:rPr lang="ru-RU" dirty="0" err="1"/>
              <a:t>інтенсивною</a:t>
            </a:r>
            <a:r>
              <a:rPr lang="ru-RU" dirty="0"/>
              <a:t> пропагандою </a:t>
            </a:r>
            <a:r>
              <a:rPr lang="ru-RU" dirty="0" err="1"/>
              <a:t>тверезості</a:t>
            </a:r>
            <a:r>
              <a:rPr lang="ru-RU" dirty="0"/>
              <a:t>. </a:t>
            </a:r>
            <a:r>
              <a:rPr lang="ru-RU" dirty="0" err="1"/>
              <a:t>З'явився</a:t>
            </a:r>
            <a:r>
              <a:rPr lang="ru-RU" dirty="0"/>
              <a:t> журнал </a:t>
            </a:r>
            <a:r>
              <a:rPr lang="ru-RU" b="1" dirty="0"/>
              <a:t>"</a:t>
            </a:r>
            <a:r>
              <a:rPr lang="ru-RU" b="1" dirty="0" err="1"/>
              <a:t>Тверезість</a:t>
            </a:r>
            <a:r>
              <a:rPr lang="ru-RU" b="1" dirty="0"/>
              <a:t> </a:t>
            </a:r>
            <a:r>
              <a:rPr lang="ru-RU" b="1" dirty="0" err="1"/>
              <a:t>і</a:t>
            </a:r>
            <a:r>
              <a:rPr lang="ru-RU" b="1" dirty="0"/>
              <a:t> культура". </a:t>
            </a:r>
            <a:r>
              <a:rPr lang="ru-RU" dirty="0"/>
              <a:t>3 млн. </a:t>
            </a:r>
            <a:r>
              <a:rPr lang="ru-RU" dirty="0" err="1"/>
              <a:t>чоловік</a:t>
            </a:r>
            <a:r>
              <a:rPr lang="ru-RU" dirty="0"/>
              <a:t> "</a:t>
            </a:r>
            <a:r>
              <a:rPr lang="ru-RU" dirty="0" err="1"/>
              <a:t>добровільно</a:t>
            </a:r>
            <a:r>
              <a:rPr lang="ru-RU" dirty="0"/>
              <a:t>" вступили у </a:t>
            </a:r>
            <a:r>
              <a:rPr lang="ru-RU" b="1" dirty="0" err="1"/>
              <a:t>Всесоюзне</a:t>
            </a:r>
            <a:r>
              <a:rPr lang="ru-RU" b="1" dirty="0"/>
              <a:t> </a:t>
            </a:r>
            <a:r>
              <a:rPr lang="ru-RU" b="1" dirty="0" err="1"/>
              <a:t>суспільство</a:t>
            </a:r>
            <a:r>
              <a:rPr lang="ru-RU" b="1" dirty="0"/>
              <a:t> </a:t>
            </a:r>
            <a:r>
              <a:rPr lang="ru-RU" b="1" dirty="0" err="1"/>
              <a:t>боротьби</a:t>
            </a:r>
            <a:r>
              <a:rPr lang="ru-RU" b="1" dirty="0"/>
              <a:t> за </a:t>
            </a:r>
            <a:r>
              <a:rPr lang="ru-RU" b="1" dirty="0" err="1"/>
              <a:t>тверезість</a:t>
            </a:r>
            <a:r>
              <a:rPr lang="ru-RU" b="1" dirty="0"/>
              <a:t>.</a:t>
            </a:r>
            <a:endParaRPr lang="uk-UA" b="1" dirty="0"/>
          </a:p>
        </p:txBody>
      </p:sp>
      <p:pic>
        <p:nvPicPr>
          <p:cNvPr id="4098" name="Picture 2" descr="Картинки по запросу &quot;Всесоюзне суспільство боротьби за тверезість.&quot;&quot;"/>
          <p:cNvPicPr>
            <a:picLocks noChangeAspect="1" noChangeArrowheads="1"/>
          </p:cNvPicPr>
          <p:nvPr/>
        </p:nvPicPr>
        <p:blipFill>
          <a:blip r:embed="rId2" cstate="print"/>
          <a:srcRect/>
          <a:stretch>
            <a:fillRect/>
          </a:stretch>
        </p:blipFill>
        <p:spPr bwMode="auto">
          <a:xfrm>
            <a:off x="827584" y="3356992"/>
            <a:ext cx="3261196" cy="3213823"/>
          </a:xfrm>
          <a:prstGeom prst="rect">
            <a:avLst/>
          </a:prstGeom>
          <a:noFill/>
        </p:spPr>
      </p:pic>
      <p:pic>
        <p:nvPicPr>
          <p:cNvPr id="4100" name="Picture 4" descr="Картинки по запросу &quot;Всесоюзне суспільство боротьби за тверезість.&quot;&quot;"/>
          <p:cNvPicPr>
            <a:picLocks noChangeAspect="1" noChangeArrowheads="1"/>
          </p:cNvPicPr>
          <p:nvPr/>
        </p:nvPicPr>
        <p:blipFill>
          <a:blip r:embed="rId3" cstate="print"/>
          <a:srcRect/>
          <a:stretch>
            <a:fillRect/>
          </a:stretch>
        </p:blipFill>
        <p:spPr bwMode="auto">
          <a:xfrm>
            <a:off x="5220072" y="2636912"/>
            <a:ext cx="2536380" cy="381642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lstStyle/>
          <a:p>
            <a:pPr>
              <a:buNone/>
            </a:pPr>
            <a:r>
              <a:rPr lang="ru-RU" dirty="0" err="1"/>
              <a:t>Заборонялося</a:t>
            </a:r>
            <a:r>
              <a:rPr lang="ru-RU" dirty="0"/>
              <a:t> </a:t>
            </a:r>
            <a:r>
              <a:rPr lang="ru-RU" dirty="0" err="1"/>
              <a:t>пити</a:t>
            </a:r>
            <a:r>
              <a:rPr lang="ru-RU" dirty="0"/>
              <a:t> в парках. </a:t>
            </a:r>
            <a:r>
              <a:rPr lang="ru-RU" dirty="0" err="1"/>
              <a:t>Міліціонери</a:t>
            </a:r>
            <a:r>
              <a:rPr lang="ru-RU" dirty="0"/>
              <a:t> </a:t>
            </a:r>
            <a:r>
              <a:rPr lang="ru-RU" dirty="0" err="1"/>
              <a:t>масово</a:t>
            </a:r>
            <a:r>
              <a:rPr lang="ru-RU" dirty="0"/>
              <a:t> ловили </a:t>
            </a:r>
            <a:r>
              <a:rPr lang="ru-RU" dirty="0" err="1"/>
              <a:t>п'яних</a:t>
            </a:r>
            <a:r>
              <a:rPr lang="ru-RU" dirty="0"/>
              <a:t> на </a:t>
            </a:r>
            <a:r>
              <a:rPr lang="ru-RU" dirty="0" err="1"/>
              <a:t>вулиці</a:t>
            </a:r>
            <a:r>
              <a:rPr lang="ru-RU" dirty="0"/>
              <a:t> </a:t>
            </a:r>
            <a:r>
              <a:rPr lang="ru-RU" dirty="0" err="1"/>
              <a:t>і</a:t>
            </a:r>
            <a:r>
              <a:rPr lang="ru-RU" dirty="0"/>
              <a:t> </a:t>
            </a:r>
            <a:r>
              <a:rPr lang="ru-RU" dirty="0" err="1"/>
              <a:t>відправляли</a:t>
            </a:r>
            <a:r>
              <a:rPr lang="ru-RU" dirty="0"/>
              <a:t> в </a:t>
            </a:r>
            <a:r>
              <a:rPr lang="ru-RU" dirty="0" err="1"/>
              <a:t>витверезники</a:t>
            </a:r>
            <a:r>
              <a:rPr lang="ru-RU" dirty="0"/>
              <a:t>, </a:t>
            </a:r>
            <a:r>
              <a:rPr lang="ru-RU" dirty="0" err="1"/>
              <a:t>яких</a:t>
            </a:r>
            <a:r>
              <a:rPr lang="ru-RU" dirty="0"/>
              <a:t> ставало все </a:t>
            </a:r>
            <a:r>
              <a:rPr lang="ru-RU" dirty="0" err="1"/>
              <a:t>більше</a:t>
            </a:r>
            <a:r>
              <a:rPr lang="ru-RU" dirty="0"/>
              <a:t>. За </a:t>
            </a:r>
            <a:r>
              <a:rPr lang="ru-RU" dirty="0" err="1"/>
              <a:t>алкоголізм</a:t>
            </a:r>
            <a:r>
              <a:rPr lang="ru-RU" dirty="0"/>
              <a:t> </a:t>
            </a:r>
            <a:r>
              <a:rPr lang="ru-RU" dirty="0" err="1"/>
              <a:t>штрафували</a:t>
            </a:r>
            <a:r>
              <a:rPr lang="ru-RU" dirty="0"/>
              <a:t> на 100 </a:t>
            </a:r>
            <a:r>
              <a:rPr lang="ru-RU" dirty="0" err="1"/>
              <a:t>рублів</a:t>
            </a:r>
            <a:r>
              <a:rPr lang="ru-RU" dirty="0"/>
              <a:t> </a:t>
            </a:r>
            <a:r>
              <a:rPr lang="ru-RU" dirty="0" err="1"/>
              <a:t>або</a:t>
            </a:r>
            <a:r>
              <a:rPr lang="ru-RU" dirty="0"/>
              <a:t> </a:t>
            </a:r>
            <a:r>
              <a:rPr lang="ru-RU" dirty="0" err="1"/>
              <a:t>саджали</a:t>
            </a:r>
            <a:r>
              <a:rPr lang="ru-RU" dirty="0"/>
              <a:t> на 15 </a:t>
            </a:r>
            <a:r>
              <a:rPr lang="ru-RU" dirty="0" err="1"/>
              <a:t>діб</a:t>
            </a:r>
            <a:r>
              <a:rPr lang="ru-RU" dirty="0"/>
              <a:t>.</a:t>
            </a:r>
            <a:endParaRPr lang="uk-UA" dirty="0"/>
          </a:p>
        </p:txBody>
      </p:sp>
      <p:pic>
        <p:nvPicPr>
          <p:cNvPr id="3074" name="Picture 2" descr="Картинки по запросу &quot;сухий закон в срср за часів горбачова&quot;&quot;"/>
          <p:cNvPicPr>
            <a:picLocks noChangeAspect="1" noChangeArrowheads="1"/>
          </p:cNvPicPr>
          <p:nvPr/>
        </p:nvPicPr>
        <p:blipFill>
          <a:blip r:embed="rId2" cstate="print"/>
          <a:srcRect/>
          <a:stretch>
            <a:fillRect/>
          </a:stretch>
        </p:blipFill>
        <p:spPr bwMode="auto">
          <a:xfrm>
            <a:off x="0" y="3068960"/>
            <a:ext cx="4139952" cy="2736304"/>
          </a:xfrm>
          <a:prstGeom prst="rect">
            <a:avLst/>
          </a:prstGeom>
          <a:noFill/>
        </p:spPr>
      </p:pic>
      <p:pic>
        <p:nvPicPr>
          <p:cNvPr id="3076" name="Picture 4" descr="Картинки по запросу &quot;сухий закон в срср за часів горбачова&quot;&quot;"/>
          <p:cNvPicPr>
            <a:picLocks noChangeAspect="1" noChangeArrowheads="1"/>
          </p:cNvPicPr>
          <p:nvPr/>
        </p:nvPicPr>
        <p:blipFill>
          <a:blip r:embed="rId3" cstate="print"/>
          <a:srcRect/>
          <a:stretch>
            <a:fillRect/>
          </a:stretch>
        </p:blipFill>
        <p:spPr bwMode="auto">
          <a:xfrm>
            <a:off x="4716016" y="2636912"/>
            <a:ext cx="3039440" cy="2081808"/>
          </a:xfrm>
          <a:prstGeom prst="rect">
            <a:avLst/>
          </a:prstGeom>
          <a:noFill/>
        </p:spPr>
      </p:pic>
      <p:pic>
        <p:nvPicPr>
          <p:cNvPr id="3078" name="Picture 6" descr="Картинки по запросу &quot;сухий закон в срср за часів горбачова&quot;&quot;"/>
          <p:cNvPicPr>
            <a:picLocks noChangeAspect="1" noChangeArrowheads="1"/>
          </p:cNvPicPr>
          <p:nvPr/>
        </p:nvPicPr>
        <p:blipFill>
          <a:blip r:embed="rId4" cstate="print"/>
          <a:srcRect/>
          <a:stretch>
            <a:fillRect/>
          </a:stretch>
        </p:blipFill>
        <p:spPr bwMode="auto">
          <a:xfrm>
            <a:off x="4716016" y="4817586"/>
            <a:ext cx="3024336" cy="204041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lstStyle/>
          <a:p>
            <a:pPr>
              <a:buNone/>
            </a:pPr>
            <a:r>
              <a:rPr lang="uk-UA" dirty="0"/>
              <a:t>З кінофільмів вирізалися алкогольні сцени, а на екран знову (після 20-річної перерви) пустили кінофільм </a:t>
            </a:r>
            <a:r>
              <a:rPr lang="uk-UA" b="1" dirty="0">
                <a:solidFill>
                  <a:srgbClr val="FF0000"/>
                </a:solidFill>
              </a:rPr>
              <a:t>"Лимонадний </a:t>
            </a:r>
            <a:r>
              <a:rPr lang="uk-UA" b="1" dirty="0" err="1">
                <a:solidFill>
                  <a:srgbClr val="FF0000"/>
                </a:solidFill>
              </a:rPr>
              <a:t>Джо</a:t>
            </a:r>
            <a:r>
              <a:rPr lang="uk-UA" b="1" dirty="0">
                <a:solidFill>
                  <a:srgbClr val="FF0000"/>
                </a:solidFill>
              </a:rPr>
              <a:t>" </a:t>
            </a:r>
            <a:r>
              <a:rPr lang="uk-UA" dirty="0"/>
              <a:t>(через що </a:t>
            </a:r>
            <a:r>
              <a:rPr lang="uk-UA" b="1" dirty="0">
                <a:solidFill>
                  <a:srgbClr val="0070C0"/>
                </a:solidFill>
              </a:rPr>
              <a:t>Горбачов</a:t>
            </a:r>
            <a:r>
              <a:rPr lang="uk-UA" dirty="0"/>
              <a:t> теж отримав таке прізвисько).</a:t>
            </a:r>
          </a:p>
        </p:txBody>
      </p:sp>
      <p:pic>
        <p:nvPicPr>
          <p:cNvPr id="2050" name="Picture 2" descr="Картинки по запросу &quot;лимонадний джо&quot;&quot;"/>
          <p:cNvPicPr>
            <a:picLocks noChangeAspect="1" noChangeArrowheads="1"/>
          </p:cNvPicPr>
          <p:nvPr/>
        </p:nvPicPr>
        <p:blipFill>
          <a:blip r:embed="rId2" cstate="print"/>
          <a:srcRect/>
          <a:stretch>
            <a:fillRect/>
          </a:stretch>
        </p:blipFill>
        <p:spPr bwMode="auto">
          <a:xfrm>
            <a:off x="0" y="2603609"/>
            <a:ext cx="2771800" cy="4254391"/>
          </a:xfrm>
          <a:prstGeom prst="rect">
            <a:avLst/>
          </a:prstGeom>
          <a:noFill/>
        </p:spPr>
      </p:pic>
      <p:sp>
        <p:nvSpPr>
          <p:cNvPr id="4" name="Прямоугольник 3"/>
          <p:cNvSpPr/>
          <p:nvPr/>
        </p:nvSpPr>
        <p:spPr>
          <a:xfrm>
            <a:off x="2915816" y="2564904"/>
            <a:ext cx="6048672" cy="41044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sz="2400" dirty="0"/>
              <a:t>Кількість питущих упала, а померлих від алкоголізму скоротилася у </a:t>
            </a:r>
            <a:r>
              <a:rPr lang="uk-UA" sz="2400" b="1" dirty="0">
                <a:solidFill>
                  <a:srgbClr val="FF0000"/>
                </a:solidFill>
              </a:rPr>
              <a:t>2,5 рази </a:t>
            </a:r>
            <a:r>
              <a:rPr lang="uk-UA" sz="2400" dirty="0"/>
              <a:t>після прийняття </a:t>
            </a:r>
            <a:r>
              <a:rPr lang="uk-UA" sz="2400" b="1" dirty="0">
                <a:solidFill>
                  <a:srgbClr val="FF0000"/>
                </a:solidFill>
              </a:rPr>
              <a:t>"сухого закону", </a:t>
            </a:r>
            <a:r>
              <a:rPr lang="uk-UA" sz="2400" dirty="0"/>
              <a:t>стверджують одні академіки та професори. Інші, його противники, наголошують, що чимало любителів випити освоїли </a:t>
            </a:r>
            <a:r>
              <a:rPr lang="uk-UA" sz="2400" b="1" dirty="0"/>
              <a:t>"</a:t>
            </a:r>
            <a:r>
              <a:rPr lang="uk-UA" sz="2400" b="1" dirty="0" err="1"/>
              <a:t>непитейні</a:t>
            </a:r>
            <a:r>
              <a:rPr lang="uk-UA" sz="2400" b="1" dirty="0"/>
              <a:t>" </a:t>
            </a:r>
            <a:r>
              <a:rPr lang="uk-UA" sz="2400" b="1" dirty="0">
                <a:solidFill>
                  <a:srgbClr val="00B050"/>
                </a:solidFill>
              </a:rPr>
              <a:t>доти ацетон, нашатирний спирт, одеколон.</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562</TotalTime>
  <Words>1839</Words>
  <Application>Microsoft Office PowerPoint</Application>
  <PresentationFormat>Экран (4:3)</PresentationFormat>
  <Paragraphs>57</Paragraphs>
  <Slides>34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34</vt:i4>
      </vt:variant>
    </vt:vector>
  </HeadingPairs>
  <TitlesOfParts>
    <vt:vector size="41" baseType="lpstr">
      <vt:lpstr>Arial</vt:lpstr>
      <vt:lpstr>Calibri</vt:lpstr>
      <vt:lpstr>Constantia</vt:lpstr>
      <vt:lpstr>Times New Roman</vt:lpstr>
      <vt:lpstr>Wingdings 2</vt:lpstr>
      <vt:lpstr>Поток</vt:lpstr>
      <vt:lpstr>Тема Office</vt:lpstr>
      <vt:lpstr>Поглиблення кризових явищ в економіці. Шахтинський страйк 1989р.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Жодна з розпочатих в економіці реформ майже не дала позитивних результатів, а залучення кредитних ресурсів на Заході лише відтягувало економічний крах. Не врятувало економіку й те, що законодавчо було закріплено модель регульованої ринкової економіки (червень 1990 р.). Автором програми «орендизації» економіки був Л. Абалкін. Підприємства мали передаватися у власність трудовим колективам. </vt:lpstr>
      <vt:lpstr>Ситуація в економіці погіршувалася, рівень життя стрімко падав, підриваючи в населення довіру до влади.  Із 1988—1989 рр. помітно скорочувалося сільськогосподарське виробництво, що негайно позначилося на забезпеченні продовольством.  Показники приросту промислового виробництва в 1989 р. досягли нульового рівня, а в першому півріччі 1990 р. обсяги виробництва скоротилися на 10 %. У грудні 1990 р. голова уряду М. Рижков констатував обвал економіки і подав у відставку.  Новий голова уряду Валентин Павлов у січні—квітні 1991 р. зважився на непопулярні заходи — обмін 100-рублевих купюр (як захід зменшення грошової маси) і підвищення цін у 2—10 разів.  Одночасно відбувалося падіння курсу рубля: так, на початку 1991 р. 1 дол. США коштував 10 руб., а наприкінці року — 110—120 руб. «Павловське» підвищення цін уже не могло врятувати становище, змінити економічну ситуацію на краще, та ще й на тлі розпаду СРСР.</vt:lpstr>
      <vt:lpstr>Презентация PowerPoint</vt:lpstr>
      <vt:lpstr>Презентация PowerPoint</vt:lpstr>
      <vt:lpstr>Робітничий і страйковий рух. Влітку 1989 р.   15 липня 1989 р. страйк на шахті «Ясинуватська - Глибока»  почався страйковий рух   </vt:lpstr>
      <vt:lpstr>Презентация PowerPoint</vt:lpstr>
      <vt:lpstr>Шахтарський страйк 1989 р.</vt:lpstr>
      <vt:lpstr>Конституційні реформи.   Розпочаті в процесі «перебудови» політичні та законодавчі перетворення поєднувалися з бажанням М. Горбачова зберегти політичну систему на чолі з КПРС та СРСР. Проте зміни, що запроваджувалися, стали ще одним кроком до розвалу тоталітарної системи.  На XIX Всесоюзній конференції КПРС (червень-липень 1988 р.) уперше за роки радянської влади було порушено питання про необхідність глибокого реформування політичної системи.  Тоді було офіційно проголошено курс на створення правової держави, парламентаризм, розподіл влади. Рішення конференції дали новий поштовх вільнодумству, сприяли формуванню нових політичних структур, насамперед реформованих Рад. </vt:lpstr>
      <vt:lpstr>На виконання цього рішення було ухвалено  проект конституційної реформи, що призвело до встановлення дворівневої представницької системи — З’їзду народних депутатів СРСР  та Верховної Ради СРСР,  а потім і до заснування посади президента СРСР, наділеного широкими повноваженнями.   До функцій З’їзду входило проведення конституційних, політичних, економічних і соціальних реформ, а також обрання разом із Верховною Радою президента країни, наділеного повноваженнями здійснювати зовнішню політику, вирішувати питання оборони та призначати прем’єр-міністра.</vt:lpstr>
      <vt:lpstr>Вибори до нових органів влади відбулися в березні 1989 р. Щоб уникнути несподіванок, третину депутатів З’їзду народних депутатів СРСР, згідно з виборчим законом, надсилали Компартія (100 осіб) та громадські організації — комсомол, профспілки, ветеранські організації (650 осіб). Решту депутатів обирали на альтернативній основі в територіальних і національно-територіальних округах. Загалом на З’їзд було делеговано 231 представник від УРСР (87,8 % комуністи). Серед делегатів були представники демократичних сил, зокрема письменники Р. Братунь, Д. Павличко, Ю. Щербак, В. Яворівський.</vt:lpstr>
      <vt:lpstr>І З'їзд народних депутатів СРСР. 1989 р.  Чому цей з'їзд викликав великий резонанс у суспільстві?  Створена структура влади призвела до значного зменшення кількості депутатів від УРСР у вищому представницькому органі СРСР. Це свідчило про подальше ігнорування національних прав, обмеження прав союзних республік і централізацію влади в СРСР.  Початок роботи З’їзду показав, що одностайності, яка панувала раніше, не буде.  Виступи депутатів засвідчували різні політичні погляди та інтереси. Трансляція роботи З’їзду дала новий імпульс громадській активності.  І З'їзд народних депутатів СРСР відбувся у травні-червні 1989 р.   Наслідком його роботи стало те, що ініціатива подальшого реформування політичної системи перейшла до рук народних депутатів, які виражали іноді протилежні точки зору. </vt:lpstr>
      <vt:lpstr>Щоб утримати ситуацію у своїх руках, навесні 1990 р. М. Горбачов декларував нову мету політичних реформ — створення правової держави, яка здатна забезпечити перехід до ринкової економіки та демократичного суспільства. Серед першочергових завдань реформування політичної системи були зміцнення президентської влади в СРСР і перехід до багатопартійності.    15 березня 1990 р. М. Горбачов був обраний президентом СРСР (як згодом виявилося, першим і останнім). Запровадження нової посади і формування президентської вертикалі означало згортання, а в подальшому й ліквідацію компартійно-радянської влади.</vt:lpstr>
      <vt:lpstr>Перехід до багатопартійності став нагальною необхідністю. У березні 1990 р. Ill З'їзд народних депутатів СРСР змінив редакцію статті 6 Конституції СРСР 1977 р., вилучивши з неї положення про КПРС як «керівну і спрямовуючу силу радянського суспільства, ядро його політичної системи».   Таким чином, політичні зміни не обмежилися лише перерозподілом владних повноважень, а зруйнували монополію КПРС на владу, призвели до появи парламентської опозиції та багатопартійності. </vt:lpstr>
      <vt:lpstr>Висновки. Спроби впровадження ринкових механізмів управління в радянську економіку призвели до її стрімкого занепаду, а згодом і краху. • Розвал командно-адміністративної економічної моделі спричинив зубожіння більшої частини населення. • Погіршення умов життя спровокувало появу потужного робітничого руху, в авангарді якого були шахтарі. Робітничі страйки розхитали основу тоталітарного суспільства в СРСР. • Загальні вибори на альтернативній основі до Рад, гарантування свободи друку, «гласність», виникнення багатопартійності, розширення прав трудових колективів, розмежування функцій партійно-державних органів влади, утвердження в суспільстві спочатку ідейного плюралізму, а згодом і багатопартійності, законодавче оформлення економічної свободи, розширення прав союзних та автономних республік — усе це наближало крах тоталітарної системи.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Поглиблення кризових явищ в економіці. Шахтинський страйк 1989р. Політичні реформи.</dc:title>
  <dc:creator>Аліна</dc:creator>
  <cp:lastModifiedBy>User</cp:lastModifiedBy>
  <cp:revision>27</cp:revision>
  <dcterms:created xsi:type="dcterms:W3CDTF">2020-01-25T18:29:07Z</dcterms:created>
  <dcterms:modified xsi:type="dcterms:W3CDTF">2023-02-25T12:02:48Z</dcterms:modified>
</cp:coreProperties>
</file>