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 id="2147483780" r:id="rId2"/>
  </p:sldMasterIdLst>
  <p:notesMasterIdLst>
    <p:notesMasterId r:id="rId77"/>
  </p:notesMasterIdLst>
  <p:sldIdLst>
    <p:sldId id="256" r:id="rId3"/>
    <p:sldId id="257" r:id="rId4"/>
    <p:sldId id="258" r:id="rId5"/>
    <p:sldId id="259" r:id="rId6"/>
    <p:sldId id="260" r:id="rId7"/>
    <p:sldId id="261" r:id="rId8"/>
    <p:sldId id="262" r:id="rId9"/>
    <p:sldId id="263" r:id="rId10"/>
    <p:sldId id="265" r:id="rId11"/>
    <p:sldId id="266" r:id="rId12"/>
    <p:sldId id="271" r:id="rId13"/>
    <p:sldId id="272" r:id="rId14"/>
    <p:sldId id="273" r:id="rId15"/>
    <p:sldId id="274" r:id="rId16"/>
    <p:sldId id="275" r:id="rId17"/>
    <p:sldId id="276" r:id="rId18"/>
    <p:sldId id="278" r:id="rId19"/>
    <p:sldId id="277" r:id="rId20"/>
    <p:sldId id="282" r:id="rId21"/>
    <p:sldId id="279" r:id="rId22"/>
    <p:sldId id="280" r:id="rId23"/>
    <p:sldId id="281" r:id="rId24"/>
    <p:sldId id="283" r:id="rId25"/>
    <p:sldId id="284" r:id="rId26"/>
    <p:sldId id="315" r:id="rId27"/>
    <p:sldId id="316" r:id="rId28"/>
    <p:sldId id="317" r:id="rId29"/>
    <p:sldId id="319" r:id="rId30"/>
    <p:sldId id="285" r:id="rId31"/>
    <p:sldId id="320" r:id="rId32"/>
    <p:sldId id="318" r:id="rId33"/>
    <p:sldId id="321" r:id="rId34"/>
    <p:sldId id="322" r:id="rId35"/>
    <p:sldId id="323" r:id="rId36"/>
    <p:sldId id="307" r:id="rId37"/>
    <p:sldId id="286" r:id="rId38"/>
    <p:sldId id="264" r:id="rId39"/>
    <p:sldId id="288" r:id="rId40"/>
    <p:sldId id="324" r:id="rId41"/>
    <p:sldId id="325" r:id="rId42"/>
    <p:sldId id="326" r:id="rId43"/>
    <p:sldId id="327" r:id="rId44"/>
    <p:sldId id="328" r:id="rId45"/>
    <p:sldId id="329" r:id="rId46"/>
    <p:sldId id="330" r:id="rId47"/>
    <p:sldId id="331" r:id="rId48"/>
    <p:sldId id="332" r:id="rId49"/>
    <p:sldId id="333" r:id="rId50"/>
    <p:sldId id="337" r:id="rId51"/>
    <p:sldId id="338" r:id="rId52"/>
    <p:sldId id="339" r:id="rId53"/>
    <p:sldId id="358" r:id="rId54"/>
    <p:sldId id="289" r:id="rId55"/>
    <p:sldId id="290" r:id="rId56"/>
    <p:sldId id="292" r:id="rId57"/>
    <p:sldId id="287" r:id="rId58"/>
    <p:sldId id="295" r:id="rId59"/>
    <p:sldId id="268" r:id="rId60"/>
    <p:sldId id="336" r:id="rId61"/>
    <p:sldId id="357" r:id="rId62"/>
    <p:sldId id="340" r:id="rId63"/>
    <p:sldId id="341" r:id="rId64"/>
    <p:sldId id="342" r:id="rId65"/>
    <p:sldId id="343" r:id="rId66"/>
    <p:sldId id="310" r:id="rId67"/>
    <p:sldId id="344" r:id="rId68"/>
    <p:sldId id="356" r:id="rId69"/>
    <p:sldId id="345" r:id="rId70"/>
    <p:sldId id="346" r:id="rId71"/>
    <p:sldId id="354" r:id="rId72"/>
    <p:sldId id="355" r:id="rId73"/>
    <p:sldId id="347" r:id="rId74"/>
    <p:sldId id="348" r:id="rId75"/>
    <p:sldId id="269" r:id="rId7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474"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25FEBB-C459-4832-B05E-6E1135ED8BD3}" type="datetimeFigureOut">
              <a:rPr lang="uk-UA" smtClean="0"/>
              <a:t>25.02.2023</a:t>
            </a:fld>
            <a:endParaRPr lang="uk-UA"/>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89E819-4076-4DAC-B18A-7D3A22BF5254}" type="slidenum">
              <a:rPr lang="uk-UA" smtClean="0"/>
              <a:t>‹#›</a:t>
            </a:fld>
            <a:endParaRPr lang="uk-UA"/>
          </a:p>
        </p:txBody>
      </p:sp>
    </p:spTree>
    <p:extLst>
      <p:ext uri="{BB962C8B-B14F-4D97-AF65-F5344CB8AC3E}">
        <p14:creationId xmlns:p14="http://schemas.microsoft.com/office/powerpoint/2010/main" val="704461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6C89E819-4076-4DAC-B18A-7D3A22BF5254}" type="slidenum">
              <a:rPr lang="uk-UA" smtClean="0"/>
              <a:t>32</a:t>
            </a:fld>
            <a:endParaRPr lang="uk-UA"/>
          </a:p>
        </p:txBody>
      </p:sp>
    </p:spTree>
    <p:extLst>
      <p:ext uri="{BB962C8B-B14F-4D97-AF65-F5344CB8AC3E}">
        <p14:creationId xmlns:p14="http://schemas.microsoft.com/office/powerpoint/2010/main" val="21278150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F2815837-ACED-4694-AADA-488A992BA13A}" type="datetimeFigureOut">
              <a:rPr lang="ru-RU" smtClean="0"/>
              <a:pPr/>
              <a:t>25.02.2023</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AD303B00-C667-4F3C-ADAB-145A238D455C}" type="slidenum">
              <a:rPr lang="ru-RU" smtClean="0"/>
              <a:pPr/>
              <a:t>‹#›</a:t>
            </a:fld>
            <a:endParaRPr lang="ru-RU"/>
          </a:p>
        </p:txBody>
      </p:sp>
    </p:spTree>
  </p:cSld>
  <p:clrMapOvr>
    <a:masterClrMapping/>
  </p:clrMapOvr>
  <p:transition>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F2815837-ACED-4694-AADA-488A992BA13A}" type="datetimeFigureOut">
              <a:rPr lang="ru-RU" smtClean="0"/>
              <a:pPr/>
              <a:t>25.02.2023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D303B00-C667-4F3C-ADAB-145A238D455C}" type="slidenum">
              <a:rPr lang="ru-RU" smtClean="0"/>
              <a:pPr/>
              <a:t>‹#›</a:t>
            </a:fld>
            <a:endParaRPr lang="ru-RU"/>
          </a:p>
        </p:txBody>
      </p:sp>
    </p:spTree>
  </p:cSld>
  <p:clrMapOvr>
    <a:masterClrMapping/>
  </p:clrMapOvr>
  <p:transition>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F2815837-ACED-4694-AADA-488A992BA13A}" type="datetimeFigureOut">
              <a:rPr lang="ru-RU" smtClean="0"/>
              <a:pPr/>
              <a:t>25.02.2023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D303B00-C667-4F3C-ADAB-145A238D455C}" type="slidenum">
              <a:rPr lang="ru-RU" smtClean="0"/>
              <a:pPr/>
              <a:t>‹#›</a:t>
            </a:fld>
            <a:endParaRPr lang="ru-RU"/>
          </a:p>
        </p:txBody>
      </p:sp>
    </p:spTree>
  </p:cSld>
  <p:clrMapOvr>
    <a:masterClrMapping/>
  </p:clrMapOvr>
  <p:transition>
    <p:cove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a:extLst>
              <a:ext uri="{FF2B5EF4-FFF2-40B4-BE49-F238E27FC236}">
                <a16:creationId xmlns:a16="http://schemas.microsoft.com/office/drawing/2014/main" id="{F3BA9BCD-A93A-4984-8759-3A637EC84357}"/>
              </a:ext>
            </a:extLst>
          </p:cNvPr>
          <p:cNvSpPr>
            <a:spLocks noGrp="1"/>
          </p:cNvSpPr>
          <p:nvPr>
            <p:ph type="dt" sz="half" idx="10"/>
          </p:nvPr>
        </p:nvSpPr>
        <p:spPr/>
        <p:txBody>
          <a:bodyPr/>
          <a:lstStyle>
            <a:lvl1pPr>
              <a:defRPr/>
            </a:lvl1pPr>
          </a:lstStyle>
          <a:p>
            <a:pPr>
              <a:defRPr/>
            </a:pPr>
            <a:fld id="{525CE747-F215-4C4A-9DAD-45B8648D2D57}" type="datetimeFigureOut">
              <a:rPr lang="ru-RU"/>
              <a:pPr>
                <a:defRPr/>
              </a:pPr>
              <a:t>25.02.2023</a:t>
            </a:fld>
            <a:endParaRPr lang="ru-RU"/>
          </a:p>
        </p:txBody>
      </p:sp>
      <p:sp>
        <p:nvSpPr>
          <p:cNvPr id="5" name="Нижний колонтитул 4">
            <a:extLst>
              <a:ext uri="{FF2B5EF4-FFF2-40B4-BE49-F238E27FC236}">
                <a16:creationId xmlns:a16="http://schemas.microsoft.com/office/drawing/2014/main" id="{827A4DA8-1E15-4A65-9BC9-9BFFD42A3E9F}"/>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39091D2F-C55F-499F-B885-E03741D8460D}"/>
              </a:ext>
            </a:extLst>
          </p:cNvPr>
          <p:cNvSpPr>
            <a:spLocks noGrp="1"/>
          </p:cNvSpPr>
          <p:nvPr>
            <p:ph type="sldNum" sz="quarter" idx="12"/>
          </p:nvPr>
        </p:nvSpPr>
        <p:spPr/>
        <p:txBody>
          <a:bodyPr/>
          <a:lstStyle>
            <a:lvl1pPr>
              <a:defRPr/>
            </a:lvl1pPr>
          </a:lstStyle>
          <a:p>
            <a:fld id="{5F3B860E-3B08-41D3-9608-FD57519231B5}" type="slidenum">
              <a:rPr lang="ru-RU" altLang="uk-UA"/>
              <a:pPr/>
              <a:t>‹#›</a:t>
            </a:fld>
            <a:endParaRPr lang="ru-RU" altLang="uk-UA"/>
          </a:p>
        </p:txBody>
      </p:sp>
    </p:spTree>
    <p:extLst>
      <p:ext uri="{BB962C8B-B14F-4D97-AF65-F5344CB8AC3E}">
        <p14:creationId xmlns:p14="http://schemas.microsoft.com/office/powerpoint/2010/main" val="34314274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A71D40C-7E84-44B5-BFA6-D963E9667A01}"/>
              </a:ext>
            </a:extLst>
          </p:cNvPr>
          <p:cNvSpPr>
            <a:spLocks noGrp="1"/>
          </p:cNvSpPr>
          <p:nvPr>
            <p:ph type="dt" sz="half" idx="10"/>
          </p:nvPr>
        </p:nvSpPr>
        <p:spPr/>
        <p:txBody>
          <a:bodyPr/>
          <a:lstStyle>
            <a:lvl1pPr>
              <a:defRPr/>
            </a:lvl1pPr>
          </a:lstStyle>
          <a:p>
            <a:pPr>
              <a:defRPr/>
            </a:pPr>
            <a:fld id="{448169F8-BEE7-4EC9-BC66-30FD512EE7A0}" type="datetimeFigureOut">
              <a:rPr lang="ru-RU"/>
              <a:pPr>
                <a:defRPr/>
              </a:pPr>
              <a:t>25.02.2023</a:t>
            </a:fld>
            <a:endParaRPr lang="ru-RU"/>
          </a:p>
        </p:txBody>
      </p:sp>
      <p:sp>
        <p:nvSpPr>
          <p:cNvPr id="5" name="Нижний колонтитул 4">
            <a:extLst>
              <a:ext uri="{FF2B5EF4-FFF2-40B4-BE49-F238E27FC236}">
                <a16:creationId xmlns:a16="http://schemas.microsoft.com/office/drawing/2014/main" id="{4D0BD102-962E-4FC4-8871-23FB09794B1C}"/>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DF388A15-8032-4809-AE26-443083C048B4}"/>
              </a:ext>
            </a:extLst>
          </p:cNvPr>
          <p:cNvSpPr>
            <a:spLocks noGrp="1"/>
          </p:cNvSpPr>
          <p:nvPr>
            <p:ph type="sldNum" sz="quarter" idx="12"/>
          </p:nvPr>
        </p:nvSpPr>
        <p:spPr/>
        <p:txBody>
          <a:bodyPr/>
          <a:lstStyle>
            <a:lvl1pPr>
              <a:defRPr/>
            </a:lvl1pPr>
          </a:lstStyle>
          <a:p>
            <a:fld id="{EF22FFC0-2A4E-43BB-A7B9-9D3221F5C098}" type="slidenum">
              <a:rPr lang="ru-RU" altLang="uk-UA"/>
              <a:pPr/>
              <a:t>‹#›</a:t>
            </a:fld>
            <a:endParaRPr lang="ru-RU" altLang="uk-UA"/>
          </a:p>
        </p:txBody>
      </p:sp>
    </p:spTree>
    <p:extLst>
      <p:ext uri="{BB962C8B-B14F-4D97-AF65-F5344CB8AC3E}">
        <p14:creationId xmlns:p14="http://schemas.microsoft.com/office/powerpoint/2010/main" val="26648025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B26177D5-1ED7-4744-8D8A-61C6948C24B9}"/>
              </a:ext>
            </a:extLst>
          </p:cNvPr>
          <p:cNvSpPr>
            <a:spLocks noGrp="1"/>
          </p:cNvSpPr>
          <p:nvPr>
            <p:ph type="dt" sz="half" idx="10"/>
          </p:nvPr>
        </p:nvSpPr>
        <p:spPr/>
        <p:txBody>
          <a:bodyPr/>
          <a:lstStyle>
            <a:lvl1pPr>
              <a:defRPr/>
            </a:lvl1pPr>
          </a:lstStyle>
          <a:p>
            <a:pPr>
              <a:defRPr/>
            </a:pPr>
            <a:fld id="{59EBB0BD-9E01-4893-880D-34D443089E84}" type="datetimeFigureOut">
              <a:rPr lang="ru-RU"/>
              <a:pPr>
                <a:defRPr/>
              </a:pPr>
              <a:t>25.02.2023</a:t>
            </a:fld>
            <a:endParaRPr lang="ru-RU"/>
          </a:p>
        </p:txBody>
      </p:sp>
      <p:sp>
        <p:nvSpPr>
          <p:cNvPr id="5" name="Нижний колонтитул 4">
            <a:extLst>
              <a:ext uri="{FF2B5EF4-FFF2-40B4-BE49-F238E27FC236}">
                <a16:creationId xmlns:a16="http://schemas.microsoft.com/office/drawing/2014/main" id="{A91863DD-8CFB-4631-9063-133A2BA5BCBB}"/>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C46CC616-0E34-49E6-A2A2-F558F4C6D264}"/>
              </a:ext>
            </a:extLst>
          </p:cNvPr>
          <p:cNvSpPr>
            <a:spLocks noGrp="1"/>
          </p:cNvSpPr>
          <p:nvPr>
            <p:ph type="sldNum" sz="quarter" idx="12"/>
          </p:nvPr>
        </p:nvSpPr>
        <p:spPr/>
        <p:txBody>
          <a:bodyPr/>
          <a:lstStyle>
            <a:lvl1pPr>
              <a:defRPr/>
            </a:lvl1pPr>
          </a:lstStyle>
          <a:p>
            <a:fld id="{01BF8FB0-FF64-4F9F-9875-2BCCDE5E1D0C}" type="slidenum">
              <a:rPr lang="ru-RU" altLang="uk-UA"/>
              <a:pPr/>
              <a:t>‹#›</a:t>
            </a:fld>
            <a:endParaRPr lang="ru-RU" altLang="uk-UA"/>
          </a:p>
        </p:txBody>
      </p:sp>
    </p:spTree>
    <p:extLst>
      <p:ext uri="{BB962C8B-B14F-4D97-AF65-F5344CB8AC3E}">
        <p14:creationId xmlns:p14="http://schemas.microsoft.com/office/powerpoint/2010/main" val="11330632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a:extLst>
              <a:ext uri="{FF2B5EF4-FFF2-40B4-BE49-F238E27FC236}">
                <a16:creationId xmlns:a16="http://schemas.microsoft.com/office/drawing/2014/main" id="{676B0F98-F2A7-499C-AC6A-4F4FA286E709}"/>
              </a:ext>
            </a:extLst>
          </p:cNvPr>
          <p:cNvSpPr>
            <a:spLocks noGrp="1"/>
          </p:cNvSpPr>
          <p:nvPr>
            <p:ph type="dt" sz="half" idx="10"/>
          </p:nvPr>
        </p:nvSpPr>
        <p:spPr/>
        <p:txBody>
          <a:bodyPr/>
          <a:lstStyle>
            <a:lvl1pPr>
              <a:defRPr/>
            </a:lvl1pPr>
          </a:lstStyle>
          <a:p>
            <a:pPr>
              <a:defRPr/>
            </a:pPr>
            <a:fld id="{6576AC06-FA58-4D30-879B-DF632A761162}" type="datetimeFigureOut">
              <a:rPr lang="ru-RU"/>
              <a:pPr>
                <a:defRPr/>
              </a:pPr>
              <a:t>25.02.2023</a:t>
            </a:fld>
            <a:endParaRPr lang="ru-RU"/>
          </a:p>
        </p:txBody>
      </p:sp>
      <p:sp>
        <p:nvSpPr>
          <p:cNvPr id="6" name="Нижний колонтитул 4">
            <a:extLst>
              <a:ext uri="{FF2B5EF4-FFF2-40B4-BE49-F238E27FC236}">
                <a16:creationId xmlns:a16="http://schemas.microsoft.com/office/drawing/2014/main" id="{9F5E448C-E3E4-4BEE-95FA-48DBDEC8D7BB}"/>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45C2DD46-B865-4021-9590-0A5FB5391036}"/>
              </a:ext>
            </a:extLst>
          </p:cNvPr>
          <p:cNvSpPr>
            <a:spLocks noGrp="1"/>
          </p:cNvSpPr>
          <p:nvPr>
            <p:ph type="sldNum" sz="quarter" idx="12"/>
          </p:nvPr>
        </p:nvSpPr>
        <p:spPr/>
        <p:txBody>
          <a:bodyPr/>
          <a:lstStyle>
            <a:lvl1pPr>
              <a:defRPr/>
            </a:lvl1pPr>
          </a:lstStyle>
          <a:p>
            <a:fld id="{E547EF30-C2AF-4AF5-8680-5CA1DB73E79E}" type="slidenum">
              <a:rPr lang="ru-RU" altLang="uk-UA"/>
              <a:pPr/>
              <a:t>‹#›</a:t>
            </a:fld>
            <a:endParaRPr lang="ru-RU" altLang="uk-UA"/>
          </a:p>
        </p:txBody>
      </p:sp>
    </p:spTree>
    <p:extLst>
      <p:ext uri="{BB962C8B-B14F-4D97-AF65-F5344CB8AC3E}">
        <p14:creationId xmlns:p14="http://schemas.microsoft.com/office/powerpoint/2010/main" val="4701542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a:extLst>
              <a:ext uri="{FF2B5EF4-FFF2-40B4-BE49-F238E27FC236}">
                <a16:creationId xmlns:a16="http://schemas.microsoft.com/office/drawing/2014/main" id="{3D1AF04A-6213-4D6D-9A4A-2F7807580F51}"/>
              </a:ext>
            </a:extLst>
          </p:cNvPr>
          <p:cNvSpPr>
            <a:spLocks noGrp="1"/>
          </p:cNvSpPr>
          <p:nvPr>
            <p:ph type="dt" sz="half" idx="10"/>
          </p:nvPr>
        </p:nvSpPr>
        <p:spPr/>
        <p:txBody>
          <a:bodyPr/>
          <a:lstStyle>
            <a:lvl1pPr>
              <a:defRPr/>
            </a:lvl1pPr>
          </a:lstStyle>
          <a:p>
            <a:pPr>
              <a:defRPr/>
            </a:pPr>
            <a:fld id="{5C5B2894-F551-45FB-9777-583CEAE97F31}" type="datetimeFigureOut">
              <a:rPr lang="ru-RU"/>
              <a:pPr>
                <a:defRPr/>
              </a:pPr>
              <a:t>25.02.2023</a:t>
            </a:fld>
            <a:endParaRPr lang="ru-RU"/>
          </a:p>
        </p:txBody>
      </p:sp>
      <p:sp>
        <p:nvSpPr>
          <p:cNvPr id="8" name="Нижний колонтитул 4">
            <a:extLst>
              <a:ext uri="{FF2B5EF4-FFF2-40B4-BE49-F238E27FC236}">
                <a16:creationId xmlns:a16="http://schemas.microsoft.com/office/drawing/2014/main" id="{8D223F19-8AD2-4005-82E1-7DD120CAEF61}"/>
              </a:ext>
            </a:extLst>
          </p:cNvPr>
          <p:cNvSpPr>
            <a:spLocks noGrp="1"/>
          </p:cNvSpPr>
          <p:nvPr>
            <p:ph type="ftr" sz="quarter" idx="11"/>
          </p:nvPr>
        </p:nvSpPr>
        <p:spPr/>
        <p:txBody>
          <a:bodyPr/>
          <a:lstStyle>
            <a:lvl1pPr>
              <a:defRPr/>
            </a:lvl1pPr>
          </a:lstStyle>
          <a:p>
            <a:pPr>
              <a:defRPr/>
            </a:pPr>
            <a:endParaRPr lang="ru-RU"/>
          </a:p>
        </p:txBody>
      </p:sp>
      <p:sp>
        <p:nvSpPr>
          <p:cNvPr id="9" name="Номер слайда 5">
            <a:extLst>
              <a:ext uri="{FF2B5EF4-FFF2-40B4-BE49-F238E27FC236}">
                <a16:creationId xmlns:a16="http://schemas.microsoft.com/office/drawing/2014/main" id="{19959AE1-7003-4547-8ACE-25446D271C4A}"/>
              </a:ext>
            </a:extLst>
          </p:cNvPr>
          <p:cNvSpPr>
            <a:spLocks noGrp="1"/>
          </p:cNvSpPr>
          <p:nvPr>
            <p:ph type="sldNum" sz="quarter" idx="12"/>
          </p:nvPr>
        </p:nvSpPr>
        <p:spPr/>
        <p:txBody>
          <a:bodyPr/>
          <a:lstStyle>
            <a:lvl1pPr>
              <a:defRPr/>
            </a:lvl1pPr>
          </a:lstStyle>
          <a:p>
            <a:fld id="{912B757A-05AB-4173-9599-1FDC5C450F97}" type="slidenum">
              <a:rPr lang="ru-RU" altLang="uk-UA"/>
              <a:pPr/>
              <a:t>‹#›</a:t>
            </a:fld>
            <a:endParaRPr lang="ru-RU" altLang="uk-UA"/>
          </a:p>
        </p:txBody>
      </p:sp>
    </p:spTree>
    <p:extLst>
      <p:ext uri="{BB962C8B-B14F-4D97-AF65-F5344CB8AC3E}">
        <p14:creationId xmlns:p14="http://schemas.microsoft.com/office/powerpoint/2010/main" val="4987086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a:extLst>
              <a:ext uri="{FF2B5EF4-FFF2-40B4-BE49-F238E27FC236}">
                <a16:creationId xmlns:a16="http://schemas.microsoft.com/office/drawing/2014/main" id="{1A21226C-0A3A-4331-BDCA-D633D61CCC48}"/>
              </a:ext>
            </a:extLst>
          </p:cNvPr>
          <p:cNvSpPr>
            <a:spLocks noGrp="1"/>
          </p:cNvSpPr>
          <p:nvPr>
            <p:ph type="dt" sz="half" idx="10"/>
          </p:nvPr>
        </p:nvSpPr>
        <p:spPr/>
        <p:txBody>
          <a:bodyPr/>
          <a:lstStyle>
            <a:lvl1pPr>
              <a:defRPr/>
            </a:lvl1pPr>
          </a:lstStyle>
          <a:p>
            <a:pPr>
              <a:defRPr/>
            </a:pPr>
            <a:fld id="{967486FE-44DD-4D78-9981-3C2DFB9B8182}" type="datetimeFigureOut">
              <a:rPr lang="ru-RU"/>
              <a:pPr>
                <a:defRPr/>
              </a:pPr>
              <a:t>25.02.2023</a:t>
            </a:fld>
            <a:endParaRPr lang="ru-RU"/>
          </a:p>
        </p:txBody>
      </p:sp>
      <p:sp>
        <p:nvSpPr>
          <p:cNvPr id="4" name="Нижний колонтитул 4">
            <a:extLst>
              <a:ext uri="{FF2B5EF4-FFF2-40B4-BE49-F238E27FC236}">
                <a16:creationId xmlns:a16="http://schemas.microsoft.com/office/drawing/2014/main" id="{F430BB3C-4420-49E3-A2EE-3E25BE40D4BB}"/>
              </a:ext>
            </a:extLst>
          </p:cNvPr>
          <p:cNvSpPr>
            <a:spLocks noGrp="1"/>
          </p:cNvSpPr>
          <p:nvPr>
            <p:ph type="ftr" sz="quarter" idx="11"/>
          </p:nvPr>
        </p:nvSpPr>
        <p:spPr/>
        <p:txBody>
          <a:bodyPr/>
          <a:lstStyle>
            <a:lvl1pPr>
              <a:defRPr/>
            </a:lvl1pPr>
          </a:lstStyle>
          <a:p>
            <a:pPr>
              <a:defRPr/>
            </a:pPr>
            <a:endParaRPr lang="ru-RU"/>
          </a:p>
        </p:txBody>
      </p:sp>
      <p:sp>
        <p:nvSpPr>
          <p:cNvPr id="5" name="Номер слайда 5">
            <a:extLst>
              <a:ext uri="{FF2B5EF4-FFF2-40B4-BE49-F238E27FC236}">
                <a16:creationId xmlns:a16="http://schemas.microsoft.com/office/drawing/2014/main" id="{443ED11C-95E4-478F-95D9-7AEA9D5BBEED}"/>
              </a:ext>
            </a:extLst>
          </p:cNvPr>
          <p:cNvSpPr>
            <a:spLocks noGrp="1"/>
          </p:cNvSpPr>
          <p:nvPr>
            <p:ph type="sldNum" sz="quarter" idx="12"/>
          </p:nvPr>
        </p:nvSpPr>
        <p:spPr/>
        <p:txBody>
          <a:bodyPr/>
          <a:lstStyle>
            <a:lvl1pPr>
              <a:defRPr/>
            </a:lvl1pPr>
          </a:lstStyle>
          <a:p>
            <a:fld id="{6C74391F-CAC6-4828-9B5D-343CF1FE76DB}" type="slidenum">
              <a:rPr lang="ru-RU" altLang="uk-UA"/>
              <a:pPr/>
              <a:t>‹#›</a:t>
            </a:fld>
            <a:endParaRPr lang="ru-RU" altLang="uk-UA"/>
          </a:p>
        </p:txBody>
      </p:sp>
    </p:spTree>
    <p:extLst>
      <p:ext uri="{BB962C8B-B14F-4D97-AF65-F5344CB8AC3E}">
        <p14:creationId xmlns:p14="http://schemas.microsoft.com/office/powerpoint/2010/main" val="10724246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a:extLst>
              <a:ext uri="{FF2B5EF4-FFF2-40B4-BE49-F238E27FC236}">
                <a16:creationId xmlns:a16="http://schemas.microsoft.com/office/drawing/2014/main" id="{94EBF04B-BEA1-40C6-BF98-4585EED8C10F}"/>
              </a:ext>
            </a:extLst>
          </p:cNvPr>
          <p:cNvSpPr>
            <a:spLocks noGrp="1"/>
          </p:cNvSpPr>
          <p:nvPr>
            <p:ph type="dt" sz="half" idx="10"/>
          </p:nvPr>
        </p:nvSpPr>
        <p:spPr/>
        <p:txBody>
          <a:bodyPr/>
          <a:lstStyle>
            <a:lvl1pPr>
              <a:defRPr/>
            </a:lvl1pPr>
          </a:lstStyle>
          <a:p>
            <a:pPr>
              <a:defRPr/>
            </a:pPr>
            <a:fld id="{B795D646-90C1-4549-B717-27210C27C6B7}" type="datetimeFigureOut">
              <a:rPr lang="ru-RU"/>
              <a:pPr>
                <a:defRPr/>
              </a:pPr>
              <a:t>25.02.2023</a:t>
            </a:fld>
            <a:endParaRPr lang="ru-RU"/>
          </a:p>
        </p:txBody>
      </p:sp>
      <p:sp>
        <p:nvSpPr>
          <p:cNvPr id="3" name="Нижний колонтитул 4">
            <a:extLst>
              <a:ext uri="{FF2B5EF4-FFF2-40B4-BE49-F238E27FC236}">
                <a16:creationId xmlns:a16="http://schemas.microsoft.com/office/drawing/2014/main" id="{015C276A-A8FC-4A52-96B2-0F3587B15EC8}"/>
              </a:ext>
            </a:extLst>
          </p:cNvPr>
          <p:cNvSpPr>
            <a:spLocks noGrp="1"/>
          </p:cNvSpPr>
          <p:nvPr>
            <p:ph type="ftr" sz="quarter" idx="11"/>
          </p:nvPr>
        </p:nvSpPr>
        <p:spPr/>
        <p:txBody>
          <a:bodyPr/>
          <a:lstStyle>
            <a:lvl1pPr>
              <a:defRPr/>
            </a:lvl1pPr>
          </a:lstStyle>
          <a:p>
            <a:pPr>
              <a:defRPr/>
            </a:pPr>
            <a:endParaRPr lang="ru-RU"/>
          </a:p>
        </p:txBody>
      </p:sp>
      <p:sp>
        <p:nvSpPr>
          <p:cNvPr id="4" name="Номер слайда 5">
            <a:extLst>
              <a:ext uri="{FF2B5EF4-FFF2-40B4-BE49-F238E27FC236}">
                <a16:creationId xmlns:a16="http://schemas.microsoft.com/office/drawing/2014/main" id="{96BCF5C2-9BD9-4CEE-8F76-EEA44FF04E71}"/>
              </a:ext>
            </a:extLst>
          </p:cNvPr>
          <p:cNvSpPr>
            <a:spLocks noGrp="1"/>
          </p:cNvSpPr>
          <p:nvPr>
            <p:ph type="sldNum" sz="quarter" idx="12"/>
          </p:nvPr>
        </p:nvSpPr>
        <p:spPr/>
        <p:txBody>
          <a:bodyPr/>
          <a:lstStyle>
            <a:lvl1pPr>
              <a:defRPr/>
            </a:lvl1pPr>
          </a:lstStyle>
          <a:p>
            <a:fld id="{2B9D3261-7A39-4759-9B19-6985F6AF3399}" type="slidenum">
              <a:rPr lang="ru-RU" altLang="uk-UA"/>
              <a:pPr/>
              <a:t>‹#›</a:t>
            </a:fld>
            <a:endParaRPr lang="ru-RU" altLang="uk-UA"/>
          </a:p>
        </p:txBody>
      </p:sp>
    </p:spTree>
    <p:extLst>
      <p:ext uri="{BB962C8B-B14F-4D97-AF65-F5344CB8AC3E}">
        <p14:creationId xmlns:p14="http://schemas.microsoft.com/office/powerpoint/2010/main" val="13656258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a:extLst>
              <a:ext uri="{FF2B5EF4-FFF2-40B4-BE49-F238E27FC236}">
                <a16:creationId xmlns:a16="http://schemas.microsoft.com/office/drawing/2014/main" id="{E9DF099E-F8F8-43B2-AE2B-C2EF895C83E4}"/>
              </a:ext>
            </a:extLst>
          </p:cNvPr>
          <p:cNvSpPr>
            <a:spLocks noGrp="1"/>
          </p:cNvSpPr>
          <p:nvPr>
            <p:ph type="dt" sz="half" idx="10"/>
          </p:nvPr>
        </p:nvSpPr>
        <p:spPr/>
        <p:txBody>
          <a:bodyPr/>
          <a:lstStyle>
            <a:lvl1pPr>
              <a:defRPr/>
            </a:lvl1pPr>
          </a:lstStyle>
          <a:p>
            <a:pPr>
              <a:defRPr/>
            </a:pPr>
            <a:fld id="{CC7AA862-1BD0-45D8-8171-279DBDB75B56}" type="datetimeFigureOut">
              <a:rPr lang="ru-RU"/>
              <a:pPr>
                <a:defRPr/>
              </a:pPr>
              <a:t>25.02.2023</a:t>
            </a:fld>
            <a:endParaRPr lang="ru-RU"/>
          </a:p>
        </p:txBody>
      </p:sp>
      <p:sp>
        <p:nvSpPr>
          <p:cNvPr id="6" name="Нижний колонтитул 4">
            <a:extLst>
              <a:ext uri="{FF2B5EF4-FFF2-40B4-BE49-F238E27FC236}">
                <a16:creationId xmlns:a16="http://schemas.microsoft.com/office/drawing/2014/main" id="{C39B1A0D-7618-4EF9-84DB-F6D5C602DBFD}"/>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76DA393A-4C3A-42A5-A2A4-B546C6EF496B}"/>
              </a:ext>
            </a:extLst>
          </p:cNvPr>
          <p:cNvSpPr>
            <a:spLocks noGrp="1"/>
          </p:cNvSpPr>
          <p:nvPr>
            <p:ph type="sldNum" sz="quarter" idx="12"/>
          </p:nvPr>
        </p:nvSpPr>
        <p:spPr/>
        <p:txBody>
          <a:bodyPr/>
          <a:lstStyle>
            <a:lvl1pPr>
              <a:defRPr/>
            </a:lvl1pPr>
          </a:lstStyle>
          <a:p>
            <a:fld id="{60D3CB3B-1023-4A0C-835C-E4C2F091F284}" type="slidenum">
              <a:rPr lang="ru-RU" altLang="uk-UA"/>
              <a:pPr/>
              <a:t>‹#›</a:t>
            </a:fld>
            <a:endParaRPr lang="ru-RU" altLang="uk-UA"/>
          </a:p>
        </p:txBody>
      </p:sp>
    </p:spTree>
    <p:extLst>
      <p:ext uri="{BB962C8B-B14F-4D97-AF65-F5344CB8AC3E}">
        <p14:creationId xmlns:p14="http://schemas.microsoft.com/office/powerpoint/2010/main" val="2339814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F2815837-ACED-4694-AADA-488A992BA13A}" type="datetimeFigureOut">
              <a:rPr lang="ru-RU" smtClean="0"/>
              <a:pPr/>
              <a:t>25.02.2023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D303B00-C667-4F3C-ADAB-145A238D455C}" type="slidenum">
              <a:rPr lang="ru-RU" smtClean="0"/>
              <a:pPr/>
              <a:t>‹#›</a:t>
            </a:fld>
            <a:endParaRPr lang="ru-RU"/>
          </a:p>
        </p:txBody>
      </p:sp>
      <p:sp>
        <p:nvSpPr>
          <p:cNvPr id="7" name="Заголовок 6"/>
          <p:cNvSpPr>
            <a:spLocks noGrp="1"/>
          </p:cNvSpPr>
          <p:nvPr>
            <p:ph type="title"/>
          </p:nvPr>
        </p:nvSpPr>
        <p:spPr/>
        <p:txBody>
          <a:bodyPr rtlCol="0"/>
          <a:lstStyle/>
          <a:p>
            <a:r>
              <a:rPr kumimoji="0" lang="ru-RU"/>
              <a:t>Образец заголовка</a:t>
            </a:r>
            <a:endParaRPr kumimoji="0" lang="en-US"/>
          </a:p>
        </p:txBody>
      </p:sp>
    </p:spTree>
  </p:cSld>
  <p:clrMapOvr>
    <a:masterClrMapping/>
  </p:clrMapOvr>
  <p:transition>
    <p:cove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a:extLst>
              <a:ext uri="{FF2B5EF4-FFF2-40B4-BE49-F238E27FC236}">
                <a16:creationId xmlns:a16="http://schemas.microsoft.com/office/drawing/2014/main" id="{8A5543D5-B81B-42C4-A458-7BA2E843FC51}"/>
              </a:ext>
            </a:extLst>
          </p:cNvPr>
          <p:cNvSpPr>
            <a:spLocks noGrp="1"/>
          </p:cNvSpPr>
          <p:nvPr>
            <p:ph type="dt" sz="half" idx="10"/>
          </p:nvPr>
        </p:nvSpPr>
        <p:spPr/>
        <p:txBody>
          <a:bodyPr/>
          <a:lstStyle>
            <a:lvl1pPr>
              <a:defRPr/>
            </a:lvl1pPr>
          </a:lstStyle>
          <a:p>
            <a:pPr>
              <a:defRPr/>
            </a:pPr>
            <a:fld id="{96513649-E674-479D-888B-77E88848690C}" type="datetimeFigureOut">
              <a:rPr lang="ru-RU"/>
              <a:pPr>
                <a:defRPr/>
              </a:pPr>
              <a:t>25.02.2023</a:t>
            </a:fld>
            <a:endParaRPr lang="ru-RU"/>
          </a:p>
        </p:txBody>
      </p:sp>
      <p:sp>
        <p:nvSpPr>
          <p:cNvPr id="6" name="Нижний колонтитул 4">
            <a:extLst>
              <a:ext uri="{FF2B5EF4-FFF2-40B4-BE49-F238E27FC236}">
                <a16:creationId xmlns:a16="http://schemas.microsoft.com/office/drawing/2014/main" id="{D207D34B-A2C7-48EA-B9C0-2BEEF08BABCE}"/>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A5285CED-AA2C-40F6-9C71-7AA92E601999}"/>
              </a:ext>
            </a:extLst>
          </p:cNvPr>
          <p:cNvSpPr>
            <a:spLocks noGrp="1"/>
          </p:cNvSpPr>
          <p:nvPr>
            <p:ph type="sldNum" sz="quarter" idx="12"/>
          </p:nvPr>
        </p:nvSpPr>
        <p:spPr/>
        <p:txBody>
          <a:bodyPr/>
          <a:lstStyle>
            <a:lvl1pPr>
              <a:defRPr/>
            </a:lvl1pPr>
          </a:lstStyle>
          <a:p>
            <a:fld id="{B1E33D05-ED99-421F-9989-F8C7FF6BB9AE}" type="slidenum">
              <a:rPr lang="ru-RU" altLang="uk-UA"/>
              <a:pPr/>
              <a:t>‹#›</a:t>
            </a:fld>
            <a:endParaRPr lang="ru-RU" altLang="uk-UA"/>
          </a:p>
        </p:txBody>
      </p:sp>
    </p:spTree>
    <p:extLst>
      <p:ext uri="{BB962C8B-B14F-4D97-AF65-F5344CB8AC3E}">
        <p14:creationId xmlns:p14="http://schemas.microsoft.com/office/powerpoint/2010/main" val="26483382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9F67644-CE7B-43C0-B740-B288B54B91F9}"/>
              </a:ext>
            </a:extLst>
          </p:cNvPr>
          <p:cNvSpPr>
            <a:spLocks noGrp="1"/>
          </p:cNvSpPr>
          <p:nvPr>
            <p:ph type="dt" sz="half" idx="10"/>
          </p:nvPr>
        </p:nvSpPr>
        <p:spPr/>
        <p:txBody>
          <a:bodyPr/>
          <a:lstStyle>
            <a:lvl1pPr>
              <a:defRPr/>
            </a:lvl1pPr>
          </a:lstStyle>
          <a:p>
            <a:pPr>
              <a:defRPr/>
            </a:pPr>
            <a:fld id="{994FA856-8537-4B38-A596-6C0DAD63AC51}" type="datetimeFigureOut">
              <a:rPr lang="ru-RU"/>
              <a:pPr>
                <a:defRPr/>
              </a:pPr>
              <a:t>25.02.2023</a:t>
            </a:fld>
            <a:endParaRPr lang="ru-RU"/>
          </a:p>
        </p:txBody>
      </p:sp>
      <p:sp>
        <p:nvSpPr>
          <p:cNvPr id="5" name="Нижний колонтитул 4">
            <a:extLst>
              <a:ext uri="{FF2B5EF4-FFF2-40B4-BE49-F238E27FC236}">
                <a16:creationId xmlns:a16="http://schemas.microsoft.com/office/drawing/2014/main" id="{F5FCCABF-0729-466A-B8BE-98BFFB671CFC}"/>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756C7644-242A-4C9F-A92D-AD259EF06403}"/>
              </a:ext>
            </a:extLst>
          </p:cNvPr>
          <p:cNvSpPr>
            <a:spLocks noGrp="1"/>
          </p:cNvSpPr>
          <p:nvPr>
            <p:ph type="sldNum" sz="quarter" idx="12"/>
          </p:nvPr>
        </p:nvSpPr>
        <p:spPr/>
        <p:txBody>
          <a:bodyPr/>
          <a:lstStyle>
            <a:lvl1pPr>
              <a:defRPr/>
            </a:lvl1pPr>
          </a:lstStyle>
          <a:p>
            <a:fld id="{2B6E6500-343A-4CC3-A3C6-76AFA0F2D6B9}" type="slidenum">
              <a:rPr lang="ru-RU" altLang="uk-UA"/>
              <a:pPr/>
              <a:t>‹#›</a:t>
            </a:fld>
            <a:endParaRPr lang="ru-RU" altLang="uk-UA"/>
          </a:p>
        </p:txBody>
      </p:sp>
    </p:spTree>
    <p:extLst>
      <p:ext uri="{BB962C8B-B14F-4D97-AF65-F5344CB8AC3E}">
        <p14:creationId xmlns:p14="http://schemas.microsoft.com/office/powerpoint/2010/main" val="5369128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C8A7C80-BC61-4823-9557-99C6C5432E10}"/>
              </a:ext>
            </a:extLst>
          </p:cNvPr>
          <p:cNvSpPr>
            <a:spLocks noGrp="1"/>
          </p:cNvSpPr>
          <p:nvPr>
            <p:ph type="dt" sz="half" idx="10"/>
          </p:nvPr>
        </p:nvSpPr>
        <p:spPr/>
        <p:txBody>
          <a:bodyPr/>
          <a:lstStyle>
            <a:lvl1pPr>
              <a:defRPr/>
            </a:lvl1pPr>
          </a:lstStyle>
          <a:p>
            <a:pPr>
              <a:defRPr/>
            </a:pPr>
            <a:fld id="{6D049930-236F-456A-AFEB-5CD4C2D76E90}" type="datetimeFigureOut">
              <a:rPr lang="ru-RU"/>
              <a:pPr>
                <a:defRPr/>
              </a:pPr>
              <a:t>25.02.2023</a:t>
            </a:fld>
            <a:endParaRPr lang="ru-RU"/>
          </a:p>
        </p:txBody>
      </p:sp>
      <p:sp>
        <p:nvSpPr>
          <p:cNvPr id="5" name="Нижний колонтитул 4">
            <a:extLst>
              <a:ext uri="{FF2B5EF4-FFF2-40B4-BE49-F238E27FC236}">
                <a16:creationId xmlns:a16="http://schemas.microsoft.com/office/drawing/2014/main" id="{F1550F04-976F-4E5A-B864-2BB04CFE3463}"/>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140D69A4-151E-4353-8C11-D44F3F5BD562}"/>
              </a:ext>
            </a:extLst>
          </p:cNvPr>
          <p:cNvSpPr>
            <a:spLocks noGrp="1"/>
          </p:cNvSpPr>
          <p:nvPr>
            <p:ph type="sldNum" sz="quarter" idx="12"/>
          </p:nvPr>
        </p:nvSpPr>
        <p:spPr/>
        <p:txBody>
          <a:bodyPr/>
          <a:lstStyle>
            <a:lvl1pPr>
              <a:defRPr/>
            </a:lvl1pPr>
          </a:lstStyle>
          <a:p>
            <a:fld id="{5B8BFED9-DDF3-46D4-9643-4B675A3E1FE8}" type="slidenum">
              <a:rPr lang="ru-RU" altLang="uk-UA"/>
              <a:pPr/>
              <a:t>‹#›</a:t>
            </a:fld>
            <a:endParaRPr lang="ru-RU" altLang="uk-UA"/>
          </a:p>
        </p:txBody>
      </p:sp>
    </p:spTree>
    <p:extLst>
      <p:ext uri="{BB962C8B-B14F-4D97-AF65-F5344CB8AC3E}">
        <p14:creationId xmlns:p14="http://schemas.microsoft.com/office/powerpoint/2010/main" val="2498734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a:t>Образец текста</a:t>
            </a:r>
          </a:p>
        </p:txBody>
      </p:sp>
      <p:sp>
        <p:nvSpPr>
          <p:cNvPr id="4" name="Дата 3"/>
          <p:cNvSpPr>
            <a:spLocks noGrp="1"/>
          </p:cNvSpPr>
          <p:nvPr>
            <p:ph type="dt" sz="half" idx="10"/>
          </p:nvPr>
        </p:nvSpPr>
        <p:spPr/>
        <p:txBody>
          <a:bodyPr/>
          <a:lstStyle/>
          <a:p>
            <a:fld id="{F2815837-ACED-4694-AADA-488A992BA13A}" type="datetimeFigureOut">
              <a:rPr lang="ru-RU" smtClean="0"/>
              <a:pPr/>
              <a:t>25.02.2023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D303B00-C667-4F3C-ADAB-145A238D455C}" type="slidenum">
              <a:rPr lang="ru-RU" smtClean="0"/>
              <a:pPr/>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F2815837-ACED-4694-AADA-488A992BA13A}" type="datetimeFigureOut">
              <a:rPr lang="ru-RU" smtClean="0"/>
              <a:pPr/>
              <a:t>25.02.2023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D303B00-C667-4F3C-ADAB-145A238D455C}" type="slidenum">
              <a:rPr lang="ru-RU" smtClean="0"/>
              <a:pPr/>
              <a:t>‹#›</a:t>
            </a:fld>
            <a:endParaRPr lang="ru-RU"/>
          </a:p>
        </p:txBody>
      </p:sp>
      <p:sp>
        <p:nvSpPr>
          <p:cNvPr id="8" name="Заголовок 7"/>
          <p:cNvSpPr>
            <a:spLocks noGrp="1"/>
          </p:cNvSpPr>
          <p:nvPr>
            <p:ph type="title"/>
          </p:nvPr>
        </p:nvSpPr>
        <p:spPr/>
        <p:txBody>
          <a:bodyPr rtlCol="0"/>
          <a:lstStyle/>
          <a:p>
            <a:r>
              <a:rPr kumimoji="0" lang="ru-RU"/>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transition>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0"/>
          </p:nvPr>
        </p:nvSpPr>
        <p:spPr/>
        <p:txBody>
          <a:bodyPr/>
          <a:lstStyle/>
          <a:p>
            <a:fld id="{F2815837-ACED-4694-AADA-488A992BA13A}" type="datetimeFigureOut">
              <a:rPr lang="ru-RU" smtClean="0"/>
              <a:pPr/>
              <a:t>25.02.2023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D303B00-C667-4F3C-ADAB-145A238D455C}"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transition>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F2815837-ACED-4694-AADA-488A992BA13A}" type="datetimeFigureOut">
              <a:rPr lang="ru-RU" smtClean="0"/>
              <a:pPr/>
              <a:t>25.02.2023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D303B00-C667-4F3C-ADAB-145A238D455C}" type="slidenum">
              <a:rPr lang="ru-RU" smtClean="0"/>
              <a:pPr/>
              <a:t>‹#›</a:t>
            </a:fld>
            <a:endParaRPr lang="ru-RU"/>
          </a:p>
        </p:txBody>
      </p:sp>
      <p:sp>
        <p:nvSpPr>
          <p:cNvPr id="6" name="Заголовок 5"/>
          <p:cNvSpPr>
            <a:spLocks noGrp="1"/>
          </p:cNvSpPr>
          <p:nvPr>
            <p:ph type="title"/>
          </p:nvPr>
        </p:nvSpPr>
        <p:spPr/>
        <p:txBody>
          <a:bodyPr rtlCol="0"/>
          <a:lstStyle/>
          <a:p>
            <a:r>
              <a:rPr kumimoji="0" lang="ru-RU"/>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transition>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2815837-ACED-4694-AADA-488A992BA13A}" type="datetimeFigureOut">
              <a:rPr lang="ru-RU" smtClean="0"/>
              <a:pPr/>
              <a:t>25.02.2023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D303B00-C667-4F3C-ADAB-145A238D455C}" type="slidenum">
              <a:rPr lang="ru-RU" smtClean="0"/>
              <a:pPr/>
              <a:t>‹#›</a:t>
            </a:fld>
            <a:endParaRPr lang="ru-RU"/>
          </a:p>
        </p:txBody>
      </p:sp>
    </p:spTree>
  </p:cSld>
  <p:clrMapOvr>
    <a:masterClrMapping/>
  </p:clrMapOvr>
  <p:transition>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p>
            <a:fld id="{F2815837-ACED-4694-AADA-488A992BA13A}" type="datetimeFigureOut">
              <a:rPr lang="ru-RU" smtClean="0"/>
              <a:pPr/>
              <a:t>25.02.2023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D303B00-C667-4F3C-ADAB-145A238D455C}"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transition>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F2815837-ACED-4694-AADA-488A992BA13A}" type="datetimeFigureOut">
              <a:rPr lang="ru-RU" smtClean="0"/>
              <a:pPr/>
              <a:t>25.02.2023</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AD303B00-C667-4F3C-ADAB-145A238D455C}" type="slidenum">
              <a:rPr lang="ru-RU" smtClean="0"/>
              <a:pPr/>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a:t>Образец заголовка</a:t>
            </a:r>
            <a:endParaRPr kumimoji="0" lang="en-US"/>
          </a:p>
        </p:txBody>
      </p:sp>
      <p:sp>
        <p:nvSpPr>
          <p:cNvPr id="8" name="Полилиния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олилиния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p:cov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олилиния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ru-RU"/>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F2815837-ACED-4694-AADA-488A992BA13A}" type="datetimeFigureOut">
              <a:rPr lang="ru-RU" smtClean="0"/>
              <a:pPr/>
              <a:t>25.02.2023</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AD303B00-C667-4F3C-ADAB-145A238D455C}"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ransition>
    <p:cover/>
  </p:transition>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a:extLst>
              <a:ext uri="{FF2B5EF4-FFF2-40B4-BE49-F238E27FC236}">
                <a16:creationId xmlns:a16="http://schemas.microsoft.com/office/drawing/2014/main" id="{B0940A56-F56C-4906-B6A9-85F141FFF0A2}"/>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uk-UA"/>
              <a:t>Образец заголовка</a:t>
            </a:r>
          </a:p>
        </p:txBody>
      </p:sp>
      <p:sp>
        <p:nvSpPr>
          <p:cNvPr id="1027" name="Текст 2">
            <a:extLst>
              <a:ext uri="{FF2B5EF4-FFF2-40B4-BE49-F238E27FC236}">
                <a16:creationId xmlns:a16="http://schemas.microsoft.com/office/drawing/2014/main" id="{BDA4BF4C-1D65-4733-9260-25571B004B0B}"/>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uk-UA"/>
              <a:t>Образец текста</a:t>
            </a:r>
          </a:p>
          <a:p>
            <a:pPr lvl="1"/>
            <a:r>
              <a:rPr lang="ru-RU" altLang="uk-UA"/>
              <a:t>Второй уровень</a:t>
            </a:r>
          </a:p>
          <a:p>
            <a:pPr lvl="2"/>
            <a:r>
              <a:rPr lang="ru-RU" altLang="uk-UA"/>
              <a:t>Третий уровень</a:t>
            </a:r>
          </a:p>
          <a:p>
            <a:pPr lvl="3"/>
            <a:r>
              <a:rPr lang="ru-RU" altLang="uk-UA"/>
              <a:t>Четвертый уровень</a:t>
            </a:r>
          </a:p>
          <a:p>
            <a:pPr lvl="4"/>
            <a:r>
              <a:rPr lang="ru-RU" altLang="uk-UA"/>
              <a:t>Пятый уровень</a:t>
            </a:r>
          </a:p>
        </p:txBody>
      </p:sp>
      <p:sp>
        <p:nvSpPr>
          <p:cNvPr id="4" name="Дата 3">
            <a:extLst>
              <a:ext uri="{FF2B5EF4-FFF2-40B4-BE49-F238E27FC236}">
                <a16:creationId xmlns:a16="http://schemas.microsoft.com/office/drawing/2014/main" id="{4313709B-65C4-4AE6-909A-9F6379541224}"/>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cs typeface="Arial" charset="0"/>
              </a:defRPr>
            </a:lvl1pPr>
          </a:lstStyle>
          <a:p>
            <a:pPr>
              <a:defRPr/>
            </a:pPr>
            <a:fld id="{445D73E3-A026-4646-8CAA-4F92921C6B81}" type="datetimeFigureOut">
              <a:rPr lang="ru-RU"/>
              <a:pPr>
                <a:defRPr/>
              </a:pPr>
              <a:t>25.02.2023</a:t>
            </a:fld>
            <a:endParaRPr lang="ru-RU"/>
          </a:p>
        </p:txBody>
      </p:sp>
      <p:sp>
        <p:nvSpPr>
          <p:cNvPr id="5" name="Нижний колонтитул 4">
            <a:extLst>
              <a:ext uri="{FF2B5EF4-FFF2-40B4-BE49-F238E27FC236}">
                <a16:creationId xmlns:a16="http://schemas.microsoft.com/office/drawing/2014/main" id="{61A81E70-F0FA-48DB-8ABB-63C8A3F7A92F}"/>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cs typeface="Arial" charset="0"/>
              </a:defRPr>
            </a:lvl1pPr>
          </a:lstStyle>
          <a:p>
            <a:pPr>
              <a:defRPr/>
            </a:pPr>
            <a:endParaRPr lang="ru-RU"/>
          </a:p>
        </p:txBody>
      </p:sp>
      <p:sp>
        <p:nvSpPr>
          <p:cNvPr id="6" name="Номер слайда 5">
            <a:extLst>
              <a:ext uri="{FF2B5EF4-FFF2-40B4-BE49-F238E27FC236}">
                <a16:creationId xmlns:a16="http://schemas.microsoft.com/office/drawing/2014/main" id="{4A427BE2-57AC-4FEB-85FB-DDA73CB87A3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17720C47-4D67-4508-8ED7-AAE83AB29177}" type="slidenum">
              <a:rPr lang="ru-RU" altLang="uk-UA"/>
              <a:pPr/>
              <a:t>‹#›</a:t>
            </a:fld>
            <a:endParaRPr lang="ru-RU" altLang="uk-UA"/>
          </a:p>
        </p:txBody>
      </p:sp>
    </p:spTree>
    <p:extLst>
      <p:ext uri="{BB962C8B-B14F-4D97-AF65-F5344CB8AC3E}">
        <p14:creationId xmlns:p14="http://schemas.microsoft.com/office/powerpoint/2010/main" val="746665844"/>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9.emf"/><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3.xml"/><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13.xml"/><Relationship Id="rId4" Type="http://schemas.openxmlformats.org/officeDocument/2006/relationships/image" Target="../media/image38.emf"/></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41.emf"/><Relationship Id="rId4" Type="http://schemas.openxmlformats.org/officeDocument/2006/relationships/image" Target="../media/image40.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3.xml"/><Relationship Id="rId4" Type="http://schemas.openxmlformats.org/officeDocument/2006/relationships/image" Target="../media/image50.png"/></Relationships>
</file>

<file path=ppt/slides/_rels/slide4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image" Target="../media/image62.pn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 Id="rId4" Type="http://schemas.openxmlformats.org/officeDocument/2006/relationships/image" Target="../media/image66.jpeg"/></Relationships>
</file>

<file path=ppt/slides/_rels/slide59.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image" Target="../media/image67.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jpe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image" Target="../media/image72.png"/><Relationship Id="rId1" Type="http://schemas.openxmlformats.org/officeDocument/2006/relationships/slideLayout" Target="../slideLayouts/slideLayout17.xml"/><Relationship Id="rId5" Type="http://schemas.openxmlformats.org/officeDocument/2006/relationships/image" Target="../media/image75.emf"/><Relationship Id="rId4" Type="http://schemas.openxmlformats.org/officeDocument/2006/relationships/image" Target="../media/image74.jpeg"/></Relationships>
</file>

<file path=ppt/slides/_rels/slide63.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17.xml"/></Relationships>
</file>

<file path=ppt/slides/_rels/slide6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17.xml"/></Relationships>
</file>

<file path=ppt/slides/_rels/slide65.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image" Target="../media/image80.png"/><Relationship Id="rId1" Type="http://schemas.openxmlformats.org/officeDocument/2006/relationships/slideLayout" Target="../slideLayouts/slideLayout17.xml"/></Relationships>
</file>

<file path=ppt/slides/_rels/slide67.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84.emf"/><Relationship Id="rId2" Type="http://schemas.openxmlformats.org/officeDocument/2006/relationships/image" Target="../media/image83.jpeg"/><Relationship Id="rId1" Type="http://schemas.openxmlformats.org/officeDocument/2006/relationships/slideLayout" Target="../slideLayouts/slideLayout1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404665"/>
            <a:ext cx="7772400" cy="3177698"/>
          </a:xfrm>
        </p:spPr>
        <p:txBody>
          <a:bodyPr>
            <a:normAutofit/>
          </a:bodyPr>
          <a:lstStyle/>
          <a:p>
            <a:pPr algn="ctr"/>
            <a:r>
              <a:rPr lang="ru-RU" dirty="0" err="1"/>
              <a:t>Зростання</a:t>
            </a:r>
            <a:r>
              <a:rPr lang="ru-RU" dirty="0"/>
              <a:t> </a:t>
            </a:r>
            <a:r>
              <a:rPr lang="ru-RU" dirty="0" err="1"/>
              <a:t>громадської</a:t>
            </a:r>
            <a:r>
              <a:rPr lang="ru-RU" dirty="0"/>
              <a:t> </a:t>
            </a:r>
            <a:r>
              <a:rPr lang="ru-RU" dirty="0" err="1"/>
              <a:t>активності</a:t>
            </a:r>
            <a:r>
              <a:rPr lang="ru-RU" dirty="0"/>
              <a:t> </a:t>
            </a:r>
            <a:r>
              <a:rPr lang="ru-RU" dirty="0" err="1"/>
              <a:t>українського</a:t>
            </a:r>
            <a:r>
              <a:rPr lang="ru-RU" dirty="0"/>
              <a:t> </a:t>
            </a:r>
            <a:r>
              <a:rPr lang="ru-RU" dirty="0" err="1"/>
              <a:t>суспільства</a:t>
            </a:r>
            <a:r>
              <a:rPr lang="ru-RU" dirty="0"/>
              <a:t>. </a:t>
            </a:r>
          </a:p>
        </p:txBody>
      </p:sp>
      <p:sp>
        <p:nvSpPr>
          <p:cNvPr id="3" name="Подзаголовок 2"/>
          <p:cNvSpPr>
            <a:spLocks noGrp="1"/>
          </p:cNvSpPr>
          <p:nvPr>
            <p:ph type="subTitle" idx="1"/>
          </p:nvPr>
        </p:nvSpPr>
        <p:spPr/>
        <p:txBody>
          <a:bodyPr>
            <a:normAutofit/>
          </a:bodyPr>
          <a:lstStyle/>
          <a:p>
            <a:pPr algn="ctr"/>
            <a:r>
              <a:rPr lang="ru-RU" dirty="0" err="1"/>
              <a:t>Проголошення</a:t>
            </a:r>
            <a:r>
              <a:rPr lang="ru-RU" dirty="0"/>
              <a:t> </a:t>
            </a:r>
            <a:r>
              <a:rPr lang="ru-RU" dirty="0" err="1"/>
              <a:t>Декларації</a:t>
            </a:r>
            <a:r>
              <a:rPr lang="ru-RU" dirty="0"/>
              <a:t> про </a:t>
            </a:r>
            <a:r>
              <a:rPr lang="ru-RU" dirty="0" err="1"/>
              <a:t>державний</a:t>
            </a:r>
            <a:r>
              <a:rPr lang="ru-RU" dirty="0"/>
              <a:t> </a:t>
            </a:r>
            <a:r>
              <a:rPr lang="ru-RU" dirty="0" err="1"/>
              <a:t>суверенітет</a:t>
            </a:r>
            <a:r>
              <a:rPr lang="ru-RU" dirty="0"/>
              <a:t> </a:t>
            </a:r>
            <a:r>
              <a:rPr lang="ru-RU" dirty="0" err="1"/>
              <a:t>України</a:t>
            </a:r>
            <a:endParaRPr lang="ru-RU" dirty="0"/>
          </a:p>
        </p:txBody>
      </p:sp>
    </p:spTree>
  </p:cSld>
  <p:clrMapOvr>
    <a:masterClrMapping/>
  </p:clrMapOvr>
  <p:transition>
    <p:cove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endParaRPr lang="ru-RU"/>
          </a:p>
        </p:txBody>
      </p:sp>
      <p:sp>
        <p:nvSpPr>
          <p:cNvPr id="3" name="Заголовок 2"/>
          <p:cNvSpPr>
            <a:spLocks noGrp="1"/>
          </p:cNvSpPr>
          <p:nvPr>
            <p:ph type="title"/>
          </p:nvPr>
        </p:nvSpPr>
        <p:spPr/>
        <p:txBody>
          <a:bodyPr/>
          <a:lstStyle/>
          <a:p>
            <a:r>
              <a:rPr lang="uk-UA" dirty="0"/>
              <a:t>Багатопартійність</a:t>
            </a:r>
            <a:endParaRPr lang="ru-RU" dirty="0"/>
          </a:p>
        </p:txBody>
      </p:sp>
      <p:pic>
        <p:nvPicPr>
          <p:cNvPr id="22530" name="Picture 2" descr="Картинки по запросу багатопартійність урср"/>
          <p:cNvPicPr>
            <a:picLocks noChangeAspect="1" noChangeArrowheads="1"/>
          </p:cNvPicPr>
          <p:nvPr/>
        </p:nvPicPr>
        <p:blipFill>
          <a:blip r:embed="rId2" cstate="print"/>
          <a:srcRect/>
          <a:stretch>
            <a:fillRect/>
          </a:stretch>
        </p:blipFill>
        <p:spPr bwMode="auto">
          <a:xfrm>
            <a:off x="0" y="1484784"/>
            <a:ext cx="4716016" cy="5373216"/>
          </a:xfrm>
          <a:prstGeom prst="rect">
            <a:avLst/>
          </a:prstGeom>
          <a:noFill/>
        </p:spPr>
      </p:pic>
      <p:pic>
        <p:nvPicPr>
          <p:cNvPr id="22532" name="Picture 4" descr="Картинки по запросу багатопартійність урср"/>
          <p:cNvPicPr>
            <a:picLocks noChangeAspect="1" noChangeArrowheads="1"/>
          </p:cNvPicPr>
          <p:nvPr/>
        </p:nvPicPr>
        <p:blipFill>
          <a:blip r:embed="rId3" cstate="print"/>
          <a:srcRect/>
          <a:stretch>
            <a:fillRect/>
          </a:stretch>
        </p:blipFill>
        <p:spPr bwMode="auto">
          <a:xfrm>
            <a:off x="4716016" y="1484784"/>
            <a:ext cx="4427984" cy="5373216"/>
          </a:xfrm>
          <a:prstGeom prst="rect">
            <a:avLst/>
          </a:prstGeom>
          <a:noFill/>
        </p:spPr>
      </p:pic>
    </p:spTree>
  </p:cSld>
  <p:clrMapOvr>
    <a:masterClrMapping/>
  </p:clrMapOvr>
  <p:transition>
    <p:cove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C1E75B00-4C19-4837-A33A-BD2FEACE4810}"/>
              </a:ext>
            </a:extLst>
          </p:cNvPr>
          <p:cNvSpPr>
            <a:spLocks noGrp="1"/>
          </p:cNvSpPr>
          <p:nvPr>
            <p:ph idx="1"/>
          </p:nvPr>
        </p:nvSpPr>
        <p:spPr>
          <a:xfrm>
            <a:off x="323528" y="1481328"/>
            <a:ext cx="8363272" cy="4525963"/>
          </a:xfrm>
        </p:spPr>
        <p:txBody>
          <a:bodyPr>
            <a:normAutofit fontScale="92500" lnSpcReduction="10000"/>
          </a:bodyPr>
          <a:lstStyle/>
          <a:p>
            <a:pPr marL="109728" indent="0">
              <a:buNone/>
            </a:pPr>
            <a:r>
              <a:rPr lang="uk-UA" dirty="0"/>
              <a:t>У роки «перебудови» «гласність» стала важливою складовою процесу змін. Вона знайшла свій вияв </a:t>
            </a:r>
          </a:p>
          <a:p>
            <a:r>
              <a:rPr lang="uk-UA" dirty="0"/>
              <a:t>у бурхливому розквіті публіцистики, </a:t>
            </a:r>
          </a:p>
          <a:p>
            <a:r>
              <a:rPr lang="uk-UA" dirty="0"/>
              <a:t>поверненні забутих імен, </a:t>
            </a:r>
          </a:p>
          <a:p>
            <a:r>
              <a:rPr lang="uk-UA" dirty="0"/>
              <a:t>висвітленні «білих плям» історії ... </a:t>
            </a:r>
          </a:p>
          <a:p>
            <a:endParaRPr lang="uk-UA" dirty="0"/>
          </a:p>
          <a:p>
            <a:pPr marL="109728" indent="0">
              <a:buNone/>
            </a:pPr>
            <a:r>
              <a:rPr lang="uk-UA" dirty="0"/>
              <a:t>Усе це радикально вплинуло на свідомість населення, стало поштовхом до боротьби за свободу, демократію і незалежність. Завдяки «гласності» громадяни СРСР долали стереотипи й догми старого мислення. Суспільство стрімко політизувалося.</a:t>
            </a:r>
          </a:p>
        </p:txBody>
      </p:sp>
      <p:sp>
        <p:nvSpPr>
          <p:cNvPr id="3" name="Заголовок 2">
            <a:extLst>
              <a:ext uri="{FF2B5EF4-FFF2-40B4-BE49-F238E27FC236}">
                <a16:creationId xmlns:a16="http://schemas.microsoft.com/office/drawing/2014/main" id="{1671FA7B-D88A-4610-B029-70A5DF8B6D48}"/>
              </a:ext>
            </a:extLst>
          </p:cNvPr>
          <p:cNvSpPr>
            <a:spLocks noGrp="1"/>
          </p:cNvSpPr>
          <p:nvPr>
            <p:ph type="title"/>
          </p:nvPr>
        </p:nvSpPr>
        <p:spPr>
          <a:xfrm>
            <a:off x="323528" y="274638"/>
            <a:ext cx="8363272" cy="1143000"/>
          </a:xfrm>
        </p:spPr>
        <p:txBody>
          <a:bodyPr>
            <a:normAutofit fontScale="90000"/>
          </a:bodyPr>
          <a:lstStyle/>
          <a:p>
            <a:r>
              <a:rPr lang="ru-RU" dirty="0"/>
              <a:t>1. ВПЛИВ «ГЛАСНОСТІ» НА УКРАЇНСЬКЕ СУСПІЛЬСТВО. </a:t>
            </a:r>
            <a:endParaRPr lang="uk-UA" dirty="0"/>
          </a:p>
        </p:txBody>
      </p:sp>
    </p:spTree>
    <p:extLst>
      <p:ext uri="{BB962C8B-B14F-4D97-AF65-F5344CB8AC3E}">
        <p14:creationId xmlns:p14="http://schemas.microsoft.com/office/powerpoint/2010/main" val="3058062655"/>
      </p:ext>
    </p:extLst>
  </p:cSld>
  <p:clrMapOvr>
    <a:masterClrMapping/>
  </p:clrMapOvr>
  <p:transition>
    <p:cov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3B5D0448-9C28-405C-9C38-9CB711404C56}"/>
              </a:ext>
            </a:extLst>
          </p:cNvPr>
          <p:cNvSpPr>
            <a:spLocks noGrp="1"/>
          </p:cNvSpPr>
          <p:nvPr>
            <p:ph idx="1"/>
          </p:nvPr>
        </p:nvSpPr>
        <p:spPr/>
        <p:txBody>
          <a:bodyPr>
            <a:normAutofit lnSpcReduction="10000"/>
          </a:bodyPr>
          <a:lstStyle/>
          <a:p>
            <a:r>
              <a:rPr lang="uk-UA" dirty="0"/>
              <a:t>Одна частина палко підтримала намагання дізнатися істину, </a:t>
            </a:r>
          </a:p>
          <a:p>
            <a:pPr marL="109728" indent="0">
              <a:buNone/>
            </a:pPr>
            <a:endParaRPr lang="uk-UA" dirty="0"/>
          </a:p>
          <a:p>
            <a:r>
              <a:rPr lang="uk-UA" dirty="0"/>
              <a:t>Друга до цього процесу ставилася байдуже, </a:t>
            </a:r>
          </a:p>
          <a:p>
            <a:endParaRPr lang="uk-UA" dirty="0"/>
          </a:p>
          <a:p>
            <a:r>
              <a:rPr lang="uk-UA" dirty="0"/>
              <a:t>Третя з тривогою застерігала, що у виховних цілях не варто розкривати на сторінках преси всю правду, оскільки це може спричинити духовну кризу, крах ідеалів і, урешті-решт, цинізм, пасивність і нігілізм.</a:t>
            </a:r>
          </a:p>
        </p:txBody>
      </p:sp>
      <p:sp>
        <p:nvSpPr>
          <p:cNvPr id="3" name="Заголовок 2">
            <a:extLst>
              <a:ext uri="{FF2B5EF4-FFF2-40B4-BE49-F238E27FC236}">
                <a16:creationId xmlns:a16="http://schemas.microsoft.com/office/drawing/2014/main" id="{6089284B-426F-4093-B21F-790072BD425F}"/>
              </a:ext>
            </a:extLst>
          </p:cNvPr>
          <p:cNvSpPr>
            <a:spLocks noGrp="1"/>
          </p:cNvSpPr>
          <p:nvPr>
            <p:ph type="title"/>
          </p:nvPr>
        </p:nvSpPr>
        <p:spPr/>
        <p:txBody>
          <a:bodyPr>
            <a:normAutofit/>
          </a:bodyPr>
          <a:lstStyle/>
          <a:p>
            <a:r>
              <a:rPr lang="ru-RU" sz="2800" dirty="0"/>
              <a:t>В </a:t>
            </a:r>
            <a:r>
              <a:rPr lang="ru-RU" sz="2800" dirty="0" err="1"/>
              <a:t>українському</a:t>
            </a:r>
            <a:r>
              <a:rPr lang="ru-RU" sz="2800" dirty="0"/>
              <a:t> </a:t>
            </a:r>
            <a:r>
              <a:rPr lang="ru-RU" sz="2800" dirty="0" err="1"/>
              <a:t>суспільстві</a:t>
            </a:r>
            <a:r>
              <a:rPr lang="ru-RU" sz="2800" dirty="0"/>
              <a:t> «</a:t>
            </a:r>
            <a:r>
              <a:rPr lang="ru-RU" sz="2800" dirty="0" err="1"/>
              <a:t>гласність</a:t>
            </a:r>
            <a:r>
              <a:rPr lang="ru-RU" sz="2800" dirty="0"/>
              <a:t>» </a:t>
            </a:r>
            <a:r>
              <a:rPr lang="ru-RU" sz="2800" dirty="0" err="1"/>
              <a:t>зустріли</a:t>
            </a:r>
            <a:r>
              <a:rPr lang="ru-RU" sz="2800" dirty="0"/>
              <a:t> неоднозначно</a:t>
            </a:r>
            <a:endParaRPr lang="uk-UA" sz="2800" dirty="0"/>
          </a:p>
        </p:txBody>
      </p:sp>
    </p:spTree>
    <p:extLst>
      <p:ext uri="{BB962C8B-B14F-4D97-AF65-F5344CB8AC3E}">
        <p14:creationId xmlns:p14="http://schemas.microsoft.com/office/powerpoint/2010/main" val="1152525065"/>
      </p:ext>
    </p:extLst>
  </p:cSld>
  <p:clrMapOvr>
    <a:masterClrMapping/>
  </p:clrMapOvr>
  <p:transition>
    <p:cove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AAD96DCA-CD67-4DB7-A710-FBB809AC297B}"/>
              </a:ext>
            </a:extLst>
          </p:cNvPr>
          <p:cNvSpPr>
            <a:spLocks noGrp="1"/>
          </p:cNvSpPr>
          <p:nvPr>
            <p:ph idx="1"/>
          </p:nvPr>
        </p:nvSpPr>
        <p:spPr>
          <a:xfrm>
            <a:off x="179512" y="1481328"/>
            <a:ext cx="8784976" cy="5188032"/>
          </a:xfrm>
        </p:spPr>
        <p:txBody>
          <a:bodyPr>
            <a:normAutofit fontScale="92500" lnSpcReduction="20000"/>
          </a:bodyPr>
          <a:lstStyle/>
          <a:p>
            <a:r>
              <a:rPr lang="uk-UA" dirty="0"/>
              <a:t>Спілка письменників України та її </a:t>
            </a:r>
          </a:p>
          <a:p>
            <a:pPr marL="109728" indent="0">
              <a:buNone/>
            </a:pPr>
            <a:r>
              <a:rPr lang="uk-UA" dirty="0"/>
              <a:t>центральний орган — газета «Літературна Україна». </a:t>
            </a:r>
          </a:p>
          <a:p>
            <a:r>
              <a:rPr lang="uk-UA" dirty="0"/>
              <a:t>Широкий розголос мали виступи Олеся Гончара, Р. Братуня, І. Дзюби, І. Драча, В. Дрозда та багатьох інших. </a:t>
            </a:r>
          </a:p>
          <a:p>
            <a:r>
              <a:rPr lang="uk-UA" dirty="0"/>
              <a:t>В Україну почали повертатися твори В. Винниченка, С. Петлюри, представників «розстріляного відродження», зокрема Миколи Хвильового, М. Куліша, М. Зерова, історичні праці </a:t>
            </a:r>
            <a:r>
              <a:rPr lang="uk-UA" dirty="0" err="1"/>
              <a:t>М.Грушевського</a:t>
            </a:r>
            <a:r>
              <a:rPr lang="uk-UA" dirty="0"/>
              <a:t>, М. Костомарова та інших, заборонені твори І. Дзюби «Інтернаціоналізм чи русифікація?», М. Брайчевського «Приєднання чи возз’єднання?», твори репресованих у роки застою В. Стуса, Є. Сверстюка, Ігоря та Ірини Калинців та інших. Повернувся з еміграції письменник та один із засновників УГГ М. Руденко.</a:t>
            </a:r>
          </a:p>
        </p:txBody>
      </p:sp>
      <p:sp>
        <p:nvSpPr>
          <p:cNvPr id="3" name="Заголовок 2">
            <a:extLst>
              <a:ext uri="{FF2B5EF4-FFF2-40B4-BE49-F238E27FC236}">
                <a16:creationId xmlns:a16="http://schemas.microsoft.com/office/drawing/2014/main" id="{8DBC245E-0254-4526-A69E-8F7E25CD9FA3}"/>
              </a:ext>
            </a:extLst>
          </p:cNvPr>
          <p:cNvSpPr>
            <a:spLocks noGrp="1"/>
          </p:cNvSpPr>
          <p:nvPr>
            <p:ph type="title"/>
          </p:nvPr>
        </p:nvSpPr>
        <p:spPr>
          <a:xfrm>
            <a:off x="457200" y="274638"/>
            <a:ext cx="7355160" cy="1143000"/>
          </a:xfrm>
        </p:spPr>
        <p:txBody>
          <a:bodyPr>
            <a:normAutofit/>
          </a:bodyPr>
          <a:lstStyle/>
          <a:p>
            <a:r>
              <a:rPr lang="uk-UA" sz="1600" dirty="0">
                <a:solidFill>
                  <a:srgbClr val="FF0000"/>
                </a:solidFill>
              </a:rPr>
              <a:t>Роль першопрохідників у захисті української культури, навколишнього середовища, висвітленні «білих плям» історії відіграли </a:t>
            </a:r>
          </a:p>
        </p:txBody>
      </p:sp>
      <p:pic>
        <p:nvPicPr>
          <p:cNvPr id="4" name="Рисунок 3">
            <a:extLst>
              <a:ext uri="{FF2B5EF4-FFF2-40B4-BE49-F238E27FC236}">
                <a16:creationId xmlns:a16="http://schemas.microsoft.com/office/drawing/2014/main" id="{BFF40D04-FD69-4DCE-87B7-59BC65EEB058}"/>
              </a:ext>
            </a:extLst>
          </p:cNvPr>
          <p:cNvPicPr>
            <a:picLocks noChangeAspect="1"/>
          </p:cNvPicPr>
          <p:nvPr/>
        </p:nvPicPr>
        <p:blipFill>
          <a:blip r:embed="rId2"/>
          <a:stretch>
            <a:fillRect/>
          </a:stretch>
        </p:blipFill>
        <p:spPr>
          <a:xfrm>
            <a:off x="7929743" y="-15821"/>
            <a:ext cx="1214257" cy="1824704"/>
          </a:xfrm>
          <a:prstGeom prst="rect">
            <a:avLst/>
          </a:prstGeom>
        </p:spPr>
      </p:pic>
    </p:spTree>
    <p:extLst>
      <p:ext uri="{BB962C8B-B14F-4D97-AF65-F5344CB8AC3E}">
        <p14:creationId xmlns:p14="http://schemas.microsoft.com/office/powerpoint/2010/main" val="1543619367"/>
      </p:ext>
    </p:extLst>
  </p:cSld>
  <p:clrMapOvr>
    <a:masterClrMapping/>
  </p:clrMapOvr>
  <p:transition>
    <p:cov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A579375E-7AA7-48AA-BB90-E9188E31F450}"/>
              </a:ext>
            </a:extLst>
          </p:cNvPr>
          <p:cNvSpPr>
            <a:spLocks noGrp="1"/>
          </p:cNvSpPr>
          <p:nvPr>
            <p:ph idx="1"/>
          </p:nvPr>
        </p:nvSpPr>
        <p:spPr/>
        <p:txBody>
          <a:bodyPr/>
          <a:lstStyle/>
          <a:p>
            <a:r>
              <a:rPr lang="uk-UA" dirty="0"/>
              <a:t>Українська революція 1917—1921 рр.,</a:t>
            </a:r>
          </a:p>
          <a:p>
            <a:r>
              <a:rPr lang="uk-UA" dirty="0"/>
              <a:t> масовий штучний голод 1921—1923 рр.,</a:t>
            </a:r>
          </a:p>
          <a:p>
            <a:r>
              <a:rPr lang="uk-UA" dirty="0"/>
              <a:t> геноцид українського народу — Голодомор 1932—1933 рр., </a:t>
            </a:r>
          </a:p>
          <a:p>
            <a:r>
              <a:rPr lang="uk-UA" dirty="0"/>
              <a:t>насильницька колективізація, </a:t>
            </a:r>
          </a:p>
          <a:p>
            <a:r>
              <a:rPr lang="uk-UA" dirty="0"/>
              <a:t>сталінські репресії, </a:t>
            </a:r>
          </a:p>
          <a:p>
            <a:r>
              <a:rPr lang="uk-UA" dirty="0"/>
              <a:t>діяльність ОУН та збройна боротьба УПА тощо; </a:t>
            </a:r>
          </a:p>
          <a:p>
            <a:r>
              <a:rPr lang="uk-UA" dirty="0"/>
              <a:t>розгорнулася дискусія про національну символіку та ідею.</a:t>
            </a:r>
          </a:p>
        </p:txBody>
      </p:sp>
      <p:sp>
        <p:nvSpPr>
          <p:cNvPr id="3" name="Заголовок 2">
            <a:extLst>
              <a:ext uri="{FF2B5EF4-FFF2-40B4-BE49-F238E27FC236}">
                <a16:creationId xmlns:a16="http://schemas.microsoft.com/office/drawing/2014/main" id="{9F421FE6-E514-4CC4-889F-E8C5BFEE37D5}"/>
              </a:ext>
            </a:extLst>
          </p:cNvPr>
          <p:cNvSpPr>
            <a:spLocks noGrp="1"/>
          </p:cNvSpPr>
          <p:nvPr>
            <p:ph type="title"/>
          </p:nvPr>
        </p:nvSpPr>
        <p:spPr>
          <a:xfrm>
            <a:off x="487625" y="279209"/>
            <a:ext cx="8229600" cy="1143000"/>
          </a:xfrm>
        </p:spPr>
        <p:txBody>
          <a:bodyPr>
            <a:normAutofit/>
          </a:bodyPr>
          <a:lstStyle/>
          <a:p>
            <a:pPr algn="ctr"/>
            <a:r>
              <a:rPr lang="ru-RU" sz="2400" dirty="0" err="1">
                <a:solidFill>
                  <a:srgbClr val="FF0000"/>
                </a:solidFill>
              </a:rPr>
              <a:t>Поступово</a:t>
            </a:r>
            <a:r>
              <a:rPr lang="ru-RU" sz="2400" dirty="0">
                <a:solidFill>
                  <a:srgbClr val="FF0000"/>
                </a:solidFill>
              </a:rPr>
              <a:t> </a:t>
            </a:r>
            <a:r>
              <a:rPr lang="ru-RU" sz="2400" dirty="0" err="1">
                <a:solidFill>
                  <a:srgbClr val="FF0000"/>
                </a:solidFill>
              </a:rPr>
              <a:t>відкривалася</a:t>
            </a:r>
            <a:r>
              <a:rPr lang="ru-RU" sz="2400" dirty="0">
                <a:solidFill>
                  <a:srgbClr val="FF0000"/>
                </a:solidFill>
              </a:rPr>
              <a:t> правда про </a:t>
            </a:r>
            <a:r>
              <a:rPr lang="ru-RU" sz="2400" dirty="0" err="1">
                <a:solidFill>
                  <a:srgbClr val="FF0000"/>
                </a:solidFill>
              </a:rPr>
              <a:t>такі</a:t>
            </a:r>
            <a:r>
              <a:rPr lang="ru-RU" sz="2400" dirty="0">
                <a:solidFill>
                  <a:srgbClr val="FF0000"/>
                </a:solidFill>
              </a:rPr>
              <a:t> </a:t>
            </a:r>
            <a:r>
              <a:rPr lang="ru-RU" sz="2400" dirty="0" err="1">
                <a:solidFill>
                  <a:srgbClr val="FF0000"/>
                </a:solidFill>
              </a:rPr>
              <a:t>сторінки</a:t>
            </a:r>
            <a:r>
              <a:rPr lang="ru-RU" sz="2400" dirty="0">
                <a:solidFill>
                  <a:srgbClr val="FF0000"/>
                </a:solidFill>
              </a:rPr>
              <a:t> </a:t>
            </a:r>
            <a:r>
              <a:rPr lang="ru-RU" sz="2400" dirty="0" err="1">
                <a:solidFill>
                  <a:srgbClr val="FF0000"/>
                </a:solidFill>
              </a:rPr>
              <a:t>української</a:t>
            </a:r>
            <a:r>
              <a:rPr lang="ru-RU" sz="2400" dirty="0">
                <a:solidFill>
                  <a:srgbClr val="FF0000"/>
                </a:solidFill>
              </a:rPr>
              <a:t> </a:t>
            </a:r>
            <a:r>
              <a:rPr lang="ru-RU" sz="2400" dirty="0" err="1">
                <a:solidFill>
                  <a:srgbClr val="FF0000"/>
                </a:solidFill>
              </a:rPr>
              <a:t>історії</a:t>
            </a:r>
            <a:r>
              <a:rPr lang="ru-RU" sz="2400" dirty="0">
                <a:solidFill>
                  <a:srgbClr val="FF0000"/>
                </a:solidFill>
              </a:rPr>
              <a:t> XX ст.</a:t>
            </a:r>
            <a:endParaRPr lang="uk-UA" sz="2400" dirty="0">
              <a:solidFill>
                <a:srgbClr val="FF0000"/>
              </a:solidFill>
            </a:endParaRPr>
          </a:p>
        </p:txBody>
      </p:sp>
    </p:spTree>
    <p:extLst>
      <p:ext uri="{BB962C8B-B14F-4D97-AF65-F5344CB8AC3E}">
        <p14:creationId xmlns:p14="http://schemas.microsoft.com/office/powerpoint/2010/main" val="904963953"/>
      </p:ext>
    </p:extLst>
  </p:cSld>
  <p:clrMapOvr>
    <a:masterClrMapping/>
  </p:clrMapOvr>
  <p:transition>
    <p:cove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BD80DDEB-F4FC-4EAE-802A-D1122FCEF494}"/>
              </a:ext>
            </a:extLst>
          </p:cNvPr>
          <p:cNvSpPr>
            <a:spLocks noGrp="1"/>
          </p:cNvSpPr>
          <p:nvPr>
            <p:ph idx="1"/>
          </p:nvPr>
        </p:nvSpPr>
        <p:spPr/>
        <p:txBody>
          <a:bodyPr/>
          <a:lstStyle/>
          <a:p>
            <a:pPr marL="109728" indent="0">
              <a:buNone/>
            </a:pPr>
            <a:r>
              <a:rPr lang="ru-RU" dirty="0"/>
              <a:t>Те, </a:t>
            </a:r>
            <a:r>
              <a:rPr lang="ru-RU" dirty="0" err="1"/>
              <a:t>що</a:t>
            </a:r>
            <a:r>
              <a:rPr lang="ru-RU" dirty="0"/>
              <a:t> не </a:t>
            </a:r>
            <a:r>
              <a:rPr lang="ru-RU" dirty="0" err="1"/>
              <a:t>було</a:t>
            </a:r>
            <a:r>
              <a:rPr lang="ru-RU" dirty="0"/>
              <a:t> завершено за </a:t>
            </a:r>
            <a:r>
              <a:rPr lang="ru-RU" dirty="0" err="1"/>
              <a:t>часів</a:t>
            </a:r>
            <a:r>
              <a:rPr lang="ru-RU" dirty="0"/>
              <a:t> М. </a:t>
            </a:r>
            <a:r>
              <a:rPr lang="ru-RU" dirty="0" err="1"/>
              <a:t>Хрущова</a:t>
            </a:r>
            <a:r>
              <a:rPr lang="ru-RU" dirty="0"/>
              <a:t>, </a:t>
            </a:r>
            <a:r>
              <a:rPr lang="ru-RU" dirty="0" err="1"/>
              <a:t>продовжили</a:t>
            </a:r>
            <a:r>
              <a:rPr lang="ru-RU" dirty="0"/>
              <a:t> в </a:t>
            </a:r>
            <a:r>
              <a:rPr lang="ru-RU" dirty="0" err="1"/>
              <a:t>другій</a:t>
            </a:r>
            <a:r>
              <a:rPr lang="ru-RU" dirty="0"/>
              <a:t> </a:t>
            </a:r>
            <a:r>
              <a:rPr lang="ru-RU" dirty="0" err="1"/>
              <a:t>половині</a:t>
            </a:r>
            <a:r>
              <a:rPr lang="ru-RU" dirty="0"/>
              <a:t> 1980-х </a:t>
            </a:r>
            <a:r>
              <a:rPr lang="ru-RU" dirty="0" err="1"/>
              <a:t>рр</a:t>
            </a:r>
            <a:r>
              <a:rPr lang="ru-RU" dirty="0"/>
              <a:t>. </a:t>
            </a:r>
            <a:r>
              <a:rPr lang="ru-RU" dirty="0" err="1"/>
              <a:t>Суспільство</a:t>
            </a:r>
            <a:r>
              <a:rPr lang="ru-RU" dirty="0"/>
              <a:t> </a:t>
            </a:r>
            <a:r>
              <a:rPr lang="ru-RU" dirty="0" err="1"/>
              <a:t>повернулося</a:t>
            </a:r>
            <a:r>
              <a:rPr lang="ru-RU" dirty="0"/>
              <a:t> до критики Й. </a:t>
            </a:r>
            <a:r>
              <a:rPr lang="ru-RU" dirty="0" err="1"/>
              <a:t>Сталіна</a:t>
            </a:r>
            <a:r>
              <a:rPr lang="ru-RU" dirty="0"/>
              <a:t> й </a:t>
            </a:r>
            <a:r>
              <a:rPr lang="ru-RU" dirty="0" err="1"/>
              <a:t>сталінізму</a:t>
            </a:r>
            <a:r>
              <a:rPr lang="ru-RU" dirty="0"/>
              <a:t>. </a:t>
            </a:r>
          </a:p>
          <a:p>
            <a:pPr marL="109728" indent="0">
              <a:buNone/>
            </a:pPr>
            <a:endParaRPr lang="ru-RU" dirty="0"/>
          </a:p>
          <a:p>
            <a:pPr marL="109728" indent="0">
              <a:buNone/>
            </a:pPr>
            <a:r>
              <a:rPr lang="ru-RU" dirty="0" err="1"/>
              <a:t>Із</a:t>
            </a:r>
            <a:r>
              <a:rPr lang="ru-RU" dirty="0"/>
              <a:t> 1988 р. </a:t>
            </a:r>
            <a:r>
              <a:rPr lang="ru-RU" dirty="0" err="1"/>
              <a:t>почалася</a:t>
            </a:r>
            <a:r>
              <a:rPr lang="ru-RU" dirty="0"/>
              <a:t> нова </a:t>
            </a:r>
            <a:r>
              <a:rPr lang="ru-RU" dirty="0" err="1"/>
              <a:t>хвиля</a:t>
            </a:r>
            <a:r>
              <a:rPr lang="ru-RU" dirty="0"/>
              <a:t> </a:t>
            </a:r>
            <a:r>
              <a:rPr lang="ru-RU" dirty="0" err="1"/>
              <a:t>реабілітацій</a:t>
            </a:r>
            <a:r>
              <a:rPr lang="ru-RU" dirty="0"/>
              <a:t>. За </a:t>
            </a:r>
            <a:r>
              <a:rPr lang="ru-RU" dirty="0" err="1"/>
              <a:t>рік</a:t>
            </a:r>
            <a:r>
              <a:rPr lang="ru-RU" dirty="0"/>
              <a:t> </a:t>
            </a:r>
            <a:r>
              <a:rPr lang="ru-RU" dirty="0" err="1"/>
              <a:t>було</a:t>
            </a:r>
            <a:r>
              <a:rPr lang="ru-RU" dirty="0"/>
              <a:t> </a:t>
            </a:r>
            <a:r>
              <a:rPr lang="ru-RU" dirty="0" err="1"/>
              <a:t>реабілітовано</a:t>
            </a:r>
            <a:r>
              <a:rPr lang="ru-RU" dirty="0"/>
              <a:t> 59 тис. </a:t>
            </a:r>
            <a:r>
              <a:rPr lang="ru-RU" dirty="0" err="1"/>
              <a:t>осіб</a:t>
            </a:r>
            <a:r>
              <a:rPr lang="ru-RU" dirty="0"/>
              <a:t>. В </a:t>
            </a:r>
            <a:r>
              <a:rPr lang="ru-RU" dirty="0" err="1"/>
              <a:t>Україну</a:t>
            </a:r>
            <a:r>
              <a:rPr lang="ru-RU" dirty="0"/>
              <a:t> </a:t>
            </a:r>
            <a:r>
              <a:rPr lang="ru-RU" dirty="0" err="1"/>
              <a:t>повернулися</a:t>
            </a:r>
            <a:r>
              <a:rPr lang="ru-RU" dirty="0"/>
              <a:t> 300 </a:t>
            </a:r>
            <a:r>
              <a:rPr lang="ru-RU" dirty="0" err="1"/>
              <a:t>політв’язнів</a:t>
            </a:r>
            <a:r>
              <a:rPr lang="ru-RU" dirty="0"/>
              <a:t>. </a:t>
            </a:r>
          </a:p>
          <a:p>
            <a:pPr marL="109728" indent="0">
              <a:buNone/>
            </a:pPr>
            <a:endParaRPr lang="ru-RU" dirty="0"/>
          </a:p>
          <a:p>
            <a:pPr marL="109728" indent="0">
              <a:buNone/>
            </a:pPr>
            <a:r>
              <a:rPr lang="ru-RU" dirty="0" err="1"/>
              <a:t>Зрештою</a:t>
            </a:r>
            <a:r>
              <a:rPr lang="ru-RU" dirty="0"/>
              <a:t> </a:t>
            </a:r>
            <a:r>
              <a:rPr lang="ru-RU" dirty="0" err="1"/>
              <a:t>була</a:t>
            </a:r>
            <a:r>
              <a:rPr lang="ru-RU" dirty="0"/>
              <a:t> </a:t>
            </a:r>
            <a:r>
              <a:rPr lang="ru-RU" dirty="0" err="1"/>
              <a:t>скасована</a:t>
            </a:r>
            <a:r>
              <a:rPr lang="ru-RU" dirty="0"/>
              <a:t> цензура.</a:t>
            </a:r>
            <a:endParaRPr lang="uk-UA" dirty="0"/>
          </a:p>
        </p:txBody>
      </p:sp>
      <p:sp>
        <p:nvSpPr>
          <p:cNvPr id="3" name="Заголовок 2">
            <a:extLst>
              <a:ext uri="{FF2B5EF4-FFF2-40B4-BE49-F238E27FC236}">
                <a16:creationId xmlns:a16="http://schemas.microsoft.com/office/drawing/2014/main" id="{CC55D5C2-3682-4E12-921C-8A556CAAAC17}"/>
              </a:ext>
            </a:extLst>
          </p:cNvPr>
          <p:cNvSpPr>
            <a:spLocks noGrp="1"/>
          </p:cNvSpPr>
          <p:nvPr>
            <p:ph type="title"/>
          </p:nvPr>
        </p:nvSpPr>
        <p:spPr/>
        <p:txBody>
          <a:bodyPr>
            <a:normAutofit/>
          </a:bodyPr>
          <a:lstStyle/>
          <a:p>
            <a:pPr algn="ctr"/>
            <a:r>
              <a:rPr lang="ru-RU" sz="2800" dirty="0">
                <a:solidFill>
                  <a:srgbClr val="FF0000"/>
                </a:solidFill>
              </a:rPr>
              <a:t>«</a:t>
            </a:r>
            <a:r>
              <a:rPr lang="ru-RU" sz="2800" dirty="0" err="1">
                <a:solidFill>
                  <a:srgbClr val="FF0000"/>
                </a:solidFill>
              </a:rPr>
              <a:t>Гласність</a:t>
            </a:r>
            <a:r>
              <a:rPr lang="ru-RU" sz="2800" dirty="0">
                <a:solidFill>
                  <a:srgbClr val="FF0000"/>
                </a:solidFill>
              </a:rPr>
              <a:t>» </a:t>
            </a:r>
            <a:r>
              <a:rPr lang="ru-RU" sz="2800" dirty="0" err="1">
                <a:solidFill>
                  <a:srgbClr val="FF0000"/>
                </a:solidFill>
              </a:rPr>
              <a:t>призвела</a:t>
            </a:r>
            <a:r>
              <a:rPr lang="ru-RU" sz="2800" dirty="0">
                <a:solidFill>
                  <a:srgbClr val="FF0000"/>
                </a:solidFill>
              </a:rPr>
              <a:t> до </a:t>
            </a:r>
            <a:r>
              <a:rPr lang="ru-RU" sz="2800" dirty="0" err="1">
                <a:solidFill>
                  <a:srgbClr val="FF0000"/>
                </a:solidFill>
              </a:rPr>
              <a:t>нової</a:t>
            </a:r>
            <a:r>
              <a:rPr lang="ru-RU" sz="2800" dirty="0">
                <a:solidFill>
                  <a:srgbClr val="FF0000"/>
                </a:solidFill>
              </a:rPr>
              <a:t> </a:t>
            </a:r>
            <a:r>
              <a:rPr lang="ru-RU" sz="2800" dirty="0" err="1">
                <a:solidFill>
                  <a:srgbClr val="FF0000"/>
                </a:solidFill>
              </a:rPr>
              <a:t>хвилі</a:t>
            </a:r>
            <a:r>
              <a:rPr lang="ru-RU" sz="2800" dirty="0">
                <a:solidFill>
                  <a:srgbClr val="FF0000"/>
                </a:solidFill>
              </a:rPr>
              <a:t> </a:t>
            </a:r>
            <a:r>
              <a:rPr lang="ru-RU" sz="2800" dirty="0" err="1">
                <a:solidFill>
                  <a:srgbClr val="FF0000"/>
                </a:solidFill>
              </a:rPr>
              <a:t>десталінізації</a:t>
            </a:r>
            <a:r>
              <a:rPr lang="ru-RU" sz="2800" dirty="0">
                <a:solidFill>
                  <a:srgbClr val="FF0000"/>
                </a:solidFill>
              </a:rPr>
              <a:t>. </a:t>
            </a:r>
            <a:endParaRPr lang="uk-UA" sz="2800" dirty="0">
              <a:solidFill>
                <a:srgbClr val="FF0000"/>
              </a:solidFill>
            </a:endParaRPr>
          </a:p>
        </p:txBody>
      </p:sp>
    </p:spTree>
    <p:extLst>
      <p:ext uri="{BB962C8B-B14F-4D97-AF65-F5344CB8AC3E}">
        <p14:creationId xmlns:p14="http://schemas.microsoft.com/office/powerpoint/2010/main" val="1382443806"/>
      </p:ext>
    </p:extLst>
  </p:cSld>
  <p:clrMapOvr>
    <a:masterClrMapping/>
  </p:clrMapOvr>
  <p:transition>
    <p:cove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0D61D1CE-74E8-4E76-85AE-6F511D4DDC17}"/>
              </a:ext>
            </a:extLst>
          </p:cNvPr>
          <p:cNvSpPr>
            <a:spLocks noGrp="1"/>
          </p:cNvSpPr>
          <p:nvPr>
            <p:ph idx="1"/>
          </p:nvPr>
        </p:nvSpPr>
        <p:spPr/>
        <p:txBody>
          <a:bodyPr/>
          <a:lstStyle/>
          <a:p>
            <a:r>
              <a:rPr lang="uk-UA" dirty="0"/>
              <a:t>На відміну від Москви, де політичні процеси в перші роки «перебудови» відбувалися більш </a:t>
            </a:r>
            <a:r>
              <a:rPr lang="uk-UA" dirty="0" err="1"/>
              <a:t>інтенсивно</a:t>
            </a:r>
            <a:r>
              <a:rPr lang="uk-UA" dirty="0"/>
              <a:t>, в Україні продовжував панувати «застій». У першу чергу його пов’язували з ім’ям першого секретаря ЦК КПУ В. Щербицького.</a:t>
            </a:r>
          </a:p>
        </p:txBody>
      </p:sp>
      <p:sp>
        <p:nvSpPr>
          <p:cNvPr id="3" name="Заголовок 2">
            <a:extLst>
              <a:ext uri="{FF2B5EF4-FFF2-40B4-BE49-F238E27FC236}">
                <a16:creationId xmlns:a16="http://schemas.microsoft.com/office/drawing/2014/main" id="{70E31B94-CA07-49DB-BAF5-92F386465C2A}"/>
              </a:ext>
            </a:extLst>
          </p:cNvPr>
          <p:cNvSpPr>
            <a:spLocks noGrp="1"/>
          </p:cNvSpPr>
          <p:nvPr>
            <p:ph type="title"/>
          </p:nvPr>
        </p:nvSpPr>
        <p:spPr/>
        <p:txBody>
          <a:bodyPr>
            <a:normAutofit/>
          </a:bodyPr>
          <a:lstStyle/>
          <a:p>
            <a:r>
              <a:rPr lang="ru-RU" sz="2800" dirty="0"/>
              <a:t>2. УСУНЕННЯ З ПОСАДИ В. ЩЕРБИЦЬКОГО.</a:t>
            </a:r>
            <a:endParaRPr lang="uk-UA" sz="2800" dirty="0"/>
          </a:p>
        </p:txBody>
      </p:sp>
      <p:pic>
        <p:nvPicPr>
          <p:cNvPr id="4" name="Рисунок 3">
            <a:extLst>
              <a:ext uri="{FF2B5EF4-FFF2-40B4-BE49-F238E27FC236}">
                <a16:creationId xmlns:a16="http://schemas.microsoft.com/office/drawing/2014/main" id="{7EA18210-1E03-4C78-9880-9C5C73BE9332}"/>
              </a:ext>
            </a:extLst>
          </p:cNvPr>
          <p:cNvPicPr>
            <a:picLocks noChangeAspect="1"/>
          </p:cNvPicPr>
          <p:nvPr/>
        </p:nvPicPr>
        <p:blipFill>
          <a:blip r:embed="rId2"/>
          <a:stretch>
            <a:fillRect/>
          </a:stretch>
        </p:blipFill>
        <p:spPr>
          <a:xfrm>
            <a:off x="755576" y="4157006"/>
            <a:ext cx="3024336" cy="2538459"/>
          </a:xfrm>
          <a:prstGeom prst="rect">
            <a:avLst/>
          </a:prstGeom>
        </p:spPr>
      </p:pic>
      <p:pic>
        <p:nvPicPr>
          <p:cNvPr id="6" name="Рисунок 5">
            <a:extLst>
              <a:ext uri="{FF2B5EF4-FFF2-40B4-BE49-F238E27FC236}">
                <a16:creationId xmlns:a16="http://schemas.microsoft.com/office/drawing/2014/main" id="{372C182A-3C37-4D42-8A3F-6285F05A9450}"/>
              </a:ext>
            </a:extLst>
          </p:cNvPr>
          <p:cNvPicPr>
            <a:picLocks noChangeAspect="1"/>
          </p:cNvPicPr>
          <p:nvPr/>
        </p:nvPicPr>
        <p:blipFill>
          <a:blip r:embed="rId3"/>
          <a:stretch>
            <a:fillRect/>
          </a:stretch>
        </p:blipFill>
        <p:spPr>
          <a:xfrm>
            <a:off x="9331" y="6680454"/>
            <a:ext cx="4634677" cy="355092"/>
          </a:xfrm>
          <a:prstGeom prst="rect">
            <a:avLst/>
          </a:prstGeom>
        </p:spPr>
      </p:pic>
      <p:pic>
        <p:nvPicPr>
          <p:cNvPr id="7" name="Рисунок 6">
            <a:extLst>
              <a:ext uri="{FF2B5EF4-FFF2-40B4-BE49-F238E27FC236}">
                <a16:creationId xmlns:a16="http://schemas.microsoft.com/office/drawing/2014/main" id="{D81D5E5F-1EC9-483D-9192-E7A7471415CB}"/>
              </a:ext>
            </a:extLst>
          </p:cNvPr>
          <p:cNvPicPr>
            <a:picLocks noChangeAspect="1"/>
          </p:cNvPicPr>
          <p:nvPr/>
        </p:nvPicPr>
        <p:blipFill>
          <a:blip r:embed="rId4"/>
          <a:stretch>
            <a:fillRect/>
          </a:stretch>
        </p:blipFill>
        <p:spPr>
          <a:xfrm>
            <a:off x="6496184" y="4005064"/>
            <a:ext cx="2238079" cy="2852936"/>
          </a:xfrm>
          <a:prstGeom prst="rect">
            <a:avLst/>
          </a:prstGeom>
        </p:spPr>
      </p:pic>
    </p:spTree>
    <p:extLst>
      <p:ext uri="{BB962C8B-B14F-4D97-AF65-F5344CB8AC3E}">
        <p14:creationId xmlns:p14="http://schemas.microsoft.com/office/powerpoint/2010/main" val="3950855231"/>
      </p:ext>
    </p:extLst>
  </p:cSld>
  <p:clrMapOvr>
    <a:masterClrMapping/>
  </p:clrMapOvr>
  <p:transition>
    <p:cover/>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A6A9B3-EBBF-4DCC-8510-BD21BBA7240C}"/>
              </a:ext>
            </a:extLst>
          </p:cNvPr>
          <p:cNvSpPr>
            <a:spLocks noGrp="1"/>
          </p:cNvSpPr>
          <p:nvPr>
            <p:ph type="title"/>
          </p:nvPr>
        </p:nvSpPr>
        <p:spPr>
          <a:xfrm>
            <a:off x="179512" y="274638"/>
            <a:ext cx="8784976" cy="3226370"/>
          </a:xfrm>
        </p:spPr>
        <p:txBody>
          <a:bodyPr>
            <a:normAutofit/>
          </a:bodyPr>
          <a:lstStyle/>
          <a:p>
            <a:r>
              <a:rPr lang="ru-RU" sz="1600" b="0" dirty="0" err="1">
                <a:solidFill>
                  <a:schemeClr val="bg1"/>
                </a:solidFill>
                <a:effectLst/>
                <a:latin typeface="Times New Roman" panose="02020603050405020304" pitchFamily="18" charset="0"/>
                <a:cs typeface="Times New Roman" panose="02020603050405020304" pitchFamily="18" charset="0"/>
              </a:rPr>
              <a:t>Життя</a:t>
            </a:r>
            <a:r>
              <a:rPr lang="ru-RU" sz="1600" b="0" dirty="0">
                <a:solidFill>
                  <a:schemeClr val="bg1"/>
                </a:solidFill>
                <a:effectLst/>
                <a:latin typeface="Times New Roman" panose="02020603050405020304" pitchFamily="18" charset="0"/>
                <a:cs typeface="Times New Roman" panose="02020603050405020304" pitchFamily="18" charset="0"/>
              </a:rPr>
              <a:t> неминуче ставило </a:t>
            </a:r>
            <a:r>
              <a:rPr lang="ru-RU" sz="1600" b="0" dirty="0" err="1">
                <a:solidFill>
                  <a:schemeClr val="bg1"/>
                </a:solidFill>
                <a:effectLst/>
                <a:latin typeface="Times New Roman" panose="02020603050405020304" pitchFamily="18" charset="0"/>
                <a:cs typeface="Times New Roman" panose="02020603050405020304" pitchFamily="18" charset="0"/>
              </a:rPr>
              <a:t>питання</a:t>
            </a:r>
            <a:r>
              <a:rPr lang="ru-RU" sz="1600" b="0" dirty="0">
                <a:solidFill>
                  <a:schemeClr val="bg1"/>
                </a:solidFill>
                <a:effectLst/>
                <a:latin typeface="Times New Roman" panose="02020603050405020304" pitchFamily="18" charset="0"/>
                <a:cs typeface="Times New Roman" panose="02020603050405020304" pitchFamily="18" charset="0"/>
              </a:rPr>
              <a:t> про </a:t>
            </a:r>
            <a:r>
              <a:rPr lang="ru-RU" sz="1600" b="0" dirty="0" err="1">
                <a:solidFill>
                  <a:schemeClr val="bg1"/>
                </a:solidFill>
                <a:effectLst/>
                <a:latin typeface="Times New Roman" panose="02020603050405020304" pitchFamily="18" charset="0"/>
                <a:cs typeface="Times New Roman" panose="02020603050405020304" pitchFamily="18" charset="0"/>
              </a:rPr>
              <a:t>його</a:t>
            </a:r>
            <a:r>
              <a:rPr lang="ru-RU" sz="1600" b="0" dirty="0">
                <a:solidFill>
                  <a:schemeClr val="bg1"/>
                </a:solidFill>
                <a:effectLst/>
                <a:latin typeface="Times New Roman" panose="02020603050405020304" pitchFamily="18" charset="0"/>
                <a:cs typeface="Times New Roman" panose="02020603050405020304" pitchFamily="18" charset="0"/>
              </a:rPr>
              <a:t> </a:t>
            </a:r>
            <a:r>
              <a:rPr lang="ru-RU" sz="1600" b="0" dirty="0" err="1">
                <a:solidFill>
                  <a:schemeClr val="bg1"/>
                </a:solidFill>
                <a:effectLst/>
                <a:latin typeface="Times New Roman" panose="02020603050405020304" pitchFamily="18" charset="0"/>
                <a:cs typeface="Times New Roman" panose="02020603050405020304" pitchFamily="18" charset="0"/>
              </a:rPr>
              <a:t>відставку</a:t>
            </a:r>
            <a:r>
              <a:rPr lang="ru-RU" sz="1600" b="0" dirty="0">
                <a:solidFill>
                  <a:schemeClr val="bg1"/>
                </a:solidFill>
                <a:effectLst/>
                <a:latin typeface="Times New Roman" panose="02020603050405020304" pitchFamily="18" charset="0"/>
                <a:cs typeface="Times New Roman" panose="02020603050405020304" pitchFamily="18" charset="0"/>
              </a:rPr>
              <a:t>, </a:t>
            </a:r>
            <a:r>
              <a:rPr lang="ru-RU" sz="1600" b="0" dirty="0" err="1">
                <a:solidFill>
                  <a:schemeClr val="bg1"/>
                </a:solidFill>
                <a:effectLst/>
                <a:latin typeface="Times New Roman" panose="02020603050405020304" pitchFamily="18" charset="0"/>
                <a:cs typeface="Times New Roman" panose="02020603050405020304" pitchFamily="18" charset="0"/>
              </a:rPr>
              <a:t>тим</a:t>
            </a:r>
            <a:r>
              <a:rPr lang="ru-RU" sz="1600" b="0" dirty="0">
                <a:solidFill>
                  <a:schemeClr val="bg1"/>
                </a:solidFill>
                <a:effectLst/>
                <a:latin typeface="Times New Roman" panose="02020603050405020304" pitchFamily="18" charset="0"/>
                <a:cs typeface="Times New Roman" panose="02020603050405020304" pitchFamily="18" charset="0"/>
              </a:rPr>
              <a:t> </a:t>
            </a:r>
            <a:r>
              <a:rPr lang="ru-RU" sz="1600" b="0" dirty="0" err="1">
                <a:solidFill>
                  <a:schemeClr val="bg1"/>
                </a:solidFill>
                <a:effectLst/>
                <a:latin typeface="Times New Roman" panose="02020603050405020304" pitchFamily="18" charset="0"/>
                <a:cs typeface="Times New Roman" panose="02020603050405020304" pitchFamily="18" charset="0"/>
              </a:rPr>
              <a:t>більше</a:t>
            </a:r>
            <a:r>
              <a:rPr lang="ru-RU" sz="1600" b="0" dirty="0">
                <a:solidFill>
                  <a:schemeClr val="bg1"/>
                </a:solidFill>
                <a:effectLst/>
                <a:latin typeface="Times New Roman" panose="02020603050405020304" pitchFamily="18" charset="0"/>
                <a:cs typeface="Times New Roman" panose="02020603050405020304" pitchFamily="18" charset="0"/>
              </a:rPr>
              <a:t>, </a:t>
            </a:r>
            <a:r>
              <a:rPr lang="ru-RU" sz="1600" b="0" dirty="0" err="1">
                <a:solidFill>
                  <a:schemeClr val="bg1"/>
                </a:solidFill>
                <a:effectLst/>
                <a:latin typeface="Times New Roman" panose="02020603050405020304" pitchFamily="18" charset="0"/>
                <a:cs typeface="Times New Roman" panose="02020603050405020304" pitchFamily="18" charset="0"/>
              </a:rPr>
              <a:t>що</a:t>
            </a:r>
            <a:r>
              <a:rPr lang="ru-RU" sz="1600" b="0" dirty="0">
                <a:solidFill>
                  <a:schemeClr val="bg1"/>
                </a:solidFill>
                <a:effectLst/>
                <a:latin typeface="Times New Roman" panose="02020603050405020304" pitchFamily="18" charset="0"/>
                <a:cs typeface="Times New Roman" panose="02020603050405020304" pitchFamily="18" charset="0"/>
              </a:rPr>
              <a:t> з такими </a:t>
            </a:r>
            <a:r>
              <a:rPr lang="ru-RU" sz="1600" b="0" dirty="0" err="1">
                <a:solidFill>
                  <a:schemeClr val="bg1"/>
                </a:solidFill>
                <a:effectLst/>
                <a:latin typeface="Times New Roman" panose="02020603050405020304" pitchFamily="18" charset="0"/>
                <a:cs typeface="Times New Roman" panose="02020603050405020304" pitchFamily="18" charset="0"/>
              </a:rPr>
              <a:t>вимогами</a:t>
            </a:r>
            <a:r>
              <a:rPr lang="ru-RU" sz="1600" b="0" dirty="0">
                <a:solidFill>
                  <a:schemeClr val="bg1"/>
                </a:solidFill>
                <a:effectLst/>
                <a:latin typeface="Times New Roman" panose="02020603050405020304" pitchFamily="18" charset="0"/>
                <a:cs typeface="Times New Roman" panose="02020603050405020304" pitchFamily="18" charset="0"/>
              </a:rPr>
              <a:t> до Генерального секретаря ЦК КПРС </a:t>
            </a:r>
            <a:r>
              <a:rPr lang="ru-RU" sz="1600" b="0" dirty="0" err="1">
                <a:solidFill>
                  <a:schemeClr val="bg1"/>
                </a:solidFill>
                <a:effectLst/>
                <a:latin typeface="Times New Roman" panose="02020603050405020304" pitchFamily="18" charset="0"/>
                <a:cs typeface="Times New Roman" panose="02020603050405020304" pitchFamily="18" charset="0"/>
              </a:rPr>
              <a:t>зверталися</a:t>
            </a:r>
            <a:r>
              <a:rPr lang="ru-RU" sz="1600" b="0" dirty="0">
                <a:solidFill>
                  <a:schemeClr val="bg1"/>
                </a:solidFill>
                <a:effectLst/>
                <a:latin typeface="Times New Roman" panose="02020603050405020304" pitchFamily="18" charset="0"/>
                <a:cs typeface="Times New Roman" panose="02020603050405020304" pitchFamily="18" charset="0"/>
              </a:rPr>
              <a:t> </a:t>
            </a:r>
            <a:r>
              <a:rPr lang="ru-RU" sz="1600" b="0" dirty="0" err="1">
                <a:solidFill>
                  <a:schemeClr val="bg1"/>
                </a:solidFill>
                <a:effectLst/>
                <a:latin typeface="Times New Roman" panose="02020603050405020304" pitchFamily="18" charset="0"/>
                <a:cs typeface="Times New Roman" panose="02020603050405020304" pitchFamily="18" charset="0"/>
              </a:rPr>
              <a:t>українські</a:t>
            </a:r>
            <a:r>
              <a:rPr lang="ru-RU" sz="1600" b="0" dirty="0">
                <a:solidFill>
                  <a:schemeClr val="bg1"/>
                </a:solidFill>
                <a:effectLst/>
                <a:latin typeface="Times New Roman" panose="02020603050405020304" pitchFamily="18" charset="0"/>
                <a:cs typeface="Times New Roman" panose="02020603050405020304" pitchFamily="18" charset="0"/>
              </a:rPr>
              <a:t> </a:t>
            </a:r>
            <a:r>
              <a:rPr lang="ru-RU" sz="1600" b="0" dirty="0" err="1">
                <a:solidFill>
                  <a:schemeClr val="bg1"/>
                </a:solidFill>
                <a:effectLst/>
                <a:latin typeface="Times New Roman" panose="02020603050405020304" pitchFamily="18" charset="0"/>
                <a:cs typeface="Times New Roman" panose="02020603050405020304" pitchFamily="18" charset="0"/>
              </a:rPr>
              <a:t>політики</a:t>
            </a:r>
            <a:r>
              <a:rPr lang="ru-RU" sz="1600" b="0" dirty="0">
                <a:solidFill>
                  <a:schemeClr val="bg1"/>
                </a:solidFill>
                <a:effectLst/>
                <a:latin typeface="Times New Roman" panose="02020603050405020304" pitchFamily="18" charset="0"/>
                <a:cs typeface="Times New Roman" panose="02020603050405020304" pitchFamily="18" charset="0"/>
              </a:rPr>
              <a:t> та </a:t>
            </a:r>
            <a:r>
              <a:rPr lang="ru-RU" sz="1600" b="0" dirty="0" err="1">
                <a:solidFill>
                  <a:schemeClr val="bg1"/>
                </a:solidFill>
                <a:effectLst/>
                <a:latin typeface="Times New Roman" panose="02020603050405020304" pitchFamily="18" charset="0"/>
                <a:cs typeface="Times New Roman" panose="02020603050405020304" pitchFamily="18" charset="0"/>
              </a:rPr>
              <a:t>представники</a:t>
            </a:r>
            <a:r>
              <a:rPr lang="ru-RU" sz="1600" b="0" dirty="0">
                <a:solidFill>
                  <a:schemeClr val="bg1"/>
                </a:solidFill>
                <a:effectLst/>
                <a:latin typeface="Times New Roman" panose="02020603050405020304" pitchFamily="18" charset="0"/>
                <a:cs typeface="Times New Roman" panose="02020603050405020304" pitchFamily="18" charset="0"/>
              </a:rPr>
              <a:t> </a:t>
            </a:r>
            <a:r>
              <a:rPr lang="ru-RU" sz="1600" b="0" dirty="0" err="1">
                <a:solidFill>
                  <a:schemeClr val="bg1"/>
                </a:solidFill>
                <a:effectLst/>
                <a:latin typeface="Times New Roman" panose="02020603050405020304" pitchFamily="18" charset="0"/>
                <a:cs typeface="Times New Roman" panose="02020603050405020304" pitchFamily="18" charset="0"/>
              </a:rPr>
              <a:t>інтелігенції</a:t>
            </a:r>
            <a:r>
              <a:rPr lang="ru-RU" sz="1600" b="0" dirty="0">
                <a:solidFill>
                  <a:schemeClr val="bg1"/>
                </a:solidFill>
                <a:effectLst/>
                <a:latin typeface="Times New Roman" panose="02020603050405020304" pitchFamily="18" charset="0"/>
                <a:cs typeface="Times New Roman" panose="02020603050405020304" pitchFamily="18" charset="0"/>
              </a:rPr>
              <a:t>.</a:t>
            </a:r>
            <a:br>
              <a:rPr lang="ru-RU" sz="1600" b="0" dirty="0">
                <a:solidFill>
                  <a:schemeClr val="bg1"/>
                </a:solidFill>
                <a:effectLst/>
                <a:latin typeface="Times New Roman" panose="02020603050405020304" pitchFamily="18" charset="0"/>
                <a:cs typeface="Times New Roman" panose="02020603050405020304" pitchFamily="18" charset="0"/>
              </a:rPr>
            </a:br>
            <a:br>
              <a:rPr lang="ru-RU" sz="1600" b="0" dirty="0">
                <a:solidFill>
                  <a:schemeClr val="bg1"/>
                </a:solidFill>
                <a:effectLst/>
                <a:latin typeface="Times New Roman" panose="02020603050405020304" pitchFamily="18" charset="0"/>
                <a:cs typeface="Times New Roman" panose="02020603050405020304" pitchFamily="18" charset="0"/>
              </a:rPr>
            </a:br>
            <a:r>
              <a:rPr lang="ru-RU" sz="1600" b="0" dirty="0">
                <a:solidFill>
                  <a:schemeClr val="bg1"/>
                </a:solidFill>
                <a:effectLst/>
                <a:latin typeface="Times New Roman" panose="02020603050405020304" pitchFamily="18" charset="0"/>
                <a:cs typeface="Times New Roman" panose="02020603050405020304" pitchFamily="18" charset="0"/>
              </a:rPr>
              <a:t>28 вересня 1989 р. в </a:t>
            </a:r>
            <a:r>
              <a:rPr lang="ru-RU" sz="1600" b="0" dirty="0" err="1">
                <a:solidFill>
                  <a:schemeClr val="bg1"/>
                </a:solidFill>
                <a:effectLst/>
                <a:latin typeface="Times New Roman" panose="02020603050405020304" pitchFamily="18" charset="0"/>
                <a:cs typeface="Times New Roman" panose="02020603050405020304" pitchFamily="18" charset="0"/>
              </a:rPr>
              <a:t>Києві</a:t>
            </a:r>
            <a:r>
              <a:rPr lang="ru-RU" sz="1600" b="0" dirty="0">
                <a:solidFill>
                  <a:schemeClr val="bg1"/>
                </a:solidFill>
                <a:effectLst/>
                <a:latin typeface="Times New Roman" panose="02020603050405020304" pitchFamily="18" charset="0"/>
                <a:cs typeface="Times New Roman" panose="02020603050405020304" pitchFamily="18" charset="0"/>
              </a:rPr>
              <a:t> </a:t>
            </a:r>
            <a:r>
              <a:rPr lang="ru-RU" sz="1600" b="0" dirty="0" err="1">
                <a:solidFill>
                  <a:schemeClr val="bg1"/>
                </a:solidFill>
                <a:effectLst/>
                <a:latin typeface="Times New Roman" panose="02020603050405020304" pitchFamily="18" charset="0"/>
                <a:cs typeface="Times New Roman" panose="02020603050405020304" pitchFamily="18" charset="0"/>
              </a:rPr>
              <a:t>відбувся</a:t>
            </a:r>
            <a:r>
              <a:rPr lang="ru-RU" sz="1600" b="0" dirty="0">
                <a:solidFill>
                  <a:schemeClr val="bg1"/>
                </a:solidFill>
                <a:effectLst/>
                <a:latin typeface="Times New Roman" panose="02020603050405020304" pitchFamily="18" charset="0"/>
                <a:cs typeface="Times New Roman" panose="02020603050405020304" pitchFamily="18" charset="0"/>
              </a:rPr>
              <a:t> пленум ЦК КПУ, </a:t>
            </a:r>
            <a:r>
              <a:rPr lang="ru-RU" sz="1600" b="0" dirty="0" err="1">
                <a:solidFill>
                  <a:schemeClr val="bg1"/>
                </a:solidFill>
                <a:effectLst/>
                <a:latin typeface="Times New Roman" panose="02020603050405020304" pitchFamily="18" charset="0"/>
                <a:cs typeface="Times New Roman" panose="02020603050405020304" pitchFamily="18" charset="0"/>
              </a:rPr>
              <a:t>який</a:t>
            </a:r>
            <a:r>
              <a:rPr lang="ru-RU" sz="1600" b="0" dirty="0">
                <a:solidFill>
                  <a:schemeClr val="bg1"/>
                </a:solidFill>
                <a:effectLst/>
                <a:latin typeface="Times New Roman" panose="02020603050405020304" pitchFamily="18" charset="0"/>
                <a:cs typeface="Times New Roman" panose="02020603050405020304" pitchFamily="18" charset="0"/>
              </a:rPr>
              <a:t> проходив за </a:t>
            </a:r>
            <a:r>
              <a:rPr lang="ru-RU" sz="1600" b="0" dirty="0" err="1">
                <a:solidFill>
                  <a:schemeClr val="bg1"/>
                </a:solidFill>
                <a:effectLst/>
                <a:latin typeface="Times New Roman" panose="02020603050405020304" pitchFamily="18" charset="0"/>
                <a:cs typeface="Times New Roman" panose="02020603050405020304" pitchFamily="18" charset="0"/>
              </a:rPr>
              <a:t>участю</a:t>
            </a:r>
            <a:r>
              <a:rPr lang="ru-RU" sz="1600" b="0" dirty="0">
                <a:solidFill>
                  <a:schemeClr val="bg1"/>
                </a:solidFill>
                <a:effectLst/>
                <a:latin typeface="Times New Roman" panose="02020603050405020304" pitchFamily="18" charset="0"/>
                <a:cs typeface="Times New Roman" panose="02020603050405020304" pitchFamily="18" charset="0"/>
              </a:rPr>
              <a:t> М. </a:t>
            </a:r>
            <a:r>
              <a:rPr lang="ru-RU" sz="1600" b="0" dirty="0" err="1">
                <a:solidFill>
                  <a:schemeClr val="bg1"/>
                </a:solidFill>
                <a:effectLst/>
                <a:latin typeface="Times New Roman" panose="02020603050405020304" pitchFamily="18" charset="0"/>
                <a:cs typeface="Times New Roman" panose="02020603050405020304" pitchFamily="18" charset="0"/>
              </a:rPr>
              <a:t>Горбачова</a:t>
            </a:r>
            <a:r>
              <a:rPr lang="ru-RU" sz="1600" b="0" dirty="0">
                <a:solidFill>
                  <a:schemeClr val="bg1"/>
                </a:solidFill>
                <a:effectLst/>
                <a:latin typeface="Times New Roman" panose="02020603050405020304" pitchFamily="18" charset="0"/>
                <a:cs typeface="Times New Roman" panose="02020603050405020304" pitchFamily="18" charset="0"/>
              </a:rPr>
              <a:t>. На </a:t>
            </a:r>
            <a:r>
              <a:rPr lang="ru-RU" sz="1600" b="0" dirty="0" err="1">
                <a:solidFill>
                  <a:schemeClr val="bg1"/>
                </a:solidFill>
                <a:effectLst/>
                <a:latin typeface="Times New Roman" panose="02020603050405020304" pitchFamily="18" charset="0"/>
                <a:cs typeface="Times New Roman" panose="02020603050405020304" pitchFamily="18" charset="0"/>
              </a:rPr>
              <a:t>пленумі</a:t>
            </a:r>
            <a:r>
              <a:rPr lang="ru-RU" sz="1600" b="0" dirty="0">
                <a:solidFill>
                  <a:schemeClr val="bg1"/>
                </a:solidFill>
                <a:effectLst/>
                <a:latin typeface="Times New Roman" panose="02020603050405020304" pitchFamily="18" charset="0"/>
                <a:cs typeface="Times New Roman" panose="02020603050405020304" pitchFamily="18" charset="0"/>
              </a:rPr>
              <a:t> В. </a:t>
            </a:r>
            <a:r>
              <a:rPr lang="ru-RU" sz="1600" b="0" dirty="0" err="1">
                <a:solidFill>
                  <a:schemeClr val="bg1"/>
                </a:solidFill>
                <a:effectLst/>
                <a:latin typeface="Times New Roman" panose="02020603050405020304" pitchFamily="18" charset="0"/>
                <a:cs typeface="Times New Roman" panose="02020603050405020304" pitchFamily="18" charset="0"/>
              </a:rPr>
              <a:t>Щербицького</a:t>
            </a:r>
            <a:r>
              <a:rPr lang="ru-RU" sz="1600" b="0" dirty="0">
                <a:solidFill>
                  <a:schemeClr val="bg1"/>
                </a:solidFill>
                <a:effectLst/>
                <a:latin typeface="Times New Roman" panose="02020603050405020304" pitchFamily="18" charset="0"/>
                <a:cs typeface="Times New Roman" panose="02020603050405020304" pitchFamily="18" charset="0"/>
              </a:rPr>
              <a:t> </a:t>
            </a:r>
            <a:r>
              <a:rPr lang="ru-RU" sz="1600" b="0" dirty="0" err="1">
                <a:solidFill>
                  <a:schemeClr val="bg1"/>
                </a:solidFill>
                <a:effectLst/>
                <a:latin typeface="Times New Roman" panose="02020603050405020304" pitchFamily="18" charset="0"/>
                <a:cs typeface="Times New Roman" panose="02020603050405020304" pitchFamily="18" charset="0"/>
              </a:rPr>
              <a:t>було</a:t>
            </a:r>
            <a:r>
              <a:rPr lang="ru-RU" sz="1600" b="0" dirty="0">
                <a:solidFill>
                  <a:schemeClr val="bg1"/>
                </a:solidFill>
                <a:effectLst/>
                <a:latin typeface="Times New Roman" panose="02020603050405020304" pitchFamily="18" charset="0"/>
                <a:cs typeface="Times New Roman" panose="02020603050405020304" pitchFamily="18" charset="0"/>
              </a:rPr>
              <a:t> </a:t>
            </a:r>
            <a:r>
              <a:rPr lang="ru-RU" sz="1600" b="0" dirty="0" err="1">
                <a:solidFill>
                  <a:schemeClr val="bg1"/>
                </a:solidFill>
                <a:effectLst/>
                <a:latin typeface="Times New Roman" panose="02020603050405020304" pitchFamily="18" charset="0"/>
                <a:cs typeface="Times New Roman" panose="02020603050405020304" pitchFamily="18" charset="0"/>
              </a:rPr>
              <a:t>звільнено</a:t>
            </a:r>
            <a:r>
              <a:rPr lang="ru-RU" sz="1600" b="0" dirty="0">
                <a:solidFill>
                  <a:schemeClr val="bg1"/>
                </a:solidFill>
                <a:effectLst/>
                <a:latin typeface="Times New Roman" panose="02020603050405020304" pitchFamily="18" charset="0"/>
                <a:cs typeface="Times New Roman" panose="02020603050405020304" pitchFamily="18" charset="0"/>
              </a:rPr>
              <a:t> </a:t>
            </a:r>
            <a:r>
              <a:rPr lang="ru-RU" sz="1600" b="0" dirty="0" err="1">
                <a:solidFill>
                  <a:schemeClr val="bg1"/>
                </a:solidFill>
                <a:effectLst/>
                <a:latin typeface="Times New Roman" panose="02020603050405020304" pitchFamily="18" charset="0"/>
                <a:cs typeface="Times New Roman" panose="02020603050405020304" pitchFamily="18" charset="0"/>
              </a:rPr>
              <a:t>від</a:t>
            </a:r>
            <a:r>
              <a:rPr lang="ru-RU" sz="1600" b="0" dirty="0">
                <a:solidFill>
                  <a:schemeClr val="bg1"/>
                </a:solidFill>
                <a:effectLst/>
                <a:latin typeface="Times New Roman" panose="02020603050405020304" pitchFamily="18" charset="0"/>
                <a:cs typeface="Times New Roman" panose="02020603050405020304" pitchFamily="18" charset="0"/>
              </a:rPr>
              <a:t> </a:t>
            </a:r>
            <a:r>
              <a:rPr lang="ru-RU" sz="1600" b="0" dirty="0" err="1">
                <a:solidFill>
                  <a:schemeClr val="bg1"/>
                </a:solidFill>
                <a:effectLst/>
                <a:latin typeface="Times New Roman" panose="02020603050405020304" pitchFamily="18" charset="0"/>
                <a:cs typeface="Times New Roman" panose="02020603050405020304" pitchFamily="18" charset="0"/>
              </a:rPr>
              <a:t>обов’язків</a:t>
            </a:r>
            <a:r>
              <a:rPr lang="ru-RU" sz="1600" b="0" dirty="0">
                <a:solidFill>
                  <a:schemeClr val="bg1"/>
                </a:solidFill>
                <a:effectLst/>
                <a:latin typeface="Times New Roman" panose="02020603050405020304" pitchFamily="18" charset="0"/>
                <a:cs typeface="Times New Roman" panose="02020603050405020304" pitchFamily="18" charset="0"/>
              </a:rPr>
              <a:t> </a:t>
            </a:r>
            <a:r>
              <a:rPr lang="ru-RU" sz="1600" b="0" dirty="0" err="1">
                <a:solidFill>
                  <a:schemeClr val="bg1"/>
                </a:solidFill>
                <a:effectLst/>
                <a:latin typeface="Times New Roman" panose="02020603050405020304" pitchFamily="18" charset="0"/>
                <a:cs typeface="Times New Roman" panose="02020603050405020304" pitchFamily="18" charset="0"/>
              </a:rPr>
              <a:t>першого</a:t>
            </a:r>
            <a:r>
              <a:rPr lang="ru-RU" sz="1600" b="0" dirty="0">
                <a:solidFill>
                  <a:schemeClr val="bg1"/>
                </a:solidFill>
                <a:effectLst/>
                <a:latin typeface="Times New Roman" panose="02020603050405020304" pitchFamily="18" charset="0"/>
                <a:cs typeface="Times New Roman" panose="02020603050405020304" pitchFamily="18" charset="0"/>
              </a:rPr>
              <a:t> секретаря і члена Политбюро ЦК КПУ «у </a:t>
            </a:r>
            <a:r>
              <a:rPr lang="ru-RU" sz="1600" b="0" dirty="0" err="1">
                <a:solidFill>
                  <a:schemeClr val="bg1"/>
                </a:solidFill>
                <a:effectLst/>
                <a:latin typeface="Times New Roman" panose="02020603050405020304" pitchFamily="18" charset="0"/>
                <a:cs typeface="Times New Roman" panose="02020603050405020304" pitchFamily="18" charset="0"/>
              </a:rPr>
              <a:t>зв’язку</a:t>
            </a:r>
            <a:r>
              <a:rPr lang="ru-RU" sz="1600" b="0" dirty="0">
                <a:solidFill>
                  <a:schemeClr val="bg1"/>
                </a:solidFill>
                <a:effectLst/>
                <a:latin typeface="Times New Roman" panose="02020603050405020304" pitchFamily="18" charset="0"/>
                <a:cs typeface="Times New Roman" panose="02020603050405020304" pitchFamily="18" charset="0"/>
              </a:rPr>
              <a:t> з </a:t>
            </a:r>
            <a:r>
              <a:rPr lang="ru-RU" sz="1600" b="0" dirty="0" err="1">
                <a:solidFill>
                  <a:schemeClr val="bg1"/>
                </a:solidFill>
                <a:effectLst/>
                <a:latin typeface="Times New Roman" panose="02020603050405020304" pitchFamily="18" charset="0"/>
                <a:cs typeface="Times New Roman" panose="02020603050405020304" pitchFamily="18" charset="0"/>
              </a:rPr>
              <a:t>виходом</a:t>
            </a:r>
            <a:r>
              <a:rPr lang="ru-RU" sz="1600" b="0" dirty="0">
                <a:solidFill>
                  <a:schemeClr val="bg1"/>
                </a:solidFill>
                <a:effectLst/>
                <a:latin typeface="Times New Roman" panose="02020603050405020304" pitchFamily="18" charset="0"/>
                <a:cs typeface="Times New Roman" panose="02020603050405020304" pitchFamily="18" charset="0"/>
              </a:rPr>
              <a:t> на </a:t>
            </a:r>
            <a:r>
              <a:rPr lang="ru-RU" sz="1600" b="0" dirty="0" err="1">
                <a:solidFill>
                  <a:schemeClr val="bg1"/>
                </a:solidFill>
                <a:effectLst/>
                <a:latin typeface="Times New Roman" panose="02020603050405020304" pitchFamily="18" charset="0"/>
                <a:cs typeface="Times New Roman" panose="02020603050405020304" pitchFamily="18" charset="0"/>
              </a:rPr>
              <a:t>пенсію</a:t>
            </a:r>
            <a:r>
              <a:rPr lang="ru-RU" sz="1600" b="0" dirty="0">
                <a:solidFill>
                  <a:schemeClr val="bg1"/>
                </a:solidFill>
                <a:effectLst/>
                <a:latin typeface="Times New Roman" panose="02020603050405020304" pitchFamily="18" charset="0"/>
                <a:cs typeface="Times New Roman" panose="02020603050405020304" pitchFamily="18" charset="0"/>
              </a:rPr>
              <a:t>». </a:t>
            </a:r>
            <a:br>
              <a:rPr lang="ru-RU" sz="1600" b="0" dirty="0">
                <a:solidFill>
                  <a:schemeClr val="bg1"/>
                </a:solidFill>
                <a:effectLst/>
                <a:latin typeface="Times New Roman" panose="02020603050405020304" pitchFamily="18" charset="0"/>
                <a:cs typeface="Times New Roman" panose="02020603050405020304" pitchFamily="18" charset="0"/>
              </a:rPr>
            </a:br>
            <a:br>
              <a:rPr lang="ru-RU" sz="1600" b="0" dirty="0">
                <a:solidFill>
                  <a:schemeClr val="bg1"/>
                </a:solidFill>
                <a:effectLst/>
                <a:latin typeface="Times New Roman" panose="02020603050405020304" pitchFamily="18" charset="0"/>
                <a:cs typeface="Times New Roman" panose="02020603050405020304" pitchFamily="18" charset="0"/>
              </a:rPr>
            </a:br>
            <a:r>
              <a:rPr lang="ru-RU" sz="1600" b="0" dirty="0" err="1">
                <a:solidFill>
                  <a:schemeClr val="bg1"/>
                </a:solidFill>
                <a:effectLst/>
                <a:latin typeface="Times New Roman" panose="02020603050405020304" pitchFamily="18" charset="0"/>
                <a:cs typeface="Times New Roman" panose="02020603050405020304" pitchFamily="18" charset="0"/>
              </a:rPr>
              <a:t>Новим</a:t>
            </a:r>
            <a:r>
              <a:rPr lang="ru-RU" sz="1600" b="0" dirty="0">
                <a:solidFill>
                  <a:schemeClr val="bg1"/>
                </a:solidFill>
                <a:effectLst/>
                <a:latin typeface="Times New Roman" panose="02020603050405020304" pitchFamily="18" charset="0"/>
                <a:cs typeface="Times New Roman" panose="02020603050405020304" pitchFamily="18" charset="0"/>
              </a:rPr>
              <a:t> першим секретарем </a:t>
            </a:r>
            <a:r>
              <a:rPr lang="ru-RU" sz="1600" b="0" dirty="0" err="1">
                <a:solidFill>
                  <a:schemeClr val="bg1"/>
                </a:solidFill>
                <a:effectLst/>
                <a:latin typeface="Times New Roman" panose="02020603050405020304" pitchFamily="18" charset="0"/>
                <a:cs typeface="Times New Roman" panose="02020603050405020304" pitchFamily="18" charset="0"/>
              </a:rPr>
              <a:t>було</a:t>
            </a:r>
            <a:r>
              <a:rPr lang="ru-RU" sz="1600" b="0" dirty="0">
                <a:solidFill>
                  <a:schemeClr val="bg1"/>
                </a:solidFill>
                <a:effectLst/>
                <a:latin typeface="Times New Roman" panose="02020603050405020304" pitchFamily="18" charset="0"/>
                <a:cs typeface="Times New Roman" panose="02020603050405020304" pitchFamily="18" charset="0"/>
              </a:rPr>
              <a:t> </a:t>
            </a:r>
            <a:r>
              <a:rPr lang="ru-RU" sz="1600" b="0" dirty="0" err="1">
                <a:solidFill>
                  <a:schemeClr val="bg1"/>
                </a:solidFill>
                <a:effectLst/>
                <a:latin typeface="Times New Roman" panose="02020603050405020304" pitchFamily="18" charset="0"/>
                <a:cs typeface="Times New Roman" panose="02020603050405020304" pitchFamily="18" charset="0"/>
              </a:rPr>
              <a:t>обрано</a:t>
            </a:r>
            <a:r>
              <a:rPr lang="ru-RU" sz="1600" b="0" dirty="0">
                <a:solidFill>
                  <a:schemeClr val="bg1"/>
                </a:solidFill>
                <a:effectLst/>
                <a:latin typeface="Times New Roman" panose="02020603050405020304" pitchFamily="18" charset="0"/>
                <a:cs typeface="Times New Roman" panose="02020603050405020304" pitchFamily="18" charset="0"/>
              </a:rPr>
              <a:t> </a:t>
            </a:r>
            <a:r>
              <a:rPr lang="ru-RU" sz="1600" dirty="0" err="1">
                <a:solidFill>
                  <a:schemeClr val="bg1"/>
                </a:solidFill>
                <a:effectLst/>
                <a:latin typeface="Times New Roman" panose="02020603050405020304" pitchFamily="18" charset="0"/>
                <a:cs typeface="Times New Roman" panose="02020603050405020304" pitchFamily="18" charset="0"/>
              </a:rPr>
              <a:t>Володимира</a:t>
            </a:r>
            <a:r>
              <a:rPr lang="ru-RU" sz="1600" dirty="0">
                <a:solidFill>
                  <a:schemeClr val="bg1"/>
                </a:solidFill>
                <a:effectLst/>
                <a:latin typeface="Times New Roman" panose="02020603050405020304" pitchFamily="18" charset="0"/>
                <a:cs typeface="Times New Roman" panose="02020603050405020304" pitchFamily="18" charset="0"/>
              </a:rPr>
              <a:t> </a:t>
            </a:r>
            <a:r>
              <a:rPr lang="ru-RU" sz="1600" dirty="0" err="1">
                <a:solidFill>
                  <a:schemeClr val="bg1"/>
                </a:solidFill>
                <a:effectLst/>
                <a:latin typeface="Times New Roman" panose="02020603050405020304" pitchFamily="18" charset="0"/>
                <a:cs typeface="Times New Roman" panose="02020603050405020304" pitchFamily="18" charset="0"/>
              </a:rPr>
              <a:t>Івашка</a:t>
            </a:r>
            <a:r>
              <a:rPr lang="ru-RU" sz="1600" dirty="0">
                <a:solidFill>
                  <a:schemeClr val="bg1"/>
                </a:solidFill>
                <a:effectLst/>
                <a:latin typeface="Times New Roman" panose="02020603050405020304" pitchFamily="18" charset="0"/>
                <a:cs typeface="Times New Roman" panose="02020603050405020304" pitchFamily="18" charset="0"/>
              </a:rPr>
              <a:t>.</a:t>
            </a:r>
            <a:br>
              <a:rPr lang="ru-RU" sz="1600" dirty="0">
                <a:solidFill>
                  <a:schemeClr val="bg1"/>
                </a:solidFill>
                <a:effectLst/>
                <a:latin typeface="Times New Roman" panose="02020603050405020304" pitchFamily="18" charset="0"/>
                <a:cs typeface="Times New Roman" panose="02020603050405020304" pitchFamily="18" charset="0"/>
              </a:rPr>
            </a:br>
            <a:endParaRPr lang="uk-UA" sz="1600" dirty="0">
              <a:solidFill>
                <a:schemeClr val="bg1"/>
              </a:solidFill>
              <a:effectLst/>
              <a:latin typeface="Times New Roman" panose="02020603050405020304" pitchFamily="18" charset="0"/>
              <a:cs typeface="Times New Roman" panose="02020603050405020304" pitchFamily="18" charset="0"/>
            </a:endParaRPr>
          </a:p>
        </p:txBody>
      </p:sp>
      <p:pic>
        <p:nvPicPr>
          <p:cNvPr id="3" name="Рисунок 2">
            <a:extLst>
              <a:ext uri="{FF2B5EF4-FFF2-40B4-BE49-F238E27FC236}">
                <a16:creationId xmlns:a16="http://schemas.microsoft.com/office/drawing/2014/main" id="{1943018A-215E-45BC-A730-E66C734FB563}"/>
              </a:ext>
            </a:extLst>
          </p:cNvPr>
          <p:cNvPicPr>
            <a:picLocks noChangeAspect="1"/>
          </p:cNvPicPr>
          <p:nvPr/>
        </p:nvPicPr>
        <p:blipFill>
          <a:blip r:embed="rId2"/>
          <a:stretch>
            <a:fillRect/>
          </a:stretch>
        </p:blipFill>
        <p:spPr>
          <a:xfrm>
            <a:off x="5721086" y="3091860"/>
            <a:ext cx="2664296" cy="3766140"/>
          </a:xfrm>
          <a:prstGeom prst="rect">
            <a:avLst/>
          </a:prstGeom>
        </p:spPr>
      </p:pic>
      <p:pic>
        <p:nvPicPr>
          <p:cNvPr id="4" name="Рисунок 3">
            <a:extLst>
              <a:ext uri="{FF2B5EF4-FFF2-40B4-BE49-F238E27FC236}">
                <a16:creationId xmlns:a16="http://schemas.microsoft.com/office/drawing/2014/main" id="{544A5A65-8611-45D5-A567-D3263CA06E72}"/>
              </a:ext>
            </a:extLst>
          </p:cNvPr>
          <p:cNvPicPr>
            <a:picLocks noChangeAspect="1"/>
          </p:cNvPicPr>
          <p:nvPr/>
        </p:nvPicPr>
        <p:blipFill>
          <a:blip r:embed="rId3"/>
          <a:stretch>
            <a:fillRect/>
          </a:stretch>
        </p:blipFill>
        <p:spPr>
          <a:xfrm>
            <a:off x="758618" y="3097134"/>
            <a:ext cx="2990921" cy="3814035"/>
          </a:xfrm>
          <a:prstGeom prst="rect">
            <a:avLst/>
          </a:prstGeom>
        </p:spPr>
      </p:pic>
    </p:spTree>
    <p:extLst>
      <p:ext uri="{BB962C8B-B14F-4D97-AF65-F5344CB8AC3E}">
        <p14:creationId xmlns:p14="http://schemas.microsoft.com/office/powerpoint/2010/main" val="3026558301"/>
      </p:ext>
    </p:extLst>
  </p:cSld>
  <p:clrMapOvr>
    <a:masterClrMapping/>
  </p:clrMapOvr>
  <p:transition>
    <p:cove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7EF69E3E-2B79-40A2-8CEA-00AD7F253203}"/>
              </a:ext>
            </a:extLst>
          </p:cNvPr>
          <p:cNvSpPr>
            <a:spLocks noGrp="1"/>
          </p:cNvSpPr>
          <p:nvPr>
            <p:ph idx="1"/>
          </p:nvPr>
        </p:nvSpPr>
        <p:spPr/>
        <p:txBody>
          <a:bodyPr>
            <a:normAutofit/>
          </a:bodyPr>
          <a:lstStyle/>
          <a:p>
            <a:r>
              <a:rPr lang="uk-UA" sz="2000" dirty="0"/>
              <a:t>«Гласність» сприяла появі громадських неформальних об’єднань, які відбивали інтереси різних прошарків населення. </a:t>
            </a:r>
            <a:r>
              <a:rPr lang="uk-UA" sz="2000" b="1" dirty="0">
                <a:solidFill>
                  <a:srgbClr val="FF0000"/>
                </a:solidFill>
              </a:rPr>
              <a:t>Неформальними</a:t>
            </a:r>
            <a:r>
              <a:rPr lang="uk-UA" sz="2000" dirty="0"/>
              <a:t> їх називали на противагу формальним, що були створені або діяли під керівництвом КПРС. Хоча КПРС ставилася упереджено до діяльності неформальних об’єднань, вони не були протизаконними, оскільки </a:t>
            </a:r>
            <a:r>
              <a:rPr lang="uk-UA" sz="2000" b="1" dirty="0"/>
              <a:t>згідно з Конституцією громадяни мали право на об’єднання. </a:t>
            </a:r>
            <a:r>
              <a:rPr lang="uk-UA" sz="2000" dirty="0"/>
              <a:t>В умовах лібералізації режиму державні органи </a:t>
            </a:r>
            <a:r>
              <a:rPr lang="uk-UA" sz="2000" i="1" dirty="0">
                <a:solidFill>
                  <a:srgbClr val="FF0000"/>
                </a:solidFill>
              </a:rPr>
              <a:t>не наважувалися заборонити їхню діяльність</a:t>
            </a:r>
            <a:r>
              <a:rPr lang="uk-UA" sz="2000" dirty="0"/>
              <a:t>.</a:t>
            </a:r>
          </a:p>
        </p:txBody>
      </p:sp>
      <p:sp>
        <p:nvSpPr>
          <p:cNvPr id="3" name="Заголовок 2">
            <a:extLst>
              <a:ext uri="{FF2B5EF4-FFF2-40B4-BE49-F238E27FC236}">
                <a16:creationId xmlns:a16="http://schemas.microsoft.com/office/drawing/2014/main" id="{0A887A3E-7859-4499-96E7-C71E549836C7}"/>
              </a:ext>
            </a:extLst>
          </p:cNvPr>
          <p:cNvSpPr>
            <a:spLocks noGrp="1"/>
          </p:cNvSpPr>
          <p:nvPr>
            <p:ph type="title"/>
          </p:nvPr>
        </p:nvSpPr>
        <p:spPr/>
        <p:txBody>
          <a:bodyPr>
            <a:normAutofit/>
          </a:bodyPr>
          <a:lstStyle/>
          <a:p>
            <a:pPr algn="ctr"/>
            <a:r>
              <a:rPr lang="ru-RU" sz="1800" dirty="0">
                <a:solidFill>
                  <a:srgbClr val="FF0000"/>
                </a:solidFill>
              </a:rPr>
              <a:t>3. НЕФОРМАЛЬНІ ОРГАНІЗАЦІЇ. ФОРМУВАННЯ ПЕРЕДУМОВ БАГАТОПАРТІЙНОСТІ. </a:t>
            </a:r>
            <a:endParaRPr lang="uk-UA" sz="1800" dirty="0">
              <a:solidFill>
                <a:srgbClr val="FF0000"/>
              </a:solidFill>
            </a:endParaRPr>
          </a:p>
        </p:txBody>
      </p:sp>
    </p:spTree>
    <p:extLst>
      <p:ext uri="{BB962C8B-B14F-4D97-AF65-F5344CB8AC3E}">
        <p14:creationId xmlns:p14="http://schemas.microsoft.com/office/powerpoint/2010/main" val="4099625534"/>
      </p:ext>
    </p:extLst>
  </p:cSld>
  <p:clrMapOvr>
    <a:masterClrMapping/>
  </p:clrMapOvr>
  <p:transition>
    <p:cov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4D2336A4-703F-42CA-AC6E-5CCB67D8C42E}"/>
              </a:ext>
            </a:extLst>
          </p:cNvPr>
          <p:cNvSpPr>
            <a:spLocks noGrp="1"/>
          </p:cNvSpPr>
          <p:nvPr>
            <p:ph idx="1"/>
          </p:nvPr>
        </p:nvSpPr>
        <p:spPr/>
        <p:txBody>
          <a:bodyPr/>
          <a:lstStyle/>
          <a:p>
            <a:pPr marL="109728" indent="0">
              <a:buNone/>
            </a:pPr>
            <a:r>
              <a:rPr lang="ru-RU" dirty="0" err="1"/>
              <a:t>Першою</a:t>
            </a:r>
            <a:r>
              <a:rPr lang="ru-RU" dirty="0"/>
              <a:t> формально </a:t>
            </a:r>
            <a:r>
              <a:rPr lang="ru-RU" dirty="0" err="1"/>
              <a:t>задекларованою</a:t>
            </a:r>
            <a:r>
              <a:rPr lang="ru-RU" dirty="0"/>
              <a:t> </a:t>
            </a:r>
            <a:r>
              <a:rPr lang="ru-RU" dirty="0" err="1"/>
              <a:t>політичною</a:t>
            </a:r>
            <a:r>
              <a:rPr lang="ru-RU" dirty="0"/>
              <a:t> </a:t>
            </a:r>
            <a:r>
              <a:rPr lang="ru-RU" dirty="0" err="1"/>
              <a:t>партією</a:t>
            </a:r>
            <a:r>
              <a:rPr lang="ru-RU" dirty="0"/>
              <a:t> стала створена в </a:t>
            </a:r>
            <a:r>
              <a:rPr lang="ru-RU" dirty="0" err="1"/>
              <a:t>жовтні</a:t>
            </a:r>
            <a:r>
              <a:rPr lang="ru-RU" dirty="0"/>
              <a:t> 1989 р. у </a:t>
            </a:r>
            <a:r>
              <a:rPr lang="ru-RU" dirty="0" err="1"/>
              <a:t>Львові</a:t>
            </a:r>
            <a:r>
              <a:rPr lang="ru-RU" dirty="0"/>
              <a:t> </a:t>
            </a:r>
            <a:r>
              <a:rPr lang="ru-RU" dirty="0" err="1"/>
              <a:t>Українська</a:t>
            </a:r>
            <a:r>
              <a:rPr lang="ru-RU" dirty="0"/>
              <a:t> </a:t>
            </a:r>
            <a:r>
              <a:rPr lang="ru-RU" dirty="0" err="1"/>
              <a:t>національна</a:t>
            </a:r>
            <a:r>
              <a:rPr lang="ru-RU" dirty="0"/>
              <a:t> </a:t>
            </a:r>
            <a:r>
              <a:rPr lang="ru-RU" dirty="0" err="1"/>
              <a:t>партія</a:t>
            </a:r>
            <a:r>
              <a:rPr lang="ru-RU" dirty="0"/>
              <a:t> (УНП), яку </a:t>
            </a:r>
            <a:r>
              <a:rPr lang="ru-RU" dirty="0" err="1"/>
              <a:t>очолив</a:t>
            </a:r>
            <a:r>
              <a:rPr lang="ru-RU" dirty="0"/>
              <a:t> </a:t>
            </a:r>
            <a:r>
              <a:rPr lang="ru-RU" dirty="0" err="1"/>
              <a:t>політв'язень</a:t>
            </a:r>
            <a:r>
              <a:rPr lang="ru-RU" dirty="0"/>
              <a:t> Г. Приходько. </a:t>
            </a:r>
            <a:r>
              <a:rPr lang="ru-RU" dirty="0" err="1"/>
              <a:t>Тривалий</a:t>
            </a:r>
            <a:r>
              <a:rPr lang="ru-RU" dirty="0"/>
              <a:t> час вона </a:t>
            </a:r>
            <a:r>
              <a:rPr lang="ru-RU" dirty="0" err="1"/>
              <a:t>була</a:t>
            </a:r>
            <a:r>
              <a:rPr lang="ru-RU" dirty="0"/>
              <a:t> </a:t>
            </a:r>
            <a:r>
              <a:rPr lang="ru-RU" dirty="0" err="1"/>
              <a:t>напівлегальною</a:t>
            </a:r>
            <a:r>
              <a:rPr lang="ru-RU" dirty="0"/>
              <a:t>, </a:t>
            </a:r>
            <a:r>
              <a:rPr lang="ru-RU" dirty="0" err="1"/>
              <a:t>із</a:t>
            </a:r>
            <a:r>
              <a:rPr lang="ru-RU" dirty="0"/>
              <a:t> початку </a:t>
            </a:r>
            <a:r>
              <a:rPr lang="ru-RU" dirty="0" err="1"/>
              <a:t>свого</a:t>
            </a:r>
            <a:r>
              <a:rPr lang="ru-RU" dirty="0"/>
              <a:t> </a:t>
            </a:r>
            <a:r>
              <a:rPr lang="ru-RU" dirty="0" err="1"/>
              <a:t>існування</a:t>
            </a:r>
            <a:r>
              <a:rPr lang="ru-RU" dirty="0"/>
              <a:t> не </a:t>
            </a:r>
            <a:r>
              <a:rPr lang="ru-RU" dirty="0" err="1"/>
              <a:t>визнавала</a:t>
            </a:r>
            <a:r>
              <a:rPr lang="ru-RU" dirty="0"/>
              <a:t> </a:t>
            </a:r>
            <a:r>
              <a:rPr lang="ru-RU" dirty="0" err="1"/>
              <a:t>законів</a:t>
            </a:r>
            <a:r>
              <a:rPr lang="ru-RU" dirty="0"/>
              <a:t> «</a:t>
            </a:r>
            <a:r>
              <a:rPr lang="ru-RU" dirty="0" err="1"/>
              <a:t>окупаційної</a:t>
            </a:r>
            <a:r>
              <a:rPr lang="ru-RU" dirty="0"/>
              <a:t> </a:t>
            </a:r>
            <a:r>
              <a:rPr lang="ru-RU" dirty="0" err="1"/>
              <a:t>влади</a:t>
            </a:r>
            <a:r>
              <a:rPr lang="ru-RU" dirty="0"/>
              <a:t>» і в </a:t>
            </a:r>
            <a:r>
              <a:rPr lang="ru-RU" dirty="0" err="1"/>
              <a:t>подальшому</a:t>
            </a:r>
            <a:r>
              <a:rPr lang="ru-RU" dirty="0"/>
              <a:t> </a:t>
            </a:r>
            <a:r>
              <a:rPr lang="ru-RU" dirty="0" err="1"/>
              <a:t>була</a:t>
            </a:r>
            <a:r>
              <a:rPr lang="ru-RU" dirty="0"/>
              <a:t> </a:t>
            </a:r>
            <a:r>
              <a:rPr lang="ru-RU" dirty="0" err="1"/>
              <a:t>єдиною</a:t>
            </a:r>
            <a:r>
              <a:rPr lang="ru-RU" dirty="0"/>
              <a:t> </a:t>
            </a:r>
            <a:r>
              <a:rPr lang="ru-RU" dirty="0" err="1"/>
              <a:t>серед</a:t>
            </a:r>
            <a:r>
              <a:rPr lang="ru-RU" dirty="0"/>
              <a:t> </a:t>
            </a:r>
            <a:r>
              <a:rPr lang="ru-RU" dirty="0" err="1"/>
              <a:t>політичних</a:t>
            </a:r>
            <a:r>
              <a:rPr lang="ru-RU" dirty="0"/>
              <a:t> сил </a:t>
            </a:r>
            <a:r>
              <a:rPr lang="ru-RU" dirty="0" err="1"/>
              <a:t>республіки</a:t>
            </a:r>
            <a:r>
              <a:rPr lang="ru-RU" dirty="0"/>
              <a:t>, </a:t>
            </a:r>
            <a:r>
              <a:rPr lang="ru-RU" dirty="0" err="1"/>
              <a:t>що</a:t>
            </a:r>
            <a:r>
              <a:rPr lang="ru-RU" dirty="0"/>
              <a:t> </a:t>
            </a:r>
            <a:r>
              <a:rPr lang="ru-RU" dirty="0" err="1"/>
              <a:t>бойкотувала</a:t>
            </a:r>
            <a:r>
              <a:rPr lang="ru-RU" dirty="0"/>
              <a:t> </a:t>
            </a:r>
            <a:r>
              <a:rPr lang="ru-RU" dirty="0" err="1"/>
              <a:t>вибори</a:t>
            </a:r>
            <a:r>
              <a:rPr lang="ru-RU" dirty="0"/>
              <a:t> до </a:t>
            </a:r>
            <a:r>
              <a:rPr lang="ru-RU" dirty="0" err="1"/>
              <a:t>Верховної</a:t>
            </a:r>
            <a:r>
              <a:rPr lang="ru-RU" dirty="0"/>
              <a:t> Ради.</a:t>
            </a:r>
            <a:endParaRPr lang="uk-UA" dirty="0"/>
          </a:p>
        </p:txBody>
      </p:sp>
      <p:sp>
        <p:nvSpPr>
          <p:cNvPr id="3" name="Заголовок 2">
            <a:extLst>
              <a:ext uri="{FF2B5EF4-FFF2-40B4-BE49-F238E27FC236}">
                <a16:creationId xmlns:a16="http://schemas.microsoft.com/office/drawing/2014/main" id="{A15DD0AE-AAD6-4974-9D5E-4A87D6A9A521}"/>
              </a:ext>
            </a:extLst>
          </p:cNvPr>
          <p:cNvSpPr>
            <a:spLocks noGrp="1"/>
          </p:cNvSpPr>
          <p:nvPr>
            <p:ph type="title"/>
          </p:nvPr>
        </p:nvSpPr>
        <p:spPr/>
        <p:txBody>
          <a:bodyPr/>
          <a:lstStyle/>
          <a:p>
            <a:pPr algn="ctr"/>
            <a:r>
              <a:rPr lang="uk-UA" dirty="0"/>
              <a:t>ЦІКАВІ ФАКТИ</a:t>
            </a:r>
          </a:p>
        </p:txBody>
      </p:sp>
    </p:spTree>
    <p:extLst>
      <p:ext uri="{BB962C8B-B14F-4D97-AF65-F5344CB8AC3E}">
        <p14:creationId xmlns:p14="http://schemas.microsoft.com/office/powerpoint/2010/main" val="4099384784"/>
      </p:ext>
    </p:extLst>
  </p:cSld>
  <p:clrMapOvr>
    <a:masterClrMapping/>
  </p:clrMapOvr>
  <p:transition>
    <p:cov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E0439EF5-54C2-42CA-AFD9-3AEA71C2ADF6}"/>
              </a:ext>
            </a:extLst>
          </p:cNvPr>
          <p:cNvPicPr>
            <a:picLocks noGrp="1" noChangeAspect="1"/>
          </p:cNvPicPr>
          <p:nvPr>
            <p:ph idx="1"/>
          </p:nvPr>
        </p:nvPicPr>
        <p:blipFill>
          <a:blip r:embed="rId2"/>
          <a:stretch>
            <a:fillRect/>
          </a:stretch>
        </p:blipFill>
        <p:spPr>
          <a:xfrm>
            <a:off x="3913179" y="3139118"/>
            <a:ext cx="5230821" cy="3718882"/>
          </a:xfrm>
          <a:prstGeom prst="rect">
            <a:avLst/>
          </a:prstGeom>
        </p:spPr>
      </p:pic>
      <p:sp>
        <p:nvSpPr>
          <p:cNvPr id="3" name="Заголовок 2"/>
          <p:cNvSpPr>
            <a:spLocks noGrp="1"/>
          </p:cNvSpPr>
          <p:nvPr>
            <p:ph type="title"/>
          </p:nvPr>
        </p:nvSpPr>
        <p:spPr/>
        <p:txBody>
          <a:bodyPr/>
          <a:lstStyle/>
          <a:p>
            <a:r>
              <a:rPr lang="uk-UA" dirty="0"/>
              <a:t>          Михайло Горбачов</a:t>
            </a:r>
            <a:endParaRPr lang="ru-RU" dirty="0"/>
          </a:p>
        </p:txBody>
      </p:sp>
      <p:pic>
        <p:nvPicPr>
          <p:cNvPr id="1026" name="Picture 2" descr="Картинки по запросу Горбачов"/>
          <p:cNvPicPr>
            <a:picLocks noChangeAspect="1" noChangeArrowheads="1"/>
          </p:cNvPicPr>
          <p:nvPr/>
        </p:nvPicPr>
        <p:blipFill>
          <a:blip r:embed="rId3" cstate="print"/>
          <a:srcRect/>
          <a:stretch>
            <a:fillRect/>
          </a:stretch>
        </p:blipFill>
        <p:spPr bwMode="auto">
          <a:xfrm>
            <a:off x="-1" y="1484784"/>
            <a:ext cx="3957695" cy="3024336"/>
          </a:xfrm>
          <a:prstGeom prst="rect">
            <a:avLst/>
          </a:prstGeom>
          <a:noFill/>
        </p:spPr>
      </p:pic>
    </p:spTree>
  </p:cSld>
  <p:clrMapOvr>
    <a:masterClrMapping/>
  </p:clrMapOvr>
  <p:transition>
    <p:cove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5FB67AA2-6681-462D-A883-EF565CD3D811}"/>
              </a:ext>
            </a:extLst>
          </p:cNvPr>
          <p:cNvSpPr>
            <a:spLocks noGrp="1"/>
          </p:cNvSpPr>
          <p:nvPr>
            <p:ph idx="1"/>
          </p:nvPr>
        </p:nvSpPr>
        <p:spPr>
          <a:xfrm>
            <a:off x="251520" y="1481329"/>
            <a:ext cx="8784976" cy="3027792"/>
          </a:xfrm>
        </p:spPr>
        <p:txBody>
          <a:bodyPr>
            <a:normAutofit fontScale="77500" lnSpcReduction="20000"/>
          </a:bodyPr>
          <a:lstStyle/>
          <a:p>
            <a:pPr marL="109728" indent="0">
              <a:buNone/>
            </a:pPr>
            <a:r>
              <a:rPr lang="uk-UA" dirty="0"/>
              <a:t>Серед його членів було чимало дисидентів і колишніх політв’язнів. </a:t>
            </a:r>
          </a:p>
          <a:p>
            <a:endParaRPr lang="uk-UA" dirty="0"/>
          </a:p>
          <a:p>
            <a:r>
              <a:rPr lang="uk-UA" sz="2400" dirty="0"/>
              <a:t>Питання, що порушувалися на зборах УКК, не виходили за межі історії та культури. Проте розкриття «білих плям» історії неминуче ставило членів УКК в опозицію до існуючого режиму. Зрештою під тиском влади він припинив свою роботу. Однак це не зупинило поширення неформальних об’єднань.</a:t>
            </a:r>
          </a:p>
          <a:p>
            <a:pPr marL="109728" indent="0">
              <a:buNone/>
            </a:pPr>
            <a:endParaRPr lang="uk-UA" sz="2400" b="1" i="1" dirty="0">
              <a:latin typeface="Times New Roman" panose="02020603050405020304" pitchFamily="18" charset="0"/>
              <a:cs typeface="Times New Roman" panose="02020603050405020304" pitchFamily="18" charset="0"/>
            </a:endParaRPr>
          </a:p>
          <a:p>
            <a:pPr marL="109728" indent="0">
              <a:buNone/>
            </a:pPr>
            <a:r>
              <a:rPr lang="uk-UA" sz="2400" b="1" i="1" dirty="0">
                <a:latin typeface="Times New Roman" panose="02020603050405020304" pitchFamily="18" charset="0"/>
                <a:cs typeface="Times New Roman" panose="02020603050405020304" pitchFamily="18" charset="0"/>
              </a:rPr>
              <a:t>Активісти Української Гельсінської спілки і Українського культурологічного клубу агітують за кандидатів від некомуністичної опозиції. Кінець 1980-х рр.</a:t>
            </a:r>
          </a:p>
        </p:txBody>
      </p:sp>
      <p:sp>
        <p:nvSpPr>
          <p:cNvPr id="3" name="Заголовок 2">
            <a:extLst>
              <a:ext uri="{FF2B5EF4-FFF2-40B4-BE49-F238E27FC236}">
                <a16:creationId xmlns:a16="http://schemas.microsoft.com/office/drawing/2014/main" id="{539F028A-BBE3-4417-95A7-13D0594FF115}"/>
              </a:ext>
            </a:extLst>
          </p:cNvPr>
          <p:cNvSpPr>
            <a:spLocks noGrp="1"/>
          </p:cNvSpPr>
          <p:nvPr>
            <p:ph type="title"/>
          </p:nvPr>
        </p:nvSpPr>
        <p:spPr/>
        <p:txBody>
          <a:bodyPr>
            <a:normAutofit/>
          </a:bodyPr>
          <a:lstStyle/>
          <a:p>
            <a:pPr algn="ctr"/>
            <a:r>
              <a:rPr lang="ru-RU" sz="2000" dirty="0" err="1">
                <a:solidFill>
                  <a:srgbClr val="FF0000"/>
                </a:solidFill>
                <a:effectLst/>
              </a:rPr>
              <a:t>Одне</a:t>
            </a:r>
            <a:r>
              <a:rPr lang="ru-RU" sz="2000" dirty="0">
                <a:solidFill>
                  <a:srgbClr val="FF0000"/>
                </a:solidFill>
                <a:effectLst/>
              </a:rPr>
              <a:t> з перших </a:t>
            </a:r>
            <a:r>
              <a:rPr lang="ru-RU" sz="2000" dirty="0" err="1">
                <a:solidFill>
                  <a:srgbClr val="FF0000"/>
                </a:solidFill>
                <a:effectLst/>
              </a:rPr>
              <a:t>неформальних</a:t>
            </a:r>
            <a:r>
              <a:rPr lang="ru-RU" sz="2000" dirty="0">
                <a:solidFill>
                  <a:srgbClr val="FF0000"/>
                </a:solidFill>
                <a:effectLst/>
              </a:rPr>
              <a:t> </a:t>
            </a:r>
            <a:r>
              <a:rPr lang="ru-RU" sz="2000" dirty="0" err="1">
                <a:solidFill>
                  <a:srgbClr val="FF0000"/>
                </a:solidFill>
                <a:effectLst/>
              </a:rPr>
              <a:t>об’єднань</a:t>
            </a:r>
            <a:r>
              <a:rPr lang="ru-RU" sz="2000" dirty="0">
                <a:solidFill>
                  <a:srgbClr val="FF0000"/>
                </a:solidFill>
                <a:effectLst/>
              </a:rPr>
              <a:t> </a:t>
            </a:r>
            <a:r>
              <a:rPr lang="ru-RU" sz="2000" dirty="0" err="1">
                <a:solidFill>
                  <a:srgbClr val="FF0000"/>
                </a:solidFill>
                <a:effectLst/>
              </a:rPr>
              <a:t>виникло</a:t>
            </a:r>
            <a:r>
              <a:rPr lang="ru-RU" sz="2000" dirty="0">
                <a:solidFill>
                  <a:srgbClr val="FF0000"/>
                </a:solidFill>
                <a:effectLst/>
              </a:rPr>
              <a:t> в </a:t>
            </a:r>
            <a:r>
              <a:rPr lang="ru-RU" sz="2000" dirty="0" err="1">
                <a:solidFill>
                  <a:srgbClr val="FF0000"/>
                </a:solidFill>
                <a:effectLst/>
              </a:rPr>
              <a:t>Києві</a:t>
            </a:r>
            <a:r>
              <a:rPr lang="ru-RU" sz="2000" dirty="0">
                <a:solidFill>
                  <a:srgbClr val="FF0000"/>
                </a:solidFill>
                <a:effectLst/>
              </a:rPr>
              <a:t> в </a:t>
            </a:r>
            <a:r>
              <a:rPr lang="ru-RU" sz="2000" dirty="0" err="1">
                <a:solidFill>
                  <a:srgbClr val="FF0000"/>
                </a:solidFill>
                <a:effectLst/>
              </a:rPr>
              <a:t>серпні</a:t>
            </a:r>
            <a:r>
              <a:rPr lang="ru-RU" sz="2000" dirty="0">
                <a:solidFill>
                  <a:srgbClr val="FF0000"/>
                </a:solidFill>
                <a:effectLst/>
              </a:rPr>
              <a:t> </a:t>
            </a:r>
            <a:r>
              <a:rPr lang="ru-RU" sz="2000" dirty="0">
                <a:solidFill>
                  <a:srgbClr val="FF0000"/>
                </a:solidFill>
                <a:effectLst/>
                <a:highlight>
                  <a:srgbClr val="FFFF00"/>
                </a:highlight>
              </a:rPr>
              <a:t>1987 р. — </a:t>
            </a:r>
            <a:r>
              <a:rPr lang="ru-RU" sz="2000" dirty="0" err="1">
                <a:solidFill>
                  <a:srgbClr val="FF0000"/>
                </a:solidFill>
                <a:effectLst/>
                <a:highlight>
                  <a:srgbClr val="FFFF00"/>
                </a:highlight>
              </a:rPr>
              <a:t>Український</a:t>
            </a:r>
            <a:r>
              <a:rPr lang="ru-RU" sz="2000" dirty="0">
                <a:solidFill>
                  <a:srgbClr val="FF0000"/>
                </a:solidFill>
                <a:effectLst/>
                <a:highlight>
                  <a:srgbClr val="FFFF00"/>
                </a:highlight>
              </a:rPr>
              <a:t> </a:t>
            </a:r>
            <a:r>
              <a:rPr lang="ru-RU" sz="2000" dirty="0" err="1">
                <a:solidFill>
                  <a:srgbClr val="FF0000"/>
                </a:solidFill>
                <a:effectLst/>
                <a:highlight>
                  <a:srgbClr val="FFFF00"/>
                </a:highlight>
              </a:rPr>
              <a:t>культурологічний</a:t>
            </a:r>
            <a:r>
              <a:rPr lang="ru-RU" sz="2000" dirty="0">
                <a:solidFill>
                  <a:srgbClr val="FF0000"/>
                </a:solidFill>
                <a:effectLst/>
                <a:highlight>
                  <a:srgbClr val="FFFF00"/>
                </a:highlight>
              </a:rPr>
              <a:t> клуб </a:t>
            </a:r>
            <a:r>
              <a:rPr lang="ru-RU" sz="2000" dirty="0">
                <a:solidFill>
                  <a:srgbClr val="FF0000"/>
                </a:solidFill>
                <a:effectLst/>
              </a:rPr>
              <a:t>(УКК). </a:t>
            </a:r>
            <a:endParaRPr lang="uk-UA" sz="2000" dirty="0">
              <a:solidFill>
                <a:srgbClr val="FF0000"/>
              </a:solidFill>
              <a:effectLst/>
            </a:endParaRPr>
          </a:p>
        </p:txBody>
      </p:sp>
      <p:pic>
        <p:nvPicPr>
          <p:cNvPr id="4" name="Рисунок 3">
            <a:extLst>
              <a:ext uri="{FF2B5EF4-FFF2-40B4-BE49-F238E27FC236}">
                <a16:creationId xmlns:a16="http://schemas.microsoft.com/office/drawing/2014/main" id="{09B303DA-60D2-44CD-874D-626172120348}"/>
              </a:ext>
            </a:extLst>
          </p:cNvPr>
          <p:cNvPicPr>
            <a:picLocks noChangeAspect="1"/>
          </p:cNvPicPr>
          <p:nvPr/>
        </p:nvPicPr>
        <p:blipFill>
          <a:blip r:embed="rId2"/>
          <a:stretch>
            <a:fillRect/>
          </a:stretch>
        </p:blipFill>
        <p:spPr>
          <a:xfrm>
            <a:off x="251520" y="4421216"/>
            <a:ext cx="2252179" cy="2436784"/>
          </a:xfrm>
          <a:prstGeom prst="rect">
            <a:avLst/>
          </a:prstGeom>
        </p:spPr>
      </p:pic>
    </p:spTree>
    <p:extLst>
      <p:ext uri="{BB962C8B-B14F-4D97-AF65-F5344CB8AC3E}">
        <p14:creationId xmlns:p14="http://schemas.microsoft.com/office/powerpoint/2010/main" val="951635385"/>
      </p:ext>
    </p:extLst>
  </p:cSld>
  <p:clrMapOvr>
    <a:masterClrMapping/>
  </p:clrMapOvr>
  <p:transition>
    <p:cove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9DA663C2-54E4-45E8-85B2-130B91F069CA}"/>
              </a:ext>
            </a:extLst>
          </p:cNvPr>
          <p:cNvSpPr>
            <a:spLocks noGrp="1"/>
          </p:cNvSpPr>
          <p:nvPr>
            <p:ph idx="1"/>
          </p:nvPr>
        </p:nvSpPr>
        <p:spPr>
          <a:xfrm>
            <a:off x="11764" y="2780928"/>
            <a:ext cx="8675036" cy="4077072"/>
          </a:xfrm>
        </p:spPr>
        <p:txBody>
          <a:bodyPr>
            <a:normAutofit fontScale="55000" lnSpcReduction="20000"/>
          </a:bodyPr>
          <a:lstStyle/>
          <a:p>
            <a:pPr marL="109728" indent="0">
              <a:buNone/>
            </a:pPr>
            <a:r>
              <a:rPr lang="uk-UA" dirty="0"/>
              <a:t>Перша неформальна організація республіканського масштабу — </a:t>
            </a:r>
          </a:p>
          <a:p>
            <a:pPr marL="109728" indent="0">
              <a:buNone/>
            </a:pPr>
            <a:r>
              <a:rPr lang="uk-UA" dirty="0">
                <a:highlight>
                  <a:srgbClr val="00FF00"/>
                </a:highlight>
              </a:rPr>
              <a:t>Українська Гельсінська спілка (УГС) </a:t>
            </a:r>
            <a:r>
              <a:rPr lang="uk-UA" dirty="0"/>
              <a:t>— </a:t>
            </a:r>
          </a:p>
          <a:p>
            <a:pPr marL="109728" indent="0">
              <a:buNone/>
            </a:pPr>
            <a:r>
              <a:rPr lang="uk-UA" dirty="0"/>
              <a:t>постала в </a:t>
            </a:r>
            <a:r>
              <a:rPr lang="uk-UA" dirty="0">
                <a:highlight>
                  <a:srgbClr val="00FF00"/>
                </a:highlight>
              </a:rPr>
              <a:t>березні 1988 р. </a:t>
            </a:r>
          </a:p>
          <a:p>
            <a:pPr marL="109728" indent="0">
              <a:buNone/>
            </a:pPr>
            <a:endParaRPr lang="uk-UA" dirty="0"/>
          </a:p>
          <a:p>
            <a:pPr marL="109728" indent="0">
              <a:buNone/>
            </a:pPr>
            <a:r>
              <a:rPr lang="uk-UA" dirty="0"/>
              <a:t>Її лідером став </a:t>
            </a:r>
            <a:r>
              <a:rPr lang="uk-UA" dirty="0">
                <a:solidFill>
                  <a:srgbClr val="FF0000"/>
                </a:solidFill>
              </a:rPr>
              <a:t>Л. Лук’яненко</a:t>
            </a:r>
            <a:r>
              <a:rPr lang="uk-UA" dirty="0"/>
              <a:t>. </a:t>
            </a:r>
          </a:p>
          <a:p>
            <a:pPr marL="109728" indent="0">
              <a:buNone/>
            </a:pPr>
            <a:endParaRPr lang="uk-UA" dirty="0"/>
          </a:p>
          <a:p>
            <a:pPr marL="109728" indent="0">
              <a:buNone/>
            </a:pPr>
            <a:r>
              <a:rPr lang="uk-UA" dirty="0"/>
              <a:t>УГС стала наступницею УГГ. У 1987 р. було</a:t>
            </a:r>
          </a:p>
          <a:p>
            <a:pPr marL="109728" indent="0">
              <a:buNone/>
            </a:pPr>
            <a:r>
              <a:rPr lang="uk-UA" dirty="0"/>
              <a:t>відроджено видання першого в Україні </a:t>
            </a:r>
          </a:p>
          <a:p>
            <a:pPr marL="109728" indent="0">
              <a:buNone/>
            </a:pPr>
            <a:r>
              <a:rPr lang="uk-UA" dirty="0"/>
              <a:t>легального незалежного громадсько-політичного журналу </a:t>
            </a:r>
          </a:p>
          <a:p>
            <a:pPr marL="109728" indent="0">
              <a:buNone/>
            </a:pPr>
            <a:r>
              <a:rPr lang="uk-UA" dirty="0">
                <a:highlight>
                  <a:srgbClr val="00FF00"/>
                </a:highlight>
              </a:rPr>
              <a:t>«Український вісник» </a:t>
            </a:r>
            <a:r>
              <a:rPr lang="uk-UA" dirty="0"/>
              <a:t>за редакцією </a:t>
            </a:r>
          </a:p>
          <a:p>
            <a:pPr marL="109728" indent="0">
              <a:buNone/>
            </a:pPr>
            <a:r>
              <a:rPr lang="uk-UA" dirty="0">
                <a:solidFill>
                  <a:srgbClr val="FF0000"/>
                </a:solidFill>
              </a:rPr>
              <a:t>В. </a:t>
            </a:r>
            <a:r>
              <a:rPr lang="uk-UA" dirty="0" err="1">
                <a:solidFill>
                  <a:srgbClr val="FF0000"/>
                </a:solidFill>
              </a:rPr>
              <a:t>Чорновола</a:t>
            </a:r>
            <a:r>
              <a:rPr lang="uk-UA" dirty="0"/>
              <a:t>. </a:t>
            </a:r>
          </a:p>
          <a:p>
            <a:pPr marL="109728" indent="0">
              <a:buNone/>
            </a:pPr>
            <a:endParaRPr lang="uk-UA" dirty="0"/>
          </a:p>
          <a:p>
            <a:pPr marL="109728" indent="0">
              <a:buNone/>
            </a:pPr>
            <a:endParaRPr lang="uk-UA" dirty="0"/>
          </a:p>
          <a:p>
            <a:pPr marL="109728" indent="0">
              <a:buNone/>
            </a:pPr>
            <a:endParaRPr lang="uk-UA" dirty="0"/>
          </a:p>
          <a:p>
            <a:pPr marL="109728" indent="0">
              <a:buNone/>
            </a:pPr>
            <a:r>
              <a:rPr lang="uk-UA" dirty="0">
                <a:highlight>
                  <a:srgbClr val="00FF00"/>
                </a:highlight>
              </a:rPr>
              <a:t>УГС стала основою створення </a:t>
            </a:r>
          </a:p>
          <a:p>
            <a:pPr marL="109728" indent="0">
              <a:buNone/>
            </a:pPr>
            <a:r>
              <a:rPr lang="uk-UA" dirty="0">
                <a:highlight>
                  <a:srgbClr val="00FF00"/>
                </a:highlight>
              </a:rPr>
              <a:t>Української республіканської партії</a:t>
            </a:r>
            <a:r>
              <a:rPr lang="uk-UA" dirty="0"/>
              <a:t>.</a:t>
            </a:r>
          </a:p>
        </p:txBody>
      </p:sp>
      <p:sp>
        <p:nvSpPr>
          <p:cNvPr id="3" name="Заголовок 2">
            <a:extLst>
              <a:ext uri="{FF2B5EF4-FFF2-40B4-BE49-F238E27FC236}">
                <a16:creationId xmlns:a16="http://schemas.microsoft.com/office/drawing/2014/main" id="{3ADD1276-A979-4A51-86B7-FCE74B04D3DE}"/>
              </a:ext>
            </a:extLst>
          </p:cNvPr>
          <p:cNvSpPr>
            <a:spLocks noGrp="1"/>
          </p:cNvSpPr>
          <p:nvPr>
            <p:ph type="title"/>
          </p:nvPr>
        </p:nvSpPr>
        <p:spPr>
          <a:xfrm>
            <a:off x="251520" y="274638"/>
            <a:ext cx="8784976" cy="1858218"/>
          </a:xfrm>
        </p:spPr>
        <p:txBody>
          <a:bodyPr>
            <a:normAutofit fontScale="90000"/>
          </a:bodyPr>
          <a:lstStyle/>
          <a:p>
            <a:r>
              <a:rPr lang="uk-UA" sz="2000" dirty="0"/>
              <a:t>У жовтні </a:t>
            </a:r>
            <a:r>
              <a:rPr lang="uk-UA" sz="2000" dirty="0">
                <a:solidFill>
                  <a:srgbClr val="FF0000"/>
                </a:solidFill>
                <a:highlight>
                  <a:srgbClr val="FFFF00"/>
                </a:highlight>
              </a:rPr>
              <a:t>1987</a:t>
            </a:r>
            <a:r>
              <a:rPr lang="uk-UA" sz="2000" dirty="0">
                <a:highlight>
                  <a:srgbClr val="FFFF00"/>
                </a:highlight>
              </a:rPr>
              <a:t> р. у Львові </a:t>
            </a:r>
            <a:r>
              <a:rPr lang="uk-UA" sz="2000" dirty="0"/>
              <a:t>заявило про своє існування  </a:t>
            </a:r>
            <a:r>
              <a:rPr lang="uk-UA" sz="2000" dirty="0">
                <a:highlight>
                  <a:srgbClr val="FFFF00"/>
                </a:highlight>
              </a:rPr>
              <a:t>Товариство Лева</a:t>
            </a:r>
            <a:r>
              <a:rPr lang="uk-UA" sz="2000" dirty="0"/>
              <a:t>. Тоді ж І. Калинець, М. Осадчий, М. Руденко, Є. Сверстюк, І. Світличний стали ініціаторами створення </a:t>
            </a:r>
            <a:r>
              <a:rPr lang="uk-UA" sz="2000" dirty="0">
                <a:solidFill>
                  <a:srgbClr val="FF0000"/>
                </a:solidFill>
              </a:rPr>
              <a:t>Української асоціації незалежної творчої інтелігенції</a:t>
            </a:r>
            <a:r>
              <a:rPr lang="uk-UA" sz="2000" dirty="0"/>
              <a:t>. </a:t>
            </a:r>
            <a:br>
              <a:rPr lang="uk-UA" sz="2000" dirty="0"/>
            </a:br>
            <a:br>
              <a:rPr lang="uk-UA" sz="2000" dirty="0"/>
            </a:br>
            <a:r>
              <a:rPr lang="uk-UA" sz="2000" dirty="0"/>
              <a:t>Навесні 1988 р. в Київському університеті </a:t>
            </a:r>
            <a:br>
              <a:rPr lang="uk-UA" sz="2000" dirty="0"/>
            </a:br>
            <a:r>
              <a:rPr lang="uk-UA" sz="2000" dirty="0"/>
              <a:t>ім. Т. Шевченка виникла </a:t>
            </a:r>
            <a:r>
              <a:rPr lang="uk-UA" sz="2000" dirty="0">
                <a:highlight>
                  <a:srgbClr val="FFFF00"/>
                </a:highlight>
              </a:rPr>
              <a:t>студентська організація «Громада».</a:t>
            </a:r>
          </a:p>
        </p:txBody>
      </p:sp>
      <p:pic>
        <p:nvPicPr>
          <p:cNvPr id="4" name="Рисунок 3">
            <a:extLst>
              <a:ext uri="{FF2B5EF4-FFF2-40B4-BE49-F238E27FC236}">
                <a16:creationId xmlns:a16="http://schemas.microsoft.com/office/drawing/2014/main" id="{1F7A7BBE-CD20-4BF0-A16C-7F9EDB7F277D}"/>
              </a:ext>
            </a:extLst>
          </p:cNvPr>
          <p:cNvPicPr>
            <a:picLocks noChangeAspect="1"/>
          </p:cNvPicPr>
          <p:nvPr/>
        </p:nvPicPr>
        <p:blipFill>
          <a:blip r:embed="rId2"/>
          <a:stretch>
            <a:fillRect/>
          </a:stretch>
        </p:blipFill>
        <p:spPr>
          <a:xfrm>
            <a:off x="6156176" y="2829626"/>
            <a:ext cx="1876765" cy="2088232"/>
          </a:xfrm>
          <a:prstGeom prst="rect">
            <a:avLst/>
          </a:prstGeom>
        </p:spPr>
      </p:pic>
      <p:pic>
        <p:nvPicPr>
          <p:cNvPr id="5" name="Рисунок 4">
            <a:extLst>
              <a:ext uri="{FF2B5EF4-FFF2-40B4-BE49-F238E27FC236}">
                <a16:creationId xmlns:a16="http://schemas.microsoft.com/office/drawing/2014/main" id="{1C334DC3-BDC6-4D36-966C-00463399AFC8}"/>
              </a:ext>
            </a:extLst>
          </p:cNvPr>
          <p:cNvPicPr>
            <a:picLocks noChangeAspect="1"/>
          </p:cNvPicPr>
          <p:nvPr/>
        </p:nvPicPr>
        <p:blipFill>
          <a:blip r:embed="rId3"/>
          <a:stretch>
            <a:fillRect/>
          </a:stretch>
        </p:blipFill>
        <p:spPr>
          <a:xfrm>
            <a:off x="4427984" y="4917858"/>
            <a:ext cx="1728192" cy="1940141"/>
          </a:xfrm>
          <a:prstGeom prst="rect">
            <a:avLst/>
          </a:prstGeom>
        </p:spPr>
      </p:pic>
      <p:pic>
        <p:nvPicPr>
          <p:cNvPr id="6" name="Рисунок 5">
            <a:extLst>
              <a:ext uri="{FF2B5EF4-FFF2-40B4-BE49-F238E27FC236}">
                <a16:creationId xmlns:a16="http://schemas.microsoft.com/office/drawing/2014/main" id="{06222B60-D53E-40B0-9B32-9550698C6D8A}"/>
              </a:ext>
            </a:extLst>
          </p:cNvPr>
          <p:cNvPicPr>
            <a:picLocks noChangeAspect="1"/>
          </p:cNvPicPr>
          <p:nvPr/>
        </p:nvPicPr>
        <p:blipFill>
          <a:blip r:embed="rId4"/>
          <a:stretch>
            <a:fillRect/>
          </a:stretch>
        </p:blipFill>
        <p:spPr>
          <a:xfrm>
            <a:off x="7284559" y="1046106"/>
            <a:ext cx="1859441" cy="1548518"/>
          </a:xfrm>
          <a:prstGeom prst="rect">
            <a:avLst/>
          </a:prstGeom>
        </p:spPr>
      </p:pic>
      <p:pic>
        <p:nvPicPr>
          <p:cNvPr id="8" name="Рисунок 7">
            <a:extLst>
              <a:ext uri="{FF2B5EF4-FFF2-40B4-BE49-F238E27FC236}">
                <a16:creationId xmlns:a16="http://schemas.microsoft.com/office/drawing/2014/main" id="{5E1BF5DF-A92D-4D84-804E-A769746DC131}"/>
              </a:ext>
            </a:extLst>
          </p:cNvPr>
          <p:cNvPicPr>
            <a:picLocks noChangeAspect="1"/>
          </p:cNvPicPr>
          <p:nvPr/>
        </p:nvPicPr>
        <p:blipFill>
          <a:blip r:embed="rId5"/>
          <a:stretch>
            <a:fillRect/>
          </a:stretch>
        </p:blipFill>
        <p:spPr>
          <a:xfrm>
            <a:off x="5724128" y="2603382"/>
            <a:ext cx="4176464" cy="355092"/>
          </a:xfrm>
          <a:prstGeom prst="rect">
            <a:avLst/>
          </a:prstGeom>
        </p:spPr>
      </p:pic>
    </p:spTree>
    <p:extLst>
      <p:ext uri="{BB962C8B-B14F-4D97-AF65-F5344CB8AC3E}">
        <p14:creationId xmlns:p14="http://schemas.microsoft.com/office/powerpoint/2010/main" val="2068184099"/>
      </p:ext>
    </p:extLst>
  </p:cSld>
  <p:clrMapOvr>
    <a:masterClrMapping/>
  </p:clrMapOvr>
  <p:transition>
    <p:cove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070E9FD6-0F60-4782-8F75-0BFD0A98DD3F}"/>
              </a:ext>
            </a:extLst>
          </p:cNvPr>
          <p:cNvSpPr>
            <a:spLocks noGrp="1"/>
          </p:cNvSpPr>
          <p:nvPr>
            <p:ph idx="1"/>
          </p:nvPr>
        </p:nvSpPr>
        <p:spPr>
          <a:xfrm>
            <a:off x="457200" y="1844824"/>
            <a:ext cx="8229600" cy="4162467"/>
          </a:xfrm>
        </p:spPr>
        <p:txBody>
          <a:bodyPr>
            <a:normAutofit fontScale="92500" lnSpcReduction="20000"/>
          </a:bodyPr>
          <a:lstStyle/>
          <a:p>
            <a:pPr marL="109728" indent="0">
              <a:buNone/>
            </a:pPr>
            <a:r>
              <a:rPr lang="uk-UA" sz="2000" dirty="0"/>
              <a:t>У різних містах України виникли </a:t>
            </a:r>
            <a:r>
              <a:rPr lang="uk-UA" sz="2000" dirty="0">
                <a:solidFill>
                  <a:srgbClr val="FF0000"/>
                </a:solidFill>
              </a:rPr>
              <a:t>Спілки незалежної української молоді (СНУМ)</a:t>
            </a:r>
            <a:r>
              <a:rPr lang="uk-UA" sz="2000" dirty="0"/>
              <a:t>, що ставили собі за </a:t>
            </a:r>
            <a:r>
              <a:rPr lang="uk-UA" sz="2000" b="1" u="sng" dirty="0"/>
              <a:t>мету</a:t>
            </a:r>
            <a:r>
              <a:rPr lang="uk-UA" sz="2000" dirty="0"/>
              <a:t> виховувати молодь у дусі відданості справі побудови незалежної демократичної України.</a:t>
            </a:r>
          </a:p>
          <a:p>
            <a:pPr marL="109728" indent="0">
              <a:buNone/>
            </a:pPr>
            <a:endParaRPr lang="uk-UA" sz="2000" dirty="0"/>
          </a:p>
          <a:p>
            <a:pPr marL="109728" indent="0">
              <a:buNone/>
            </a:pPr>
            <a:r>
              <a:rPr lang="uk-UA" sz="2000" dirty="0"/>
              <a:t>У </a:t>
            </a:r>
            <a:r>
              <a:rPr lang="uk-UA" sz="2000" dirty="0">
                <a:highlight>
                  <a:srgbClr val="00FF00"/>
                </a:highlight>
              </a:rPr>
              <a:t>травні 1989 р. </a:t>
            </a:r>
            <a:r>
              <a:rPr lang="uk-UA" sz="2000" dirty="0"/>
              <a:t>пройшов установчий з’їзд Українського історико-просвітницького товариства «</a:t>
            </a:r>
            <a:r>
              <a:rPr lang="uk-UA" sz="2000" dirty="0">
                <a:solidFill>
                  <a:srgbClr val="FF0000"/>
                </a:solidFill>
                <a:highlight>
                  <a:srgbClr val="00FF00"/>
                </a:highlight>
              </a:rPr>
              <a:t>Меморіал</a:t>
            </a:r>
            <a:r>
              <a:rPr lang="uk-UA" sz="2000" dirty="0"/>
              <a:t>».</a:t>
            </a:r>
          </a:p>
          <a:p>
            <a:pPr marL="109728" indent="0">
              <a:buNone/>
            </a:pPr>
            <a:endParaRPr lang="uk-UA" dirty="0"/>
          </a:p>
          <a:p>
            <a:pPr marL="109728" indent="0">
              <a:buNone/>
            </a:pPr>
            <a:r>
              <a:rPr lang="uk-UA" sz="2400" dirty="0"/>
              <a:t>«Меморіал» став першою масовою організацією, яка проголосила </a:t>
            </a:r>
            <a:r>
              <a:rPr lang="uk-UA" sz="2400" dirty="0">
                <a:highlight>
                  <a:srgbClr val="00FF00"/>
                </a:highlight>
              </a:rPr>
              <a:t>своєю метою </a:t>
            </a:r>
            <a:r>
              <a:rPr lang="uk-UA" sz="2400" dirty="0"/>
              <a:t>викриття так званих «білих плям» в історії — злочинів комуністичного режиму, правозахисну діяльність, поновлення прав політв’язнів репресованих у 1930—1950-ті рр., соціальний захист їх та членів їхніх родин.</a:t>
            </a:r>
          </a:p>
        </p:txBody>
      </p:sp>
      <p:sp>
        <p:nvSpPr>
          <p:cNvPr id="3" name="Заголовок 2">
            <a:extLst>
              <a:ext uri="{FF2B5EF4-FFF2-40B4-BE49-F238E27FC236}">
                <a16:creationId xmlns:a16="http://schemas.microsoft.com/office/drawing/2014/main" id="{A69C1F83-268F-4E89-BBE9-1E95D7DDC159}"/>
              </a:ext>
            </a:extLst>
          </p:cNvPr>
          <p:cNvSpPr>
            <a:spLocks noGrp="1"/>
          </p:cNvSpPr>
          <p:nvPr>
            <p:ph type="title"/>
          </p:nvPr>
        </p:nvSpPr>
        <p:spPr>
          <a:xfrm>
            <a:off x="457200" y="274638"/>
            <a:ext cx="8229600" cy="1714202"/>
          </a:xfrm>
        </p:spPr>
        <p:txBody>
          <a:bodyPr>
            <a:normAutofit/>
          </a:bodyPr>
          <a:lstStyle/>
          <a:p>
            <a:r>
              <a:rPr lang="uk-UA" sz="1800" dirty="0">
                <a:solidFill>
                  <a:srgbClr val="FF0000"/>
                </a:solidFill>
              </a:rPr>
              <a:t>Українську студентську спілку (УСС)</a:t>
            </a:r>
            <a:r>
              <a:rPr lang="uk-UA" sz="1800" dirty="0"/>
              <a:t>, що виникла наприкінці </a:t>
            </a:r>
            <a:r>
              <a:rPr lang="uk-UA" sz="1800" dirty="0">
                <a:solidFill>
                  <a:srgbClr val="FF0000"/>
                </a:solidFill>
              </a:rPr>
              <a:t>1989 р.</a:t>
            </a:r>
            <a:r>
              <a:rPr lang="uk-UA" sz="1800" dirty="0"/>
              <a:t> в Києві. </a:t>
            </a:r>
            <a:br>
              <a:rPr lang="uk-UA" sz="1800" dirty="0"/>
            </a:br>
            <a:r>
              <a:rPr lang="uk-UA" sz="1800" dirty="0"/>
              <a:t>У практичній діяльності поряд із вимогами поліпшення життя і побуту молоді УСС висувала й політичні вимоги. </a:t>
            </a:r>
          </a:p>
        </p:txBody>
      </p:sp>
    </p:spTree>
    <p:extLst>
      <p:ext uri="{BB962C8B-B14F-4D97-AF65-F5344CB8AC3E}">
        <p14:creationId xmlns:p14="http://schemas.microsoft.com/office/powerpoint/2010/main" val="392842857"/>
      </p:ext>
    </p:extLst>
  </p:cSld>
  <p:clrMapOvr>
    <a:masterClrMapping/>
  </p:clrMapOvr>
  <p:transition>
    <p:cove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B6D0A90E-CFC0-4015-B7D3-4EAF4961A244}"/>
              </a:ext>
            </a:extLst>
          </p:cNvPr>
          <p:cNvSpPr>
            <a:spLocks noGrp="1"/>
          </p:cNvSpPr>
          <p:nvPr>
            <p:ph idx="1"/>
          </p:nvPr>
        </p:nvSpPr>
        <p:spPr>
          <a:xfrm>
            <a:off x="457200" y="3861048"/>
            <a:ext cx="8229600" cy="2146243"/>
          </a:xfrm>
        </p:spPr>
        <p:txBody>
          <a:bodyPr>
            <a:normAutofit/>
          </a:bodyPr>
          <a:lstStyle/>
          <a:p>
            <a:pPr marL="109728" indent="0">
              <a:buNone/>
            </a:pPr>
            <a:r>
              <a:rPr lang="uk-UA" sz="1800" dirty="0"/>
              <a:t>У той самий час влада активно протидіяла політичним неформальним об’єднанням, які тоді ще відчували дефіцит масової підтримки. За цих обставин необхідна була компромісна формула утворення організованої народної опозиції, яка б поєднала радикалізм політичних неформалів із масовістю культурно-історичних та екологічних неформальних об’єднань. Результатом цих процесів став </a:t>
            </a:r>
            <a:r>
              <a:rPr lang="uk-UA" sz="1800" dirty="0">
                <a:highlight>
                  <a:srgbClr val="00FF00"/>
                </a:highlight>
              </a:rPr>
              <a:t>Народний рух</a:t>
            </a:r>
            <a:r>
              <a:rPr lang="uk-UA" sz="1800" dirty="0"/>
              <a:t> України.</a:t>
            </a:r>
          </a:p>
        </p:txBody>
      </p:sp>
      <p:sp>
        <p:nvSpPr>
          <p:cNvPr id="3" name="Заголовок 2">
            <a:extLst>
              <a:ext uri="{FF2B5EF4-FFF2-40B4-BE49-F238E27FC236}">
                <a16:creationId xmlns:a16="http://schemas.microsoft.com/office/drawing/2014/main" id="{E0FAA262-EF41-43C8-9ED1-7E269F43202E}"/>
              </a:ext>
            </a:extLst>
          </p:cNvPr>
          <p:cNvSpPr>
            <a:spLocks noGrp="1"/>
          </p:cNvSpPr>
          <p:nvPr>
            <p:ph type="title"/>
          </p:nvPr>
        </p:nvSpPr>
        <p:spPr>
          <a:xfrm>
            <a:off x="457200" y="274638"/>
            <a:ext cx="8229600" cy="3154362"/>
          </a:xfrm>
        </p:spPr>
        <p:txBody>
          <a:bodyPr>
            <a:normAutofit/>
          </a:bodyPr>
          <a:lstStyle/>
          <a:p>
            <a:r>
              <a:rPr lang="uk-UA" sz="1800" dirty="0">
                <a:solidFill>
                  <a:srgbClr val="FF0000"/>
                </a:solidFill>
                <a:effectLst/>
                <a:latin typeface="Times New Roman" panose="02020603050405020304" pitchFamily="18" charset="0"/>
                <a:cs typeface="Times New Roman" panose="02020603050405020304" pitchFamily="18" charset="0"/>
              </a:rPr>
              <a:t>Уже в червні 1989 р. в Україні діяло понад 47 тис. неформальних об’єднань. Наприкінці 1988 — на початку 1989 р. їхніми зусиллями було проведено 1200 мітингів, у яких узяло участь понад 13 млн осіб. </a:t>
            </a:r>
            <a:r>
              <a:rPr lang="uk-UA" sz="1800" dirty="0">
                <a:solidFill>
                  <a:srgbClr val="FF0000"/>
                </a:solidFill>
                <a:effectLst/>
                <a:highlight>
                  <a:srgbClr val="00FF00"/>
                </a:highlight>
                <a:latin typeface="Times New Roman" panose="02020603050405020304" pitchFamily="18" charset="0"/>
                <a:cs typeface="Times New Roman" panose="02020603050405020304" pitchFamily="18" charset="0"/>
              </a:rPr>
              <a:t>«Мітингова демократія» </a:t>
            </a:r>
            <a:r>
              <a:rPr lang="uk-UA" sz="1800" dirty="0">
                <a:solidFill>
                  <a:srgbClr val="FF0000"/>
                </a:solidFill>
                <a:effectLst/>
                <a:latin typeface="Times New Roman" panose="02020603050405020304" pitchFamily="18" charset="0"/>
                <a:cs typeface="Times New Roman" panose="02020603050405020304" pitchFamily="18" charset="0"/>
              </a:rPr>
              <a:t>стала реальною силою, дієвим механізмом, що мав вплив у суспільстві.</a:t>
            </a:r>
          </a:p>
        </p:txBody>
      </p:sp>
    </p:spTree>
    <p:extLst>
      <p:ext uri="{BB962C8B-B14F-4D97-AF65-F5344CB8AC3E}">
        <p14:creationId xmlns:p14="http://schemas.microsoft.com/office/powerpoint/2010/main" val="2389066766"/>
      </p:ext>
    </p:extLst>
  </p:cSld>
  <p:clrMapOvr>
    <a:masterClrMapping/>
  </p:clrMapOvr>
  <p:transition>
    <p:cove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B81B917E-5F1A-4FBC-B6F3-5E4511CB274F}"/>
              </a:ext>
            </a:extLst>
          </p:cNvPr>
          <p:cNvSpPr>
            <a:spLocks noGrp="1"/>
          </p:cNvSpPr>
          <p:nvPr>
            <p:ph idx="1"/>
          </p:nvPr>
        </p:nvSpPr>
        <p:spPr>
          <a:xfrm>
            <a:off x="457200" y="2132856"/>
            <a:ext cx="8229600" cy="3874435"/>
          </a:xfrm>
        </p:spPr>
        <p:txBody>
          <a:bodyPr>
            <a:normAutofit lnSpcReduction="10000"/>
          </a:bodyPr>
          <a:lstStyle/>
          <a:p>
            <a:pPr marL="109728" indent="0">
              <a:buNone/>
            </a:pPr>
            <a:r>
              <a:rPr lang="uk-UA" dirty="0"/>
              <a:t>Очолив політв'язень Григорій Приходько</a:t>
            </a:r>
          </a:p>
          <a:p>
            <a:pPr marL="109728" indent="0">
              <a:buNone/>
            </a:pPr>
            <a:endParaRPr lang="uk-UA" dirty="0"/>
          </a:p>
          <a:p>
            <a:pPr marL="109728" indent="0">
              <a:buNone/>
            </a:pPr>
            <a:r>
              <a:rPr lang="uk-UA" dirty="0"/>
              <a:t>Тривалий час напівлегальна</a:t>
            </a:r>
          </a:p>
          <a:p>
            <a:pPr marL="109728" indent="0">
              <a:buNone/>
            </a:pPr>
            <a:endParaRPr lang="uk-UA" dirty="0"/>
          </a:p>
          <a:p>
            <a:pPr marL="109728" indent="0">
              <a:buNone/>
            </a:pPr>
            <a:r>
              <a:rPr lang="uk-UA" dirty="0"/>
              <a:t>Із початку свого існування була не визнавала законів «окупаційної влади» і в подальшому була єдиною серед політичних сил республіки, що бойкотувала вибори до Верховної Ради.</a:t>
            </a:r>
          </a:p>
        </p:txBody>
      </p:sp>
      <p:sp>
        <p:nvSpPr>
          <p:cNvPr id="3" name="Заголовок 2">
            <a:extLst>
              <a:ext uri="{FF2B5EF4-FFF2-40B4-BE49-F238E27FC236}">
                <a16:creationId xmlns:a16="http://schemas.microsoft.com/office/drawing/2014/main" id="{B93675C3-18EF-4BE8-A495-7BD814DAD8ED}"/>
              </a:ext>
            </a:extLst>
          </p:cNvPr>
          <p:cNvSpPr>
            <a:spLocks noGrp="1"/>
          </p:cNvSpPr>
          <p:nvPr>
            <p:ph type="title"/>
          </p:nvPr>
        </p:nvSpPr>
        <p:spPr>
          <a:xfrm>
            <a:off x="179512" y="274638"/>
            <a:ext cx="8856984" cy="1714202"/>
          </a:xfrm>
        </p:spPr>
        <p:txBody>
          <a:bodyPr>
            <a:normAutofit fontScale="90000"/>
          </a:bodyPr>
          <a:lstStyle/>
          <a:p>
            <a:pPr algn="ctr"/>
            <a:r>
              <a:rPr lang="uk-UA" sz="3100" dirty="0"/>
              <a:t>Перша задекларована політична партія</a:t>
            </a:r>
            <a:br>
              <a:rPr lang="uk-UA" dirty="0"/>
            </a:br>
            <a:r>
              <a:rPr lang="uk-UA" dirty="0"/>
              <a:t>жовтень 1989 р. Львів</a:t>
            </a:r>
            <a:br>
              <a:rPr lang="uk-UA" dirty="0"/>
            </a:br>
            <a:r>
              <a:rPr lang="uk-UA" dirty="0"/>
              <a:t>Українська національна партія (УНП)</a:t>
            </a:r>
          </a:p>
        </p:txBody>
      </p:sp>
    </p:spTree>
    <p:extLst>
      <p:ext uri="{BB962C8B-B14F-4D97-AF65-F5344CB8AC3E}">
        <p14:creationId xmlns:p14="http://schemas.microsoft.com/office/powerpoint/2010/main" val="3707288133"/>
      </p:ext>
    </p:extLst>
  </p:cSld>
  <p:clrMapOvr>
    <a:masterClrMapping/>
  </p:clrMapOvr>
  <p:transition>
    <p:cove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9D1C0AD-C6CE-4305-963D-BBCEFA1D579A}"/>
              </a:ext>
            </a:extLst>
          </p:cNvPr>
          <p:cNvSpPr>
            <a:spLocks noGrp="1"/>
          </p:cNvSpPr>
          <p:nvPr>
            <p:ph type="title"/>
          </p:nvPr>
        </p:nvSpPr>
        <p:spPr/>
        <p:txBody>
          <a:bodyPr/>
          <a:lstStyle/>
          <a:p>
            <a:r>
              <a:rPr lang="uk-UA" dirty="0"/>
              <a:t>ФЕСТИВАЛЬ «ЧЕРВОНА РУТА»</a:t>
            </a:r>
          </a:p>
        </p:txBody>
      </p:sp>
      <p:pic>
        <p:nvPicPr>
          <p:cNvPr id="4" name="Объект 3">
            <a:extLst>
              <a:ext uri="{FF2B5EF4-FFF2-40B4-BE49-F238E27FC236}">
                <a16:creationId xmlns:a16="http://schemas.microsoft.com/office/drawing/2014/main" id="{635FFAC8-ADB2-4B34-B1A9-6668D6FDA491}"/>
              </a:ext>
            </a:extLst>
          </p:cNvPr>
          <p:cNvPicPr>
            <a:picLocks noGrp="1" noChangeAspect="1"/>
          </p:cNvPicPr>
          <p:nvPr>
            <p:ph idx="1"/>
          </p:nvPr>
        </p:nvPicPr>
        <p:blipFill>
          <a:blip r:embed="rId2"/>
          <a:stretch>
            <a:fillRect/>
          </a:stretch>
        </p:blipFill>
        <p:spPr>
          <a:xfrm>
            <a:off x="1262062" y="1815306"/>
            <a:ext cx="6619875" cy="4095750"/>
          </a:xfrm>
          <a:prstGeom prst="rect">
            <a:avLst/>
          </a:prstGeom>
        </p:spPr>
      </p:pic>
    </p:spTree>
    <p:extLst>
      <p:ext uri="{BB962C8B-B14F-4D97-AF65-F5344CB8AC3E}">
        <p14:creationId xmlns:p14="http://schemas.microsoft.com/office/powerpoint/2010/main" val="21831919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4E80AF-5D45-4A99-AED5-7F02C3A7BEA9}"/>
              </a:ext>
            </a:extLst>
          </p:cNvPr>
          <p:cNvSpPr>
            <a:spLocks noGrp="1"/>
          </p:cNvSpPr>
          <p:nvPr>
            <p:ph type="title"/>
          </p:nvPr>
        </p:nvSpPr>
        <p:spPr>
          <a:xfrm>
            <a:off x="457200" y="274638"/>
            <a:ext cx="8229600" cy="2650306"/>
          </a:xfrm>
        </p:spPr>
        <p:txBody>
          <a:bodyPr/>
          <a:lstStyle/>
          <a:p>
            <a:r>
              <a:rPr lang="uk-UA" sz="2400" dirty="0"/>
              <a:t>Активізація суспільно-політичного життя позначилася й на музиці. У </a:t>
            </a:r>
            <a:r>
              <a:rPr lang="uk-UA" sz="2400" dirty="0">
                <a:solidFill>
                  <a:srgbClr val="FF0000"/>
                </a:solidFill>
              </a:rPr>
              <a:t>1989</a:t>
            </a:r>
            <a:r>
              <a:rPr lang="uk-UA" sz="2400" dirty="0"/>
              <a:t> р. у </a:t>
            </a:r>
            <a:r>
              <a:rPr lang="uk-UA" sz="2400" dirty="0">
                <a:solidFill>
                  <a:srgbClr val="FF0000"/>
                </a:solidFill>
              </a:rPr>
              <a:t>Чернівцях</a:t>
            </a:r>
            <a:r>
              <a:rPr lang="uk-UA" sz="2400" dirty="0"/>
              <a:t> відбувся перший фестиваль національної молодіжної музики </a:t>
            </a:r>
            <a:r>
              <a:rPr lang="uk-UA" sz="2400" dirty="0">
                <a:highlight>
                  <a:srgbClr val="00FF00"/>
                </a:highlight>
              </a:rPr>
              <a:t>«Червона рута». </a:t>
            </a:r>
            <a:r>
              <a:rPr lang="uk-UA" sz="2400" dirty="0"/>
              <a:t>Він здійснив справжню революцію в українській культурі, вплинув на все суспільство. Фестиваль сприяв появі нової молодіжної музики, якої до цього не існувало.</a:t>
            </a:r>
          </a:p>
        </p:txBody>
      </p:sp>
      <p:sp>
        <p:nvSpPr>
          <p:cNvPr id="3" name="Объект 2">
            <a:extLst>
              <a:ext uri="{FF2B5EF4-FFF2-40B4-BE49-F238E27FC236}">
                <a16:creationId xmlns:a16="http://schemas.microsoft.com/office/drawing/2014/main" id="{F7801727-C6BB-4823-8E0B-E04E63135AB4}"/>
              </a:ext>
            </a:extLst>
          </p:cNvPr>
          <p:cNvSpPr>
            <a:spLocks noGrp="1"/>
          </p:cNvSpPr>
          <p:nvPr>
            <p:ph idx="1"/>
          </p:nvPr>
        </p:nvSpPr>
        <p:spPr>
          <a:xfrm>
            <a:off x="457200" y="2780928"/>
            <a:ext cx="8229600" cy="3345235"/>
          </a:xfrm>
        </p:spPr>
        <p:txBody>
          <a:bodyPr/>
          <a:lstStyle/>
          <a:p>
            <a:pPr marL="0" indent="0">
              <a:buNone/>
            </a:pPr>
            <a:r>
              <a:rPr lang="uk-UA" sz="2400" dirty="0"/>
              <a:t>Нова музична хвиля здобула нечувану популярність в Україні та в українській діаспорі. Багато пісень, виконаних уперше на фестивалі, одразу стали хітами, які співали мільйони людей. Учора зовсім невідомі музиканти миттєво перетворилися на кумирів української молоді кінця 1980 — початку 1990-х рр. Уже наступного року вся Україна співала «</a:t>
            </a:r>
            <a:r>
              <a:rPr lang="uk-UA" sz="2400" dirty="0" err="1"/>
              <a:t>рутівський</a:t>
            </a:r>
            <a:r>
              <a:rPr lang="uk-UA" sz="2400" dirty="0"/>
              <a:t>» репертуар фестивалю — пісні «Братів </a:t>
            </a:r>
            <a:r>
              <a:rPr lang="uk-UA" sz="2400" dirty="0" err="1"/>
              <a:t>Гадюкіних</a:t>
            </a:r>
            <a:r>
              <a:rPr lang="uk-UA" sz="2400" dirty="0"/>
              <a:t>», Віки, А. Миколайчука, О. Тищенка, «ВВ», І. Білик, М. Бурмаки, Тризубого Стаса та інших.</a:t>
            </a:r>
          </a:p>
        </p:txBody>
      </p:sp>
    </p:spTree>
    <p:extLst>
      <p:ext uri="{BB962C8B-B14F-4D97-AF65-F5344CB8AC3E}">
        <p14:creationId xmlns:p14="http://schemas.microsoft.com/office/powerpoint/2010/main" val="24171296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6ED370-A6F1-43AA-AEBB-B6990B82A741}"/>
              </a:ext>
            </a:extLst>
          </p:cNvPr>
          <p:cNvSpPr>
            <a:spLocks noGrp="1"/>
          </p:cNvSpPr>
          <p:nvPr>
            <p:ph type="title"/>
          </p:nvPr>
        </p:nvSpPr>
        <p:spPr/>
        <p:txBody>
          <a:bodyPr/>
          <a:lstStyle/>
          <a:p>
            <a:r>
              <a:rPr lang="ru-RU" sz="1600" dirty="0" err="1"/>
              <a:t>Саме</a:t>
            </a:r>
            <a:r>
              <a:rPr lang="ru-RU" sz="1600" dirty="0"/>
              <a:t> «</a:t>
            </a:r>
            <a:r>
              <a:rPr lang="ru-RU" sz="1600" dirty="0" err="1"/>
              <a:t>Червона</a:t>
            </a:r>
            <a:r>
              <a:rPr lang="ru-RU" sz="1600" dirty="0"/>
              <a:t> рута» стала першим </a:t>
            </a:r>
            <a:r>
              <a:rPr lang="ru-RU" sz="1600" dirty="0" err="1"/>
              <a:t>замовником</a:t>
            </a:r>
            <a:r>
              <a:rPr lang="ru-RU" sz="1600" dirty="0"/>
              <a:t> на </a:t>
            </a:r>
            <a:r>
              <a:rPr lang="ru-RU" sz="1600" dirty="0" err="1"/>
              <a:t>технічне</a:t>
            </a:r>
            <a:r>
              <a:rPr lang="ru-RU" sz="1600" dirty="0"/>
              <a:t> (сцена, звук, </a:t>
            </a:r>
            <a:r>
              <a:rPr lang="ru-RU" sz="1600" dirty="0" err="1"/>
              <a:t>світло</a:t>
            </a:r>
            <a:r>
              <a:rPr lang="ru-RU" sz="1600" dirty="0"/>
              <a:t>, </a:t>
            </a:r>
            <a:r>
              <a:rPr lang="ru-RU" sz="1600" dirty="0" err="1"/>
              <a:t>студії</a:t>
            </a:r>
            <a:r>
              <a:rPr lang="ru-RU" sz="1600" dirty="0"/>
              <a:t> </a:t>
            </a:r>
            <a:r>
              <a:rPr lang="ru-RU" sz="1600" dirty="0" err="1"/>
              <a:t>звукозапису</a:t>
            </a:r>
            <a:r>
              <a:rPr lang="ru-RU" sz="1600" dirty="0"/>
              <a:t>, </a:t>
            </a:r>
            <a:r>
              <a:rPr lang="ru-RU" sz="1600" dirty="0" err="1"/>
              <a:t>музичне</a:t>
            </a:r>
            <a:r>
              <a:rPr lang="ru-RU" sz="1600" dirty="0"/>
              <a:t> </a:t>
            </a:r>
            <a:r>
              <a:rPr lang="ru-RU" sz="1600" dirty="0" err="1"/>
              <a:t>обладнання</a:t>
            </a:r>
            <a:r>
              <a:rPr lang="ru-RU" sz="1600" dirty="0"/>
              <a:t>, </a:t>
            </a:r>
            <a:r>
              <a:rPr lang="ru-RU" sz="1600" dirty="0" err="1"/>
              <a:t>тиражування</a:t>
            </a:r>
            <a:r>
              <a:rPr lang="ru-RU" sz="1600" dirty="0"/>
              <a:t> </a:t>
            </a:r>
            <a:r>
              <a:rPr lang="ru-RU" sz="1600" dirty="0" err="1"/>
              <a:t>музичної</a:t>
            </a:r>
            <a:r>
              <a:rPr lang="ru-RU" sz="1600" dirty="0"/>
              <a:t> </a:t>
            </a:r>
            <a:r>
              <a:rPr lang="ru-RU" sz="1600" dirty="0" err="1"/>
              <a:t>продукції</a:t>
            </a:r>
            <a:r>
              <a:rPr lang="ru-RU" sz="1600" dirty="0"/>
              <a:t>) і </a:t>
            </a:r>
            <a:r>
              <a:rPr lang="ru-RU" sz="1600" dirty="0" err="1"/>
              <a:t>творче</a:t>
            </a:r>
            <a:r>
              <a:rPr lang="ru-RU" sz="1600" dirty="0"/>
              <a:t> (</a:t>
            </a:r>
            <a:r>
              <a:rPr lang="ru-RU" sz="1600" dirty="0" err="1"/>
              <a:t>композитори</a:t>
            </a:r>
            <a:r>
              <a:rPr lang="ru-RU" sz="1600" dirty="0"/>
              <a:t>, </a:t>
            </a:r>
            <a:r>
              <a:rPr lang="ru-RU" sz="1600" dirty="0" err="1"/>
              <a:t>аранжувальники</a:t>
            </a:r>
            <a:r>
              <a:rPr lang="ru-RU" sz="1600" dirty="0"/>
              <a:t>, </a:t>
            </a:r>
            <a:r>
              <a:rPr lang="ru-RU" sz="1600" dirty="0" err="1"/>
              <a:t>звукорежисери</a:t>
            </a:r>
            <a:r>
              <a:rPr lang="ru-RU" sz="1600" dirty="0"/>
              <a:t>, </a:t>
            </a:r>
            <a:r>
              <a:rPr lang="ru-RU" sz="1600" dirty="0" err="1"/>
              <a:t>поети</a:t>
            </a:r>
            <a:r>
              <a:rPr lang="ru-RU" sz="1600" dirty="0"/>
              <a:t> </a:t>
            </a:r>
            <a:r>
              <a:rPr lang="ru-RU" sz="1600" dirty="0" err="1"/>
              <a:t>тощо</a:t>
            </a:r>
            <a:r>
              <a:rPr lang="ru-RU" sz="1600" dirty="0"/>
              <a:t>) </a:t>
            </a:r>
            <a:r>
              <a:rPr lang="ru-RU" sz="1600" dirty="0" err="1"/>
              <a:t>забезпечення</a:t>
            </a:r>
            <a:r>
              <a:rPr lang="ru-RU" sz="1600" dirty="0"/>
              <a:t> таких </a:t>
            </a:r>
            <a:r>
              <a:rPr lang="ru-RU" sz="1600" dirty="0" err="1"/>
              <a:t>заходів</a:t>
            </a:r>
            <a:r>
              <a:rPr lang="ru-RU" sz="1600" dirty="0"/>
              <a:t>.</a:t>
            </a:r>
            <a:endParaRPr lang="uk-UA" sz="1600" dirty="0"/>
          </a:p>
        </p:txBody>
      </p:sp>
      <p:sp>
        <p:nvSpPr>
          <p:cNvPr id="3" name="Объект 2">
            <a:extLst>
              <a:ext uri="{FF2B5EF4-FFF2-40B4-BE49-F238E27FC236}">
                <a16:creationId xmlns:a16="http://schemas.microsoft.com/office/drawing/2014/main" id="{8E6C7E28-F076-446A-B5C6-DE15249426F3}"/>
              </a:ext>
            </a:extLst>
          </p:cNvPr>
          <p:cNvSpPr>
            <a:spLocks noGrp="1"/>
          </p:cNvSpPr>
          <p:nvPr>
            <p:ph idx="1"/>
          </p:nvPr>
        </p:nvSpPr>
        <p:spPr/>
        <p:txBody>
          <a:bodyPr/>
          <a:lstStyle/>
          <a:p>
            <a:pPr marL="0" indent="0">
              <a:buNone/>
            </a:pPr>
            <a:r>
              <a:rPr lang="ru-RU" sz="1800" dirty="0" err="1"/>
              <a:t>Проте</a:t>
            </a:r>
            <a:r>
              <a:rPr lang="ru-RU" sz="1800" dirty="0"/>
              <a:t> «</a:t>
            </a:r>
            <a:r>
              <a:rPr lang="ru-RU" sz="1800" dirty="0" err="1"/>
              <a:t>Червона</a:t>
            </a:r>
            <a:r>
              <a:rPr lang="ru-RU" sz="1800" dirty="0"/>
              <a:t> рута» не </a:t>
            </a:r>
            <a:r>
              <a:rPr lang="ru-RU" sz="1800" dirty="0" err="1"/>
              <a:t>тільки</a:t>
            </a:r>
            <a:r>
              <a:rPr lang="ru-RU" sz="1800" dirty="0"/>
              <a:t> стала символом </a:t>
            </a:r>
            <a:r>
              <a:rPr lang="ru-RU" sz="1800" dirty="0" err="1"/>
              <a:t>українського</a:t>
            </a:r>
            <a:r>
              <a:rPr lang="ru-RU" sz="1800" dirty="0"/>
              <a:t> </a:t>
            </a:r>
            <a:r>
              <a:rPr lang="ru-RU" sz="1800" dirty="0" err="1"/>
              <a:t>відродження</a:t>
            </a:r>
            <a:r>
              <a:rPr lang="ru-RU" sz="1800" dirty="0"/>
              <a:t>, </a:t>
            </a:r>
            <a:r>
              <a:rPr lang="ru-RU" sz="1800" dirty="0" err="1"/>
              <a:t>особливим</a:t>
            </a:r>
            <a:r>
              <a:rPr lang="ru-RU" sz="1800" dirty="0"/>
              <a:t> </a:t>
            </a:r>
            <a:r>
              <a:rPr lang="ru-RU" sz="1800" dirty="0" err="1"/>
              <a:t>культурним</a:t>
            </a:r>
            <a:r>
              <a:rPr lang="ru-RU" sz="1800" dirty="0"/>
              <a:t> феноменом, а й </a:t>
            </a:r>
            <a:r>
              <a:rPr lang="ru-RU" sz="1800" dirty="0" err="1"/>
              <a:t>започаткувала</a:t>
            </a:r>
            <a:r>
              <a:rPr lang="ru-RU" sz="1800" dirty="0"/>
              <a:t> в </a:t>
            </a:r>
            <a:r>
              <a:rPr lang="ru-RU" sz="1800" dirty="0" err="1"/>
              <a:t>Україні</a:t>
            </a:r>
            <a:r>
              <a:rPr lang="ru-RU" sz="1800" dirty="0"/>
              <a:t> </a:t>
            </a:r>
            <a:r>
              <a:rPr lang="ru-RU" sz="1800" dirty="0" err="1"/>
              <a:t>національний</a:t>
            </a:r>
            <a:r>
              <a:rPr lang="ru-RU" sz="1800" dirty="0"/>
              <a:t> шоу-</a:t>
            </a:r>
            <a:r>
              <a:rPr lang="ru-RU" sz="1800" dirty="0" err="1"/>
              <a:t>бізнес</a:t>
            </a:r>
            <a:r>
              <a:rPr lang="ru-RU" sz="1800" dirty="0"/>
              <a:t>. </a:t>
            </a:r>
            <a:r>
              <a:rPr lang="ru-RU" sz="1800" dirty="0" err="1"/>
              <a:t>Уперше</a:t>
            </a:r>
            <a:r>
              <a:rPr lang="ru-RU" sz="1800" dirty="0"/>
              <a:t> </a:t>
            </a:r>
            <a:r>
              <a:rPr lang="ru-RU" sz="1800" dirty="0" err="1"/>
              <a:t>населення</a:t>
            </a:r>
            <a:r>
              <a:rPr lang="ru-RU" sz="1800" dirty="0"/>
              <a:t> й особливо молодь </a:t>
            </a:r>
            <a:r>
              <a:rPr lang="ru-RU" sz="1800" dirty="0" err="1"/>
              <a:t>захопилися</a:t>
            </a:r>
            <a:r>
              <a:rPr lang="ru-RU" sz="1800" dirty="0"/>
              <a:t> </a:t>
            </a:r>
            <a:r>
              <a:rPr lang="ru-RU" sz="1800" dirty="0" err="1"/>
              <a:t>українською</a:t>
            </a:r>
            <a:r>
              <a:rPr lang="ru-RU" sz="1800" dirty="0"/>
              <a:t> </a:t>
            </a:r>
            <a:r>
              <a:rPr lang="ru-RU" sz="1800" dirty="0" err="1"/>
              <a:t>музикою</a:t>
            </a:r>
            <a:r>
              <a:rPr lang="ru-RU" sz="1800" dirty="0"/>
              <a:t>, </a:t>
            </a:r>
            <a:r>
              <a:rPr lang="ru-RU" sz="1800" dirty="0" err="1"/>
              <a:t>що</a:t>
            </a:r>
            <a:r>
              <a:rPr lang="ru-RU" sz="1800" dirty="0"/>
              <a:t> стала </a:t>
            </a:r>
            <a:r>
              <a:rPr lang="ru-RU" sz="1800" dirty="0" err="1"/>
              <a:t>частиною</a:t>
            </a:r>
            <a:r>
              <a:rPr lang="ru-RU" sz="1800" dirty="0"/>
              <a:t> </a:t>
            </a:r>
            <a:r>
              <a:rPr lang="ru-RU" sz="1800" dirty="0" err="1"/>
              <a:t>їхнього</a:t>
            </a:r>
            <a:r>
              <a:rPr lang="ru-RU" sz="1800" dirty="0"/>
              <a:t> </a:t>
            </a:r>
            <a:r>
              <a:rPr lang="ru-RU" sz="1800" dirty="0" err="1"/>
              <a:t>життя</a:t>
            </a:r>
            <a:r>
              <a:rPr lang="ru-RU" sz="1800" dirty="0"/>
              <a:t>. </a:t>
            </a:r>
            <a:r>
              <a:rPr lang="ru-RU" sz="1800" dirty="0" err="1"/>
              <a:t>Музика</a:t>
            </a:r>
            <a:r>
              <a:rPr lang="ru-RU" sz="1800" dirty="0"/>
              <a:t> фестивалю почала </a:t>
            </a:r>
            <a:r>
              <a:rPr lang="ru-RU" sz="1800" dirty="0" err="1"/>
              <a:t>збирати</a:t>
            </a:r>
            <a:r>
              <a:rPr lang="ru-RU" sz="1800" dirty="0"/>
              <a:t> </a:t>
            </a:r>
            <a:r>
              <a:rPr lang="ru-RU" sz="1800" dirty="0" err="1"/>
              <a:t>величезні</a:t>
            </a:r>
            <a:r>
              <a:rPr lang="ru-RU" sz="1800" dirty="0"/>
              <a:t> </a:t>
            </a:r>
            <a:r>
              <a:rPr lang="ru-RU" sz="1800" dirty="0" err="1"/>
              <a:t>аудиторії</a:t>
            </a:r>
            <a:r>
              <a:rPr lang="ru-RU" sz="1800" dirty="0"/>
              <a:t> на </a:t>
            </a:r>
            <a:r>
              <a:rPr lang="ru-RU" sz="1800" dirty="0" err="1"/>
              <a:t>стадіонах</a:t>
            </a:r>
            <a:r>
              <a:rPr lang="ru-RU" sz="1800" dirty="0"/>
              <a:t> і великих </a:t>
            </a:r>
            <a:r>
              <a:rPr lang="ru-RU" sz="1800" dirty="0" err="1"/>
              <a:t>площах</a:t>
            </a:r>
            <a:r>
              <a:rPr lang="ru-RU" sz="1800" dirty="0"/>
              <a:t>, </a:t>
            </a:r>
            <a:r>
              <a:rPr lang="ru-RU" sz="1800" dirty="0" err="1"/>
              <a:t>глядачів</a:t>
            </a:r>
            <a:r>
              <a:rPr lang="ru-RU" sz="1800" dirty="0"/>
              <a:t> </a:t>
            </a:r>
            <a:r>
              <a:rPr lang="ru-RU" sz="1800" dirty="0" err="1"/>
              <a:t>приваблювала</a:t>
            </a:r>
            <a:r>
              <a:rPr lang="ru-RU" sz="1800" dirty="0"/>
              <a:t> </a:t>
            </a:r>
            <a:r>
              <a:rPr lang="ru-RU" sz="1800" dirty="0" err="1"/>
              <a:t>майстерність</a:t>
            </a:r>
            <a:r>
              <a:rPr lang="ru-RU" sz="1800" dirty="0"/>
              <a:t> </a:t>
            </a:r>
            <a:r>
              <a:rPr lang="ru-RU" sz="1800" dirty="0" err="1"/>
              <a:t>учасників</a:t>
            </a:r>
            <a:r>
              <a:rPr lang="ru-RU" sz="1800" dirty="0"/>
              <a:t> </a:t>
            </a:r>
            <a:r>
              <a:rPr lang="ru-RU" sz="1800" dirty="0" err="1"/>
              <a:t>концертів</a:t>
            </a:r>
            <a:r>
              <a:rPr lang="ru-RU" sz="1800" dirty="0"/>
              <a:t>. </a:t>
            </a:r>
            <a:r>
              <a:rPr lang="ru-RU" sz="1800" dirty="0" err="1"/>
              <a:t>Ще</a:t>
            </a:r>
            <a:r>
              <a:rPr lang="ru-RU" sz="1800" dirty="0"/>
              <a:t> </a:t>
            </a:r>
            <a:r>
              <a:rPr lang="ru-RU" sz="1800" dirty="0" err="1"/>
              <a:t>під</a:t>
            </a:r>
            <a:r>
              <a:rPr lang="ru-RU" sz="1800" dirty="0"/>
              <a:t> час </a:t>
            </a:r>
            <a:r>
              <a:rPr lang="ru-RU" sz="1800" dirty="0" err="1"/>
              <a:t>проведення</a:t>
            </a:r>
            <a:r>
              <a:rPr lang="ru-RU" sz="1800" dirty="0"/>
              <a:t> </a:t>
            </a:r>
            <a:r>
              <a:rPr lang="ru-RU" sz="1800" dirty="0" err="1"/>
              <a:t>першого</a:t>
            </a:r>
            <a:r>
              <a:rPr lang="ru-RU" sz="1800" dirty="0"/>
              <a:t> фестивалю «</a:t>
            </a:r>
            <a:r>
              <a:rPr lang="ru-RU" sz="1800" dirty="0" err="1"/>
              <a:t>Червона</a:t>
            </a:r>
            <a:r>
              <a:rPr lang="ru-RU" sz="1800" dirty="0"/>
              <a:t> рута» </a:t>
            </a:r>
            <a:r>
              <a:rPr lang="ru-RU" sz="1800" dirty="0" err="1"/>
              <a:t>розтиражовані</a:t>
            </a:r>
            <a:r>
              <a:rPr lang="ru-RU" sz="1800" dirty="0"/>
              <a:t> записи концерту </a:t>
            </a:r>
            <a:r>
              <a:rPr lang="ru-RU" sz="1800" dirty="0" err="1"/>
              <a:t>були</a:t>
            </a:r>
            <a:r>
              <a:rPr lang="ru-RU" sz="1800" dirty="0"/>
              <a:t> </a:t>
            </a:r>
            <a:r>
              <a:rPr lang="ru-RU" sz="1800" dirty="0" err="1"/>
              <a:t>миттєво</a:t>
            </a:r>
            <a:r>
              <a:rPr lang="ru-RU" sz="1800" dirty="0"/>
              <a:t> </a:t>
            </a:r>
            <a:r>
              <a:rPr lang="ru-RU" sz="1800" dirty="0" err="1"/>
              <a:t>розкуплені</a:t>
            </a:r>
            <a:r>
              <a:rPr lang="ru-RU" sz="1800" dirty="0"/>
              <a:t> й не </a:t>
            </a:r>
            <a:r>
              <a:rPr lang="ru-RU" sz="1800" dirty="0" err="1"/>
              <a:t>задовольнили</a:t>
            </a:r>
            <a:r>
              <a:rPr lang="ru-RU" sz="1800" dirty="0"/>
              <a:t> й </a:t>
            </a:r>
            <a:r>
              <a:rPr lang="ru-RU" sz="1800" dirty="0" err="1"/>
              <a:t>десятої</a:t>
            </a:r>
            <a:r>
              <a:rPr lang="ru-RU" sz="1800" dirty="0"/>
              <a:t> </a:t>
            </a:r>
            <a:r>
              <a:rPr lang="ru-RU" sz="1800" dirty="0" err="1"/>
              <a:t>частини</a:t>
            </a:r>
            <a:r>
              <a:rPr lang="ru-RU" sz="1800" dirty="0"/>
              <a:t> </a:t>
            </a:r>
            <a:r>
              <a:rPr lang="ru-RU" sz="1800" dirty="0" err="1"/>
              <a:t>попиту</a:t>
            </a:r>
            <a:r>
              <a:rPr lang="ru-RU" sz="1800" dirty="0"/>
              <a:t>. </a:t>
            </a:r>
            <a:r>
              <a:rPr lang="ru-RU" sz="1800" dirty="0" err="1"/>
              <a:t>Після</a:t>
            </a:r>
            <a:r>
              <a:rPr lang="ru-RU" sz="1800" dirty="0"/>
              <a:t> фестивалю </a:t>
            </a:r>
            <a:r>
              <a:rPr lang="ru-RU" sz="1800" dirty="0" err="1"/>
              <a:t>було</a:t>
            </a:r>
            <a:r>
              <a:rPr lang="ru-RU" sz="1800" dirty="0"/>
              <a:t> проведено перший в </a:t>
            </a:r>
            <a:r>
              <a:rPr lang="ru-RU" sz="1800" dirty="0" err="1"/>
              <a:t>історії</a:t>
            </a:r>
            <a:r>
              <a:rPr lang="ru-RU" sz="1800" dirty="0"/>
              <a:t> </a:t>
            </a:r>
            <a:r>
              <a:rPr lang="ru-RU" sz="1800" dirty="0" err="1"/>
              <a:t>загальноукраїнський</a:t>
            </a:r>
            <a:r>
              <a:rPr lang="ru-RU" sz="1800" dirty="0"/>
              <a:t> </a:t>
            </a:r>
            <a:r>
              <a:rPr lang="ru-RU" sz="1800" dirty="0" err="1"/>
              <a:t>концертний</a:t>
            </a:r>
            <a:r>
              <a:rPr lang="ru-RU" sz="1800" dirty="0"/>
              <a:t> тур: 87 </a:t>
            </a:r>
            <a:r>
              <a:rPr lang="ru-RU" sz="1800" dirty="0" err="1"/>
              <a:t>концертів</a:t>
            </a:r>
            <a:r>
              <a:rPr lang="ru-RU" sz="1800" dirty="0"/>
              <a:t> </a:t>
            </a:r>
            <a:r>
              <a:rPr lang="ru-RU" sz="1800" dirty="0" err="1"/>
              <a:t>переможців</a:t>
            </a:r>
            <a:r>
              <a:rPr lang="ru-RU" sz="1800" dirty="0"/>
              <a:t> «Рути-89» </a:t>
            </a:r>
            <a:r>
              <a:rPr lang="ru-RU" sz="1800" dirty="0" err="1"/>
              <a:t>пройшли</a:t>
            </a:r>
            <a:r>
              <a:rPr lang="ru-RU" sz="1800" dirty="0"/>
              <a:t> по </a:t>
            </a:r>
            <a:r>
              <a:rPr lang="ru-RU" sz="1800" dirty="0" err="1"/>
              <a:t>всій</a:t>
            </a:r>
            <a:r>
              <a:rPr lang="ru-RU" sz="1800" dirty="0"/>
              <a:t> </a:t>
            </a:r>
            <a:r>
              <a:rPr lang="ru-RU" sz="1800" dirty="0" err="1"/>
              <a:t>Україні</a:t>
            </a:r>
            <a:r>
              <a:rPr lang="ru-RU" sz="1800" dirty="0"/>
              <a:t> з </a:t>
            </a:r>
            <a:r>
              <a:rPr lang="ru-RU" sz="1800" dirty="0" err="1"/>
              <a:t>надзвичайним</a:t>
            </a:r>
            <a:r>
              <a:rPr lang="ru-RU" sz="1800" dirty="0"/>
              <a:t> </a:t>
            </a:r>
            <a:r>
              <a:rPr lang="ru-RU" sz="1800" dirty="0" err="1"/>
              <a:t>успіхом</a:t>
            </a:r>
            <a:r>
              <a:rPr lang="ru-RU" sz="1800" dirty="0"/>
              <a:t>.</a:t>
            </a:r>
            <a:endParaRPr lang="uk-UA" sz="1800" dirty="0"/>
          </a:p>
        </p:txBody>
      </p:sp>
      <p:pic>
        <p:nvPicPr>
          <p:cNvPr id="4" name="Рисунок 3">
            <a:extLst>
              <a:ext uri="{FF2B5EF4-FFF2-40B4-BE49-F238E27FC236}">
                <a16:creationId xmlns:a16="http://schemas.microsoft.com/office/drawing/2014/main" id="{F2141391-85AD-4F76-B5A2-57130AC12732}"/>
              </a:ext>
            </a:extLst>
          </p:cNvPr>
          <p:cNvPicPr>
            <a:picLocks noChangeAspect="1"/>
          </p:cNvPicPr>
          <p:nvPr/>
        </p:nvPicPr>
        <p:blipFill>
          <a:blip r:embed="rId2"/>
          <a:stretch>
            <a:fillRect/>
          </a:stretch>
        </p:blipFill>
        <p:spPr>
          <a:xfrm>
            <a:off x="23538" y="4729360"/>
            <a:ext cx="3225195" cy="1829053"/>
          </a:xfrm>
          <a:prstGeom prst="rect">
            <a:avLst/>
          </a:prstGeom>
        </p:spPr>
      </p:pic>
      <p:pic>
        <p:nvPicPr>
          <p:cNvPr id="5" name="Рисунок 4">
            <a:extLst>
              <a:ext uri="{FF2B5EF4-FFF2-40B4-BE49-F238E27FC236}">
                <a16:creationId xmlns:a16="http://schemas.microsoft.com/office/drawing/2014/main" id="{82C06A16-2C6C-47C8-90A0-48D1FD197325}"/>
              </a:ext>
            </a:extLst>
          </p:cNvPr>
          <p:cNvPicPr>
            <a:picLocks noChangeAspect="1"/>
          </p:cNvPicPr>
          <p:nvPr/>
        </p:nvPicPr>
        <p:blipFill>
          <a:blip r:embed="rId3"/>
          <a:stretch>
            <a:fillRect/>
          </a:stretch>
        </p:blipFill>
        <p:spPr>
          <a:xfrm>
            <a:off x="3219013" y="4642078"/>
            <a:ext cx="3225195" cy="2146221"/>
          </a:xfrm>
          <a:prstGeom prst="rect">
            <a:avLst/>
          </a:prstGeom>
        </p:spPr>
      </p:pic>
      <p:pic>
        <p:nvPicPr>
          <p:cNvPr id="6" name="Рисунок 5">
            <a:extLst>
              <a:ext uri="{FF2B5EF4-FFF2-40B4-BE49-F238E27FC236}">
                <a16:creationId xmlns:a16="http://schemas.microsoft.com/office/drawing/2014/main" id="{3F51A90F-96DF-4581-B748-510E4CD35D81}"/>
              </a:ext>
            </a:extLst>
          </p:cNvPr>
          <p:cNvPicPr>
            <a:picLocks noChangeAspect="1"/>
          </p:cNvPicPr>
          <p:nvPr/>
        </p:nvPicPr>
        <p:blipFill>
          <a:blip r:embed="rId4"/>
          <a:stretch>
            <a:fillRect/>
          </a:stretch>
        </p:blipFill>
        <p:spPr>
          <a:xfrm>
            <a:off x="6444208" y="4149079"/>
            <a:ext cx="2676254" cy="2004607"/>
          </a:xfrm>
          <a:prstGeom prst="rect">
            <a:avLst/>
          </a:prstGeom>
        </p:spPr>
      </p:pic>
    </p:spTree>
    <p:extLst>
      <p:ext uri="{BB962C8B-B14F-4D97-AF65-F5344CB8AC3E}">
        <p14:creationId xmlns:p14="http://schemas.microsoft.com/office/powerpoint/2010/main" val="30176396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CF9C1A7-A7D8-40F9-91D3-2D6C8F86D177}"/>
              </a:ext>
            </a:extLst>
          </p:cNvPr>
          <p:cNvSpPr>
            <a:spLocks noGrp="1"/>
          </p:cNvSpPr>
          <p:nvPr>
            <p:ph type="title"/>
          </p:nvPr>
        </p:nvSpPr>
        <p:spPr>
          <a:xfrm>
            <a:off x="457200" y="264090"/>
            <a:ext cx="8229600" cy="2792089"/>
          </a:xfrm>
        </p:spPr>
        <p:txBody>
          <a:bodyPr/>
          <a:lstStyle/>
          <a:p>
            <a:r>
              <a:rPr lang="ru-RU" sz="1800" b="1" dirty="0">
                <a:highlight>
                  <a:srgbClr val="00FF00"/>
                </a:highlight>
              </a:rPr>
              <a:t>РОЗВИТОК КУЛЬТУРИ В ПЕРІОД «ПЕРЕБУДОВИ:</a:t>
            </a:r>
            <a:br>
              <a:rPr lang="ru-RU" sz="1800" b="1" dirty="0">
                <a:highlight>
                  <a:srgbClr val="00FF00"/>
                </a:highlight>
              </a:rPr>
            </a:br>
            <a:br>
              <a:rPr lang="ru-RU" sz="1800" b="1" dirty="0"/>
            </a:br>
            <a:r>
              <a:rPr lang="ru-RU" sz="1800" b="1" dirty="0"/>
              <a:t>«</a:t>
            </a:r>
            <a:r>
              <a:rPr lang="ru-RU" sz="1800" b="1" dirty="0" err="1"/>
              <a:t>Відплив</a:t>
            </a:r>
            <a:r>
              <a:rPr lang="ru-RU" sz="1800" b="1" dirty="0"/>
              <a:t> </a:t>
            </a:r>
            <a:r>
              <a:rPr lang="ru-RU" sz="1800" b="1" dirty="0" err="1"/>
              <a:t>умів</a:t>
            </a:r>
            <a:r>
              <a:rPr lang="ru-RU" sz="1800" b="1" dirty="0"/>
              <a:t>» — </a:t>
            </a:r>
            <a:r>
              <a:rPr lang="ru-RU" sz="1800" b="1" dirty="0" err="1"/>
              <a:t>процес</a:t>
            </a:r>
            <a:r>
              <a:rPr lang="ru-RU" sz="1800" b="1" dirty="0"/>
              <a:t> </a:t>
            </a:r>
            <a:r>
              <a:rPr lang="ru-RU" sz="1800" b="1" dirty="0" err="1"/>
              <a:t>масової</a:t>
            </a:r>
            <a:r>
              <a:rPr lang="ru-RU" sz="1800" b="1" dirty="0"/>
              <a:t> </a:t>
            </a:r>
            <a:r>
              <a:rPr lang="ru-RU" sz="1800" b="1" dirty="0" err="1"/>
              <a:t>міграції</a:t>
            </a:r>
            <a:r>
              <a:rPr lang="ru-RU" sz="1800" b="1" dirty="0"/>
              <a:t>, </a:t>
            </a:r>
            <a:r>
              <a:rPr lang="ru-RU" sz="1800" b="1" dirty="0" err="1"/>
              <a:t>під</a:t>
            </a:r>
            <a:r>
              <a:rPr lang="ru-RU" sz="1800" b="1" dirty="0"/>
              <a:t> час </a:t>
            </a:r>
            <a:r>
              <a:rPr lang="ru-RU" sz="1800" b="1" dirty="0" err="1"/>
              <a:t>якої</a:t>
            </a:r>
            <a:r>
              <a:rPr lang="ru-RU" sz="1800" b="1" dirty="0"/>
              <a:t> з </a:t>
            </a:r>
            <a:r>
              <a:rPr lang="ru-RU" sz="1800" b="1" dirty="0" err="1"/>
              <a:t>країни</a:t>
            </a:r>
            <a:r>
              <a:rPr lang="ru-RU" sz="1800" b="1" dirty="0"/>
              <a:t> </a:t>
            </a:r>
            <a:r>
              <a:rPr lang="ru-RU" sz="1800" b="1" dirty="0" err="1"/>
              <a:t>або</a:t>
            </a:r>
            <a:r>
              <a:rPr lang="ru-RU" sz="1800" b="1" dirty="0"/>
              <a:t> </a:t>
            </a:r>
            <a:r>
              <a:rPr lang="ru-RU" sz="1800" b="1" dirty="0" err="1"/>
              <a:t>регіону</a:t>
            </a:r>
            <a:r>
              <a:rPr lang="ru-RU" sz="1800" b="1" dirty="0"/>
              <a:t> </a:t>
            </a:r>
            <a:r>
              <a:rPr lang="ru-RU" sz="1800" b="1" dirty="0" err="1"/>
              <a:t>від'їжджають</a:t>
            </a:r>
            <a:r>
              <a:rPr lang="ru-RU" sz="1800" b="1" dirty="0"/>
              <a:t> </a:t>
            </a:r>
            <a:r>
              <a:rPr lang="ru-RU" sz="1800" b="1" dirty="0" err="1"/>
              <a:t>фахівці</a:t>
            </a:r>
            <a:r>
              <a:rPr lang="ru-RU" sz="1800" b="1" dirty="0"/>
              <a:t>, </a:t>
            </a:r>
            <a:r>
              <a:rPr lang="ru-RU" sz="1800" b="1" dirty="0" err="1"/>
              <a:t>вчені</a:t>
            </a:r>
            <a:r>
              <a:rPr lang="ru-RU" sz="1800" b="1" dirty="0"/>
              <a:t> й </a:t>
            </a:r>
            <a:r>
              <a:rPr lang="ru-RU" sz="1800" b="1" dirty="0" err="1"/>
              <a:t>кваліфіковані</a:t>
            </a:r>
            <a:r>
              <a:rPr lang="ru-RU" sz="1800" b="1" dirty="0"/>
              <a:t> </a:t>
            </a:r>
            <a:r>
              <a:rPr lang="ru-RU" sz="1800" b="1" dirty="0" err="1"/>
              <a:t>робітники</a:t>
            </a:r>
            <a:r>
              <a:rPr lang="ru-RU" sz="1800" b="1" dirty="0"/>
              <a:t> через </a:t>
            </a:r>
            <a:r>
              <a:rPr lang="ru-RU" sz="1800" b="1" dirty="0" err="1"/>
              <a:t>політичні</a:t>
            </a:r>
            <a:r>
              <a:rPr lang="ru-RU" sz="1800" b="1" dirty="0"/>
              <a:t>, </a:t>
            </a:r>
            <a:r>
              <a:rPr lang="ru-RU" sz="1800" b="1" dirty="0" err="1"/>
              <a:t>економічні</a:t>
            </a:r>
            <a:r>
              <a:rPr lang="ru-RU" sz="1800" b="1" dirty="0"/>
              <a:t>, </a:t>
            </a:r>
            <a:r>
              <a:rPr lang="ru-RU" sz="1800" b="1" dirty="0" err="1"/>
              <a:t>релігійні</a:t>
            </a:r>
            <a:r>
              <a:rPr lang="ru-RU" sz="1800" b="1" dirty="0"/>
              <a:t> </a:t>
            </a:r>
            <a:r>
              <a:rPr lang="ru-RU" sz="1800" b="1" dirty="0" err="1"/>
              <a:t>або</a:t>
            </a:r>
            <a:r>
              <a:rPr lang="ru-RU" sz="1800" b="1" dirty="0"/>
              <a:t> </a:t>
            </a:r>
            <a:r>
              <a:rPr lang="ru-RU" sz="1800" b="1" dirty="0" err="1"/>
              <a:t>інші</a:t>
            </a:r>
            <a:r>
              <a:rPr lang="ru-RU" sz="1800" b="1" dirty="0"/>
              <a:t> причини.</a:t>
            </a:r>
            <a:br>
              <a:rPr lang="ru-RU" sz="1800" b="1" dirty="0"/>
            </a:br>
            <a:r>
              <a:rPr lang="ru-RU" sz="1800" b="1" dirty="0" err="1"/>
              <a:t>Наступні</a:t>
            </a:r>
            <a:r>
              <a:rPr lang="ru-RU" sz="1800" b="1" dirty="0"/>
              <a:t> </a:t>
            </a:r>
            <a:r>
              <a:rPr lang="ru-RU" sz="1800" b="1" dirty="0" err="1"/>
              <a:t>фестивалі</a:t>
            </a:r>
            <a:r>
              <a:rPr lang="ru-RU" sz="1800" b="1" dirty="0"/>
              <a:t>, </a:t>
            </a:r>
            <a:r>
              <a:rPr lang="ru-RU" sz="1800" b="1" dirty="0" err="1"/>
              <a:t>що</a:t>
            </a:r>
            <a:r>
              <a:rPr lang="ru-RU" sz="1800" b="1" dirty="0"/>
              <a:t> </a:t>
            </a:r>
            <a:r>
              <a:rPr lang="ru-RU" sz="1800" b="1" dirty="0" err="1"/>
              <a:t>проводилися</a:t>
            </a:r>
            <a:r>
              <a:rPr lang="ru-RU" sz="1800" b="1" dirty="0"/>
              <a:t> раз на два роки, </a:t>
            </a:r>
            <a:r>
              <a:rPr lang="ru-RU" sz="1800" b="1" dirty="0" err="1"/>
              <a:t>збирали</a:t>
            </a:r>
            <a:r>
              <a:rPr lang="ru-RU" sz="1800" b="1" dirty="0"/>
              <a:t> все </a:t>
            </a:r>
            <a:r>
              <a:rPr lang="ru-RU" sz="1800" b="1" dirty="0" err="1"/>
              <a:t>більшу</a:t>
            </a:r>
            <a:r>
              <a:rPr lang="ru-RU" sz="1800" b="1" dirty="0"/>
              <a:t> </a:t>
            </a:r>
            <a:r>
              <a:rPr lang="ru-RU" sz="1800" b="1" dirty="0" err="1"/>
              <a:t>кількість</a:t>
            </a:r>
            <a:r>
              <a:rPr lang="ru-RU" sz="1800" b="1" dirty="0"/>
              <a:t> </a:t>
            </a:r>
            <a:r>
              <a:rPr lang="ru-RU" sz="1800" b="1" dirty="0" err="1"/>
              <a:t>глядачів</a:t>
            </a:r>
            <a:r>
              <a:rPr lang="ru-RU" sz="1800" b="1" dirty="0"/>
              <a:t> та </a:t>
            </a:r>
            <a:r>
              <a:rPr lang="ru-RU" sz="1800" b="1" dirty="0" err="1"/>
              <a:t>учасників</a:t>
            </a:r>
            <a:r>
              <a:rPr lang="ru-RU" sz="1800" b="1" dirty="0"/>
              <a:t>, </a:t>
            </a:r>
            <a:r>
              <a:rPr lang="ru-RU" sz="1800" b="1" dirty="0" err="1"/>
              <a:t>засвідчуючи</a:t>
            </a:r>
            <a:r>
              <a:rPr lang="ru-RU" sz="1800" b="1" dirty="0"/>
              <a:t> </a:t>
            </a:r>
            <a:r>
              <a:rPr lang="ru-RU" sz="1800" b="1" dirty="0" err="1"/>
              <a:t>постійне</a:t>
            </a:r>
            <a:r>
              <a:rPr lang="ru-RU" sz="1800" b="1" dirty="0"/>
              <a:t> </a:t>
            </a:r>
            <a:r>
              <a:rPr lang="ru-RU" sz="1800" b="1" dirty="0" err="1"/>
              <a:t>зростання</a:t>
            </a:r>
            <a:r>
              <a:rPr lang="ru-RU" sz="1800" b="1" dirty="0"/>
              <a:t> </a:t>
            </a:r>
            <a:r>
              <a:rPr lang="ru-RU" sz="1800" b="1" dirty="0" err="1"/>
              <a:t>інтересу</a:t>
            </a:r>
            <a:r>
              <a:rPr lang="ru-RU" sz="1800" b="1" dirty="0"/>
              <a:t> до </a:t>
            </a:r>
            <a:r>
              <a:rPr lang="ru-RU" sz="1800" b="1" dirty="0" err="1"/>
              <a:t>української</a:t>
            </a:r>
            <a:r>
              <a:rPr lang="ru-RU" sz="1800" b="1" dirty="0"/>
              <a:t> </a:t>
            </a:r>
            <a:r>
              <a:rPr lang="ru-RU" sz="1800" b="1" dirty="0" err="1"/>
              <a:t>музики</a:t>
            </a:r>
            <a:r>
              <a:rPr lang="ru-RU" sz="1800" b="1" dirty="0"/>
              <a:t>.</a:t>
            </a:r>
            <a:br>
              <a:rPr lang="ru-RU" sz="1800" b="1" dirty="0"/>
            </a:br>
            <a:endParaRPr lang="uk-UA" sz="1800" b="1" dirty="0"/>
          </a:p>
        </p:txBody>
      </p:sp>
      <p:pic>
        <p:nvPicPr>
          <p:cNvPr id="4" name="Picutre 175">
            <a:extLst>
              <a:ext uri="{FF2B5EF4-FFF2-40B4-BE49-F238E27FC236}">
                <a16:creationId xmlns:a16="http://schemas.microsoft.com/office/drawing/2014/main" id="{4CC3B2B3-A949-4DEB-A228-B8E4E6647569}"/>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4481" y="3066727"/>
            <a:ext cx="9264850" cy="3791273"/>
          </a:xfrm>
          <a:prstGeom prst="rect">
            <a:avLst/>
          </a:prstGeom>
          <a:noFill/>
          <a:ln>
            <a:noFill/>
          </a:ln>
        </p:spPr>
      </p:pic>
    </p:spTree>
    <p:extLst>
      <p:ext uri="{BB962C8B-B14F-4D97-AF65-F5344CB8AC3E}">
        <p14:creationId xmlns:p14="http://schemas.microsoft.com/office/powerpoint/2010/main" val="6815782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EBE8B2-9CAD-4875-87DF-70E5D0AAAFF4}"/>
              </a:ext>
            </a:extLst>
          </p:cNvPr>
          <p:cNvSpPr>
            <a:spLocks noGrp="1"/>
          </p:cNvSpPr>
          <p:nvPr>
            <p:ph type="title"/>
          </p:nvPr>
        </p:nvSpPr>
        <p:spPr>
          <a:xfrm>
            <a:off x="0" y="0"/>
            <a:ext cx="9144000" cy="1844675"/>
          </a:xfrm>
          <a:solidFill>
            <a:srgbClr val="FFFF00"/>
          </a:solidFill>
        </p:spPr>
        <p:txBody>
          <a:bodyPr rtlCol="0">
            <a:normAutofit fontScale="90000"/>
          </a:bodyPr>
          <a:lstStyle/>
          <a:p>
            <a:pPr algn="just" eaLnBrk="1" fontAlgn="auto" hangingPunct="1">
              <a:spcAft>
                <a:spcPts val="0"/>
              </a:spcAft>
              <a:defRPr/>
            </a:pPr>
            <a:br>
              <a:rPr lang="uk-UA" sz="3600" dirty="0">
                <a:solidFill>
                  <a:srgbClr val="FF0000"/>
                </a:solidFill>
              </a:rPr>
            </a:br>
            <a:r>
              <a:rPr lang="uk-UA" sz="3600" b="1" dirty="0">
                <a:solidFill>
                  <a:srgbClr val="FF0000"/>
                </a:solidFill>
              </a:rPr>
              <a:t>8-10 </a:t>
            </a:r>
            <a:r>
              <a:rPr lang="uk-UA" sz="3600" b="1" dirty="0" err="1">
                <a:solidFill>
                  <a:srgbClr val="FF0000"/>
                </a:solidFill>
              </a:rPr>
              <a:t>вересеня</a:t>
            </a:r>
            <a:r>
              <a:rPr lang="uk-UA" sz="3600" b="1" dirty="0">
                <a:solidFill>
                  <a:srgbClr val="FF0000"/>
                </a:solidFill>
              </a:rPr>
              <a:t> 1989 р. </a:t>
            </a:r>
            <a:r>
              <a:rPr lang="uk-UA" sz="3600" b="1" dirty="0"/>
              <a:t>– Установчий з'їзд </a:t>
            </a:r>
            <a:r>
              <a:rPr lang="uk-UA" sz="3600" b="1" dirty="0">
                <a:highlight>
                  <a:srgbClr val="00FF00"/>
                </a:highlight>
              </a:rPr>
              <a:t>Народного Руху </a:t>
            </a:r>
            <a:r>
              <a:rPr lang="uk-UA" sz="3600" b="1" dirty="0"/>
              <a:t>України за перебудову. </a:t>
            </a:r>
            <a:r>
              <a:rPr lang="ru-RU" sz="3600" b="1" dirty="0"/>
              <a:t>Головою </a:t>
            </a:r>
            <a:r>
              <a:rPr lang="ru-RU" sz="3600" b="1" dirty="0" err="1"/>
              <a:t>Руху</a:t>
            </a:r>
            <a:r>
              <a:rPr lang="ru-RU" sz="3600" b="1" dirty="0"/>
              <a:t> </a:t>
            </a:r>
            <a:r>
              <a:rPr lang="ru-RU" sz="3600" b="1" dirty="0" err="1"/>
              <a:t>обрано</a:t>
            </a:r>
            <a:r>
              <a:rPr lang="ru-RU" sz="3600" b="1" dirty="0"/>
              <a:t> </a:t>
            </a:r>
            <a:r>
              <a:rPr lang="ru-RU" sz="3600" b="1" dirty="0" err="1"/>
              <a:t>Івана</a:t>
            </a:r>
            <a:r>
              <a:rPr lang="ru-RU" sz="3600" b="1" dirty="0"/>
              <a:t> Драча.</a:t>
            </a:r>
          </a:p>
        </p:txBody>
      </p:sp>
      <p:pic>
        <p:nvPicPr>
          <p:cNvPr id="26627" name="Picture 2">
            <a:extLst>
              <a:ext uri="{FF2B5EF4-FFF2-40B4-BE49-F238E27FC236}">
                <a16:creationId xmlns:a16="http://schemas.microsoft.com/office/drawing/2014/main" id="{FD2D0B16-CCDB-4854-B423-9A0EAD76A988}"/>
              </a:ext>
            </a:extLst>
          </p:cNvPr>
          <p:cNvPicPr>
            <a:picLocks noGrp="1" noChangeAspect="1" noChangeArrowheads="1"/>
          </p:cNvPicPr>
          <p:nvPr>
            <p:ph idx="1"/>
          </p:nvPr>
        </p:nvPicPr>
        <p:blipFill>
          <a:blip r:embed="rId2" cstate="print"/>
          <a:srcRect/>
          <a:stretch>
            <a:fillRect/>
          </a:stretch>
        </p:blipFill>
        <p:spPr>
          <a:xfrm>
            <a:off x="3275856" y="1945135"/>
            <a:ext cx="3168352" cy="4689995"/>
          </a:xfrm>
          <a:solidFill>
            <a:srgbClr val="FFFFFF">
              <a:shade val="85000"/>
            </a:srgbClr>
          </a:solidFill>
          <a:ln w="88900" cap="sq">
            <a:solidFill>
              <a:srgbClr val="FFFFFF"/>
            </a:solidFill>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endParaRPr lang="ru-RU" dirty="0"/>
          </a:p>
        </p:txBody>
      </p:sp>
      <p:sp>
        <p:nvSpPr>
          <p:cNvPr id="3" name="Заголовок 2"/>
          <p:cNvSpPr>
            <a:spLocks noGrp="1"/>
          </p:cNvSpPr>
          <p:nvPr>
            <p:ph type="title"/>
          </p:nvPr>
        </p:nvSpPr>
        <p:spPr>
          <a:xfrm>
            <a:off x="395536" y="0"/>
            <a:ext cx="8229600" cy="1143000"/>
          </a:xfrm>
        </p:spPr>
        <p:txBody>
          <a:bodyPr/>
          <a:lstStyle/>
          <a:p>
            <a:r>
              <a:rPr lang="uk-UA" dirty="0"/>
              <a:t>Гласність, свобода слова</a:t>
            </a:r>
            <a:endParaRPr lang="ru-RU" dirty="0"/>
          </a:p>
        </p:txBody>
      </p:sp>
      <p:pic>
        <p:nvPicPr>
          <p:cNvPr id="138242" name="Picture 2" descr="Картинки по запросу гласність цензура"/>
          <p:cNvPicPr>
            <a:picLocks noChangeAspect="1" noChangeArrowheads="1"/>
          </p:cNvPicPr>
          <p:nvPr/>
        </p:nvPicPr>
        <p:blipFill>
          <a:blip r:embed="rId2" cstate="print"/>
          <a:srcRect/>
          <a:stretch>
            <a:fillRect/>
          </a:stretch>
        </p:blipFill>
        <p:spPr bwMode="auto">
          <a:xfrm>
            <a:off x="0" y="1076874"/>
            <a:ext cx="4499992" cy="2592288"/>
          </a:xfrm>
          <a:prstGeom prst="rect">
            <a:avLst/>
          </a:prstGeom>
          <a:noFill/>
        </p:spPr>
      </p:pic>
      <p:pic>
        <p:nvPicPr>
          <p:cNvPr id="138244" name="Picture 4" descr="Картинки по запросу свобода слова"/>
          <p:cNvPicPr>
            <a:picLocks noChangeAspect="1" noChangeArrowheads="1"/>
          </p:cNvPicPr>
          <p:nvPr/>
        </p:nvPicPr>
        <p:blipFill>
          <a:blip r:embed="rId3" cstate="print"/>
          <a:srcRect/>
          <a:stretch>
            <a:fillRect/>
          </a:stretch>
        </p:blipFill>
        <p:spPr bwMode="auto">
          <a:xfrm>
            <a:off x="4499992" y="1052736"/>
            <a:ext cx="4644008" cy="2592288"/>
          </a:xfrm>
          <a:prstGeom prst="rect">
            <a:avLst/>
          </a:prstGeom>
          <a:noFill/>
        </p:spPr>
      </p:pic>
      <p:sp>
        <p:nvSpPr>
          <p:cNvPr id="138246" name="AutoShape 6" descr="Картинки по запросу свобода слов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38248" name="AutoShape 8" descr="Картинки по запросу свобода слов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38250" name="Picture 10" descr="Похожее изображение"/>
          <p:cNvPicPr>
            <a:picLocks noChangeAspect="1" noChangeArrowheads="1"/>
          </p:cNvPicPr>
          <p:nvPr/>
        </p:nvPicPr>
        <p:blipFill>
          <a:blip r:embed="rId4" cstate="print"/>
          <a:srcRect/>
          <a:stretch>
            <a:fillRect/>
          </a:stretch>
        </p:blipFill>
        <p:spPr bwMode="auto">
          <a:xfrm>
            <a:off x="1691680" y="3669162"/>
            <a:ext cx="4608512" cy="3212976"/>
          </a:xfrm>
          <a:prstGeom prst="rect">
            <a:avLst/>
          </a:prstGeom>
          <a:noFill/>
        </p:spPr>
      </p:pic>
    </p:spTree>
  </p:cSld>
  <p:clrMapOvr>
    <a:masterClrMapping/>
  </p:clrMapOvr>
  <p:transition>
    <p:cove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B61F715-53B1-4BCB-AF15-43076F17257E}"/>
              </a:ext>
            </a:extLst>
          </p:cNvPr>
          <p:cNvSpPr>
            <a:spLocks noGrp="1"/>
          </p:cNvSpPr>
          <p:nvPr>
            <p:ph type="title"/>
          </p:nvPr>
        </p:nvSpPr>
        <p:spPr/>
        <p:txBody>
          <a:bodyPr/>
          <a:lstStyle/>
          <a:p>
            <a:r>
              <a:rPr lang="ru-RU" sz="2400" dirty="0" err="1">
                <a:highlight>
                  <a:srgbClr val="00FF00"/>
                </a:highlight>
              </a:rPr>
              <a:t>Установчий</a:t>
            </a:r>
            <a:r>
              <a:rPr lang="ru-RU" sz="2400" dirty="0">
                <a:highlight>
                  <a:srgbClr val="00FF00"/>
                </a:highlight>
              </a:rPr>
              <a:t> </a:t>
            </a:r>
            <a:r>
              <a:rPr lang="ru-RU" sz="2400" dirty="0" err="1">
                <a:highlight>
                  <a:srgbClr val="00FF00"/>
                </a:highlight>
              </a:rPr>
              <a:t>з’їзд</a:t>
            </a:r>
            <a:r>
              <a:rPr lang="ru-RU" sz="2400" dirty="0">
                <a:highlight>
                  <a:srgbClr val="00FF00"/>
                </a:highlight>
              </a:rPr>
              <a:t> Народного руху </a:t>
            </a:r>
            <a:r>
              <a:rPr lang="ru-RU" sz="2400" dirty="0" err="1">
                <a:highlight>
                  <a:srgbClr val="00FF00"/>
                </a:highlight>
              </a:rPr>
              <a:t>України</a:t>
            </a:r>
            <a:r>
              <a:rPr lang="ru-RU" sz="2400" dirty="0">
                <a:highlight>
                  <a:srgbClr val="00FF00"/>
                </a:highlight>
              </a:rPr>
              <a:t> за </a:t>
            </a:r>
            <a:r>
              <a:rPr lang="ru-RU" sz="2400" dirty="0" err="1">
                <a:highlight>
                  <a:srgbClr val="00FF00"/>
                </a:highlight>
              </a:rPr>
              <a:t>перебудову</a:t>
            </a:r>
            <a:r>
              <a:rPr lang="ru-RU" sz="2400" dirty="0">
                <a:highlight>
                  <a:srgbClr val="00FF00"/>
                </a:highlight>
              </a:rPr>
              <a:t> </a:t>
            </a:r>
            <a:endParaRPr lang="uk-UA" sz="2400" dirty="0">
              <a:highlight>
                <a:srgbClr val="00FF00"/>
              </a:highlight>
            </a:endParaRPr>
          </a:p>
        </p:txBody>
      </p:sp>
      <p:sp>
        <p:nvSpPr>
          <p:cNvPr id="3" name="Объект 2">
            <a:extLst>
              <a:ext uri="{FF2B5EF4-FFF2-40B4-BE49-F238E27FC236}">
                <a16:creationId xmlns:a16="http://schemas.microsoft.com/office/drawing/2014/main" id="{A85A72EE-9A0D-46DE-AF3C-ABA31CC1B10A}"/>
              </a:ext>
            </a:extLst>
          </p:cNvPr>
          <p:cNvSpPr>
            <a:spLocks noGrp="1"/>
          </p:cNvSpPr>
          <p:nvPr>
            <p:ph idx="1"/>
          </p:nvPr>
        </p:nvSpPr>
        <p:spPr>
          <a:xfrm>
            <a:off x="323528" y="1600200"/>
            <a:ext cx="8640960" cy="5069160"/>
          </a:xfrm>
        </p:spPr>
        <p:txBody>
          <a:bodyPr/>
          <a:lstStyle/>
          <a:p>
            <a:r>
              <a:rPr lang="uk-UA" sz="1800" dirty="0"/>
              <a:t>пропонувала своє розуміння політичних цілей організації. </a:t>
            </a:r>
          </a:p>
          <a:p>
            <a:r>
              <a:rPr lang="uk-UA" sz="1800" dirty="0"/>
              <a:t>Якщо </a:t>
            </a:r>
            <a:r>
              <a:rPr lang="uk-UA" sz="1800" dirty="0">
                <a:highlight>
                  <a:srgbClr val="FFFF00"/>
                </a:highlight>
              </a:rPr>
              <a:t>помірковані</a:t>
            </a:r>
            <a:r>
              <a:rPr lang="uk-UA" sz="1800" dirty="0"/>
              <a:t> виступали за незалежну суверенну Україну в межах </a:t>
            </a:r>
            <a:r>
              <a:rPr lang="uk-UA" sz="1800" b="1" dirty="0"/>
              <a:t>реформованої союзної федерації</a:t>
            </a:r>
            <a:r>
              <a:rPr lang="uk-UA" sz="1800" dirty="0"/>
              <a:t>, лібералізацію КПРС, то </a:t>
            </a:r>
            <a:r>
              <a:rPr lang="uk-UA" sz="1800" dirty="0">
                <a:highlight>
                  <a:srgbClr val="FFFF00"/>
                </a:highlight>
              </a:rPr>
              <a:t>радикали</a:t>
            </a:r>
            <a:r>
              <a:rPr lang="uk-UA" sz="1800" dirty="0"/>
              <a:t> наполягали на </a:t>
            </a:r>
            <a:r>
              <a:rPr lang="uk-UA" sz="1800" b="1" dirty="0"/>
              <a:t>виході України зі складу СРСР</a:t>
            </a:r>
            <a:r>
              <a:rPr lang="uk-UA" sz="1800" dirty="0"/>
              <a:t>, здобутті </a:t>
            </a:r>
            <a:r>
              <a:rPr lang="uk-UA" sz="1800" b="1" dirty="0"/>
              <a:t>незалежності</a:t>
            </a:r>
            <a:r>
              <a:rPr lang="uk-UA" sz="1800" dirty="0"/>
              <a:t>, утвердженні в суспільстві </a:t>
            </a:r>
            <a:r>
              <a:rPr lang="uk-UA" sz="1800" b="1" dirty="0"/>
              <a:t>багатопартійності</a:t>
            </a:r>
            <a:r>
              <a:rPr lang="uk-UA" sz="1800" dirty="0"/>
              <a:t>. </a:t>
            </a:r>
          </a:p>
          <a:p>
            <a:r>
              <a:rPr lang="uk-UA" sz="1800" dirty="0"/>
              <a:t>Ці дві позиції й окреслили межі дискусії на з’їзді. Разом із гострою критикою панівної системи неодноразово лунали думки про її демонтаж, заклики щодо багатопартійної системи, скасування статті 6 Конституції СРСР, створення із членів КПРС, які належали до Народного руху України, самостійної Комуністичної партії України, а також Української селянської партії. </a:t>
            </a:r>
          </a:p>
          <a:p>
            <a:r>
              <a:rPr lang="uk-UA" sz="1800" dirty="0"/>
              <a:t>Непоодинокими були наполягання на ліквідації органів КДБ, скасуванні загальної військової повинності. У руслі цих змін в Україні мали бути створені умови для вільного підприємництва, запровадження в обіг власної грошової одиниці, створення армії, флоту і служби безпеки республіки. </a:t>
            </a:r>
          </a:p>
          <a:p>
            <a:r>
              <a:rPr lang="uk-UA" sz="1800" dirty="0"/>
              <a:t>У багатьох виступах ішлося про можливість і необхідність захоплення влади, але мирним, парламентським шляхом.</a:t>
            </a:r>
          </a:p>
          <a:p>
            <a:endParaRPr lang="uk-UA" sz="1800" dirty="0"/>
          </a:p>
        </p:txBody>
      </p:sp>
    </p:spTree>
    <p:extLst>
      <p:ext uri="{BB962C8B-B14F-4D97-AF65-F5344CB8AC3E}">
        <p14:creationId xmlns:p14="http://schemas.microsoft.com/office/powerpoint/2010/main" val="39726939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824CD3B-85AD-40FD-A2DB-10B61689DF98}"/>
              </a:ext>
            </a:extLst>
          </p:cNvPr>
          <p:cNvSpPr>
            <a:spLocks noGrp="1"/>
          </p:cNvSpPr>
          <p:nvPr>
            <p:ph type="title"/>
          </p:nvPr>
        </p:nvSpPr>
        <p:spPr/>
        <p:txBody>
          <a:bodyPr/>
          <a:lstStyle/>
          <a:p>
            <a:r>
              <a:rPr lang="ru-RU" sz="2000" dirty="0" err="1"/>
              <a:t>Вітальна</a:t>
            </a:r>
            <a:r>
              <a:rPr lang="ru-RU" sz="2000" dirty="0"/>
              <a:t> </a:t>
            </a:r>
            <a:r>
              <a:rPr lang="ru-RU" sz="2000" dirty="0" err="1"/>
              <a:t>телеграма</a:t>
            </a:r>
            <a:r>
              <a:rPr lang="ru-RU" sz="2000" dirty="0"/>
              <a:t> </a:t>
            </a:r>
            <a:r>
              <a:rPr lang="ru-RU" sz="2000" dirty="0" err="1"/>
              <a:t>учасникам</a:t>
            </a:r>
            <a:r>
              <a:rPr lang="ru-RU" sz="2000" dirty="0"/>
              <a:t> </a:t>
            </a:r>
            <a:r>
              <a:rPr lang="ru-RU" sz="2000" dirty="0" err="1"/>
              <a:t>Установчого</a:t>
            </a:r>
            <a:r>
              <a:rPr lang="ru-RU" sz="2000" dirty="0"/>
              <a:t> </a:t>
            </a:r>
            <a:r>
              <a:rPr lang="ru-RU" sz="2000" dirty="0" err="1"/>
              <a:t>з'їзду</a:t>
            </a:r>
            <a:r>
              <a:rPr lang="ru-RU" sz="2000" dirty="0"/>
              <a:t> Народного руху </a:t>
            </a:r>
            <a:r>
              <a:rPr lang="ru-RU" sz="2000" dirty="0" err="1"/>
              <a:t>України</a:t>
            </a:r>
            <a:r>
              <a:rPr lang="ru-RU" sz="2000" dirty="0"/>
              <a:t> </a:t>
            </a:r>
            <a:r>
              <a:rPr lang="ru-RU" sz="2000" dirty="0" err="1"/>
              <a:t>від</a:t>
            </a:r>
            <a:r>
              <a:rPr lang="ru-RU" sz="2000" dirty="0"/>
              <a:t> </a:t>
            </a:r>
            <a:r>
              <a:rPr lang="ru-RU" sz="2000" dirty="0" err="1"/>
              <a:t>членів</a:t>
            </a:r>
            <a:r>
              <a:rPr lang="ru-RU" sz="2000" dirty="0"/>
              <a:t> </a:t>
            </a:r>
            <a:r>
              <a:rPr lang="ru-RU" sz="2000" dirty="0" err="1"/>
              <a:t>освітньо</a:t>
            </a:r>
            <a:r>
              <a:rPr lang="ru-RU" sz="2000" dirty="0"/>
              <a:t>-культурного </a:t>
            </a:r>
            <a:r>
              <a:rPr lang="ru-RU" sz="2000" dirty="0" err="1"/>
              <a:t>товариства</a:t>
            </a:r>
            <a:r>
              <a:rPr lang="ru-RU" sz="2000" dirty="0"/>
              <a:t> «</a:t>
            </a:r>
            <a:r>
              <a:rPr lang="ru-RU" sz="2000" dirty="0" err="1"/>
              <a:t>Київська</a:t>
            </a:r>
            <a:r>
              <a:rPr lang="ru-RU" sz="2000" dirty="0"/>
              <a:t> Русь» на </a:t>
            </a:r>
            <a:r>
              <a:rPr lang="ru-RU" sz="2000" dirty="0" err="1"/>
              <a:t>острові</a:t>
            </a:r>
            <a:r>
              <a:rPr lang="ru-RU" sz="2000" dirty="0"/>
              <a:t> </a:t>
            </a:r>
            <a:r>
              <a:rPr lang="ru-RU" sz="2000" dirty="0" err="1"/>
              <a:t>Сахалін</a:t>
            </a:r>
            <a:r>
              <a:rPr lang="ru-RU" sz="2000" dirty="0"/>
              <a:t>. 1989 р.</a:t>
            </a:r>
            <a:endParaRPr lang="uk-UA" sz="2000" dirty="0"/>
          </a:p>
        </p:txBody>
      </p:sp>
      <p:pic>
        <p:nvPicPr>
          <p:cNvPr id="4" name="Объект 3">
            <a:extLst>
              <a:ext uri="{FF2B5EF4-FFF2-40B4-BE49-F238E27FC236}">
                <a16:creationId xmlns:a16="http://schemas.microsoft.com/office/drawing/2014/main" id="{3319BA3E-E477-4797-AF0D-A80A1B74D3FC}"/>
              </a:ext>
            </a:extLst>
          </p:cNvPr>
          <p:cNvPicPr>
            <a:picLocks noGrp="1" noChangeAspect="1"/>
          </p:cNvPicPr>
          <p:nvPr>
            <p:ph idx="1"/>
          </p:nvPr>
        </p:nvPicPr>
        <p:blipFill>
          <a:blip r:embed="rId2"/>
          <a:stretch>
            <a:fillRect/>
          </a:stretch>
        </p:blipFill>
        <p:spPr>
          <a:xfrm>
            <a:off x="51149" y="1148542"/>
            <a:ext cx="3614071" cy="2568490"/>
          </a:xfrm>
          <a:prstGeom prst="rect">
            <a:avLst/>
          </a:prstGeom>
        </p:spPr>
      </p:pic>
      <p:pic>
        <p:nvPicPr>
          <p:cNvPr id="5" name="Picutre 177">
            <a:extLst>
              <a:ext uri="{FF2B5EF4-FFF2-40B4-BE49-F238E27FC236}">
                <a16:creationId xmlns:a16="http://schemas.microsoft.com/office/drawing/2014/main" id="{05F335C5-5DDE-489E-B451-BBFFE3A8911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89222" y="3315959"/>
            <a:ext cx="5213304" cy="3078068"/>
          </a:xfrm>
          <a:prstGeom prst="rect">
            <a:avLst/>
          </a:prstGeom>
          <a:noFill/>
          <a:ln>
            <a:noFill/>
          </a:ln>
        </p:spPr>
      </p:pic>
      <p:pic>
        <p:nvPicPr>
          <p:cNvPr id="7" name="Рисунок 6">
            <a:extLst>
              <a:ext uri="{FF2B5EF4-FFF2-40B4-BE49-F238E27FC236}">
                <a16:creationId xmlns:a16="http://schemas.microsoft.com/office/drawing/2014/main" id="{280C0148-55C1-4D53-BA97-C07EC417E8CF}"/>
              </a:ext>
            </a:extLst>
          </p:cNvPr>
          <p:cNvPicPr>
            <a:picLocks noChangeAspect="1"/>
          </p:cNvPicPr>
          <p:nvPr/>
        </p:nvPicPr>
        <p:blipFill>
          <a:blip r:embed="rId4"/>
          <a:stretch>
            <a:fillRect/>
          </a:stretch>
        </p:blipFill>
        <p:spPr>
          <a:xfrm>
            <a:off x="3034158" y="6524077"/>
            <a:ext cx="6123432" cy="355092"/>
          </a:xfrm>
          <a:prstGeom prst="rect">
            <a:avLst/>
          </a:prstGeom>
        </p:spPr>
      </p:pic>
    </p:spTree>
    <p:extLst>
      <p:ext uri="{BB962C8B-B14F-4D97-AF65-F5344CB8AC3E}">
        <p14:creationId xmlns:p14="http://schemas.microsoft.com/office/powerpoint/2010/main" val="9232264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D8DCB10-6B3C-4B3D-B261-67949114EB59}"/>
              </a:ext>
            </a:extLst>
          </p:cNvPr>
          <p:cNvSpPr>
            <a:spLocks noGrp="1"/>
          </p:cNvSpPr>
          <p:nvPr>
            <p:ph type="title"/>
          </p:nvPr>
        </p:nvSpPr>
        <p:spPr>
          <a:xfrm>
            <a:off x="457200" y="274638"/>
            <a:ext cx="8229600" cy="922114"/>
          </a:xfrm>
        </p:spPr>
        <p:txBody>
          <a:bodyPr/>
          <a:lstStyle/>
          <a:p>
            <a:r>
              <a:rPr lang="ru-RU" sz="1800" dirty="0" err="1"/>
              <a:t>Святкування</a:t>
            </a:r>
            <a:r>
              <a:rPr lang="ru-RU" sz="1800" dirty="0"/>
              <a:t> 500-річчя </a:t>
            </a:r>
            <a:r>
              <a:rPr lang="ru-RU" sz="1800" dirty="0" err="1"/>
              <a:t>запорозького</a:t>
            </a:r>
            <a:r>
              <a:rPr lang="ru-RU" sz="1800" dirty="0"/>
              <a:t> </a:t>
            </a:r>
            <a:r>
              <a:rPr lang="ru-RU" sz="1800" dirty="0" err="1"/>
              <a:t>козацтва</a:t>
            </a:r>
            <a:r>
              <a:rPr lang="ru-RU" sz="1800" dirty="0"/>
              <a:t> — одна з </a:t>
            </a:r>
            <a:r>
              <a:rPr lang="ru-RU" sz="1800" dirty="0" err="1"/>
              <a:t>наймасовіших</a:t>
            </a:r>
            <a:r>
              <a:rPr lang="ru-RU" sz="1800" dirty="0"/>
              <a:t> </a:t>
            </a:r>
            <a:r>
              <a:rPr lang="ru-RU" sz="1800" dirty="0" err="1"/>
              <a:t>акцій</a:t>
            </a:r>
            <a:r>
              <a:rPr lang="ru-RU" sz="1800" dirty="0"/>
              <a:t> Народного руху </a:t>
            </a:r>
            <a:r>
              <a:rPr lang="ru-RU" sz="1800" dirty="0" err="1"/>
              <a:t>України</a:t>
            </a:r>
            <a:r>
              <a:rPr lang="ru-RU" sz="1800" dirty="0"/>
              <a:t>. </a:t>
            </a:r>
            <a:r>
              <a:rPr lang="ru-RU" sz="1800" dirty="0" err="1"/>
              <a:t>Серпень</a:t>
            </a:r>
            <a:r>
              <a:rPr lang="ru-RU" sz="1800" dirty="0"/>
              <a:t> 1990 р.</a:t>
            </a:r>
            <a:endParaRPr lang="uk-UA" sz="1800" dirty="0"/>
          </a:p>
        </p:txBody>
      </p:sp>
      <p:pic>
        <p:nvPicPr>
          <p:cNvPr id="4" name="Объект 3">
            <a:extLst>
              <a:ext uri="{FF2B5EF4-FFF2-40B4-BE49-F238E27FC236}">
                <a16:creationId xmlns:a16="http://schemas.microsoft.com/office/drawing/2014/main" id="{99A9BE03-7ADD-47DE-A58D-EA327EB24112}"/>
              </a:ext>
            </a:extLst>
          </p:cNvPr>
          <p:cNvPicPr>
            <a:picLocks noGrp="1" noChangeAspect="1"/>
          </p:cNvPicPr>
          <p:nvPr>
            <p:ph idx="1"/>
          </p:nvPr>
        </p:nvPicPr>
        <p:blipFill>
          <a:blip r:embed="rId3"/>
          <a:stretch>
            <a:fillRect/>
          </a:stretch>
        </p:blipFill>
        <p:spPr>
          <a:xfrm>
            <a:off x="107503" y="1124744"/>
            <a:ext cx="5145723" cy="3024336"/>
          </a:xfrm>
          <a:prstGeom prst="rect">
            <a:avLst/>
          </a:prstGeom>
        </p:spPr>
      </p:pic>
      <p:pic>
        <p:nvPicPr>
          <p:cNvPr id="5" name="Picutre 179">
            <a:extLst>
              <a:ext uri="{FF2B5EF4-FFF2-40B4-BE49-F238E27FC236}">
                <a16:creationId xmlns:a16="http://schemas.microsoft.com/office/drawing/2014/main" id="{086D9F0F-5151-4FD9-BE52-B4756F0F86D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07033" y="2780928"/>
            <a:ext cx="4462728" cy="3365336"/>
          </a:xfrm>
          <a:prstGeom prst="rect">
            <a:avLst/>
          </a:prstGeom>
          <a:noFill/>
          <a:ln>
            <a:noFill/>
          </a:ln>
        </p:spPr>
      </p:pic>
      <p:pic>
        <p:nvPicPr>
          <p:cNvPr id="11" name="Рисунок 10">
            <a:extLst>
              <a:ext uri="{FF2B5EF4-FFF2-40B4-BE49-F238E27FC236}">
                <a16:creationId xmlns:a16="http://schemas.microsoft.com/office/drawing/2014/main" id="{C5731184-81F8-4035-9B2D-8B1764234E37}"/>
              </a:ext>
            </a:extLst>
          </p:cNvPr>
          <p:cNvPicPr>
            <a:picLocks noChangeAspect="1"/>
          </p:cNvPicPr>
          <p:nvPr/>
        </p:nvPicPr>
        <p:blipFill>
          <a:blip r:embed="rId5"/>
          <a:stretch>
            <a:fillRect/>
          </a:stretch>
        </p:blipFill>
        <p:spPr>
          <a:xfrm>
            <a:off x="2843808" y="6293571"/>
            <a:ext cx="6123432" cy="530352"/>
          </a:xfrm>
          <a:prstGeom prst="rect">
            <a:avLst/>
          </a:prstGeom>
        </p:spPr>
      </p:pic>
    </p:spTree>
    <p:extLst>
      <p:ext uri="{BB962C8B-B14F-4D97-AF65-F5344CB8AC3E}">
        <p14:creationId xmlns:p14="http://schemas.microsoft.com/office/powerpoint/2010/main" val="42428986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A6BDB7-5BC7-4AF8-9AAE-6CC304576AD2}"/>
              </a:ext>
            </a:extLst>
          </p:cNvPr>
          <p:cNvSpPr>
            <a:spLocks noGrp="1"/>
          </p:cNvSpPr>
          <p:nvPr>
            <p:ph type="title"/>
          </p:nvPr>
        </p:nvSpPr>
        <p:spPr>
          <a:xfrm>
            <a:off x="457200" y="274638"/>
            <a:ext cx="8229600" cy="1325562"/>
          </a:xfrm>
        </p:spPr>
        <p:txBody>
          <a:bodyPr/>
          <a:lstStyle/>
          <a:p>
            <a:r>
              <a:rPr lang="uk-UA" sz="3200" dirty="0"/>
              <a:t>Народний рух України </a:t>
            </a:r>
          </a:p>
        </p:txBody>
      </p:sp>
      <p:sp>
        <p:nvSpPr>
          <p:cNvPr id="3" name="Объект 2">
            <a:extLst>
              <a:ext uri="{FF2B5EF4-FFF2-40B4-BE49-F238E27FC236}">
                <a16:creationId xmlns:a16="http://schemas.microsoft.com/office/drawing/2014/main" id="{042459D0-0BAE-410F-A480-53774044CC4B}"/>
              </a:ext>
            </a:extLst>
          </p:cNvPr>
          <p:cNvSpPr>
            <a:spLocks noGrp="1"/>
          </p:cNvSpPr>
          <p:nvPr>
            <p:ph idx="1"/>
          </p:nvPr>
        </p:nvSpPr>
        <p:spPr/>
        <p:txBody>
          <a:bodyPr/>
          <a:lstStyle/>
          <a:p>
            <a:r>
              <a:rPr lang="uk-UA" sz="1800" dirty="0"/>
              <a:t>Народний рух України одразу ж заявив про свою толерантність щодо національних меншин. Рішення з’їзду засвідчили підкреслено коректне ставлення до неукраїнського населення.</a:t>
            </a:r>
          </a:p>
          <a:p>
            <a:r>
              <a:rPr lang="uk-UA" sz="1800" dirty="0"/>
              <a:t>З’їзд також виявив нерівномірність розвитку національно-демократичного руху в різних регіонах. </a:t>
            </a:r>
            <a:r>
              <a:rPr lang="uk-UA" sz="1800" b="1" dirty="0"/>
              <a:t>У ньому домінували представники Західної України </a:t>
            </a:r>
            <a:r>
              <a:rPr lang="uk-UA" sz="1800" dirty="0"/>
              <a:t>(до 50 %), хоча вже тоді лунали застереження, що </a:t>
            </a:r>
            <a:r>
              <a:rPr lang="uk-UA" sz="1800" b="1" dirty="0"/>
              <a:t>«доля України вирішиться не в Києві й не у Львові, а на сході та півдні»</a:t>
            </a:r>
            <a:r>
              <a:rPr lang="uk-UA" sz="1800" dirty="0"/>
              <a:t>. Ще однією проблемою, яку віддзеркалив з’їзд, була </a:t>
            </a:r>
            <a:r>
              <a:rPr lang="uk-UA" sz="1800" b="1" dirty="0"/>
              <a:t>вузькість соціальної бази Народного руху України </a:t>
            </a:r>
            <a:r>
              <a:rPr lang="uk-UA" sz="1800" dirty="0"/>
              <a:t>— із 1109 делегатів 984 особи були представниками інтелігенції, непропорційно мало було представників селянства та робітництва.</a:t>
            </a:r>
          </a:p>
          <a:p>
            <a:r>
              <a:rPr lang="uk-UA" sz="1800" b="1" dirty="0"/>
              <a:t>Існування в Народному русі України двох течій </a:t>
            </a:r>
            <a:r>
              <a:rPr lang="uk-UA" sz="1800" dirty="0"/>
              <a:t>— </a:t>
            </a:r>
            <a:r>
              <a:rPr lang="uk-UA" sz="1800" b="1" dirty="0"/>
              <a:t>поміркованих та радикалів </a:t>
            </a:r>
            <a:r>
              <a:rPr lang="uk-UA" sz="1800" dirty="0"/>
              <a:t>— суттєво ускладнювало процес організаційного становлення, але на цьому етапі суперечності вдавалося долати, оскільки відбувалася консолідація сил проти КПРС.</a:t>
            </a:r>
          </a:p>
          <a:p>
            <a:endParaRPr lang="uk-UA" sz="1800" dirty="0"/>
          </a:p>
        </p:txBody>
      </p:sp>
    </p:spTree>
    <p:extLst>
      <p:ext uri="{BB962C8B-B14F-4D97-AF65-F5344CB8AC3E}">
        <p14:creationId xmlns:p14="http://schemas.microsoft.com/office/powerpoint/2010/main" val="3846043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0BD33A-BD08-4857-AC4F-E8A735A0E023}"/>
              </a:ext>
            </a:extLst>
          </p:cNvPr>
          <p:cNvSpPr>
            <a:spLocks noGrp="1"/>
          </p:cNvSpPr>
          <p:nvPr>
            <p:ph type="title"/>
          </p:nvPr>
        </p:nvSpPr>
        <p:spPr/>
        <p:txBody>
          <a:bodyPr/>
          <a:lstStyle/>
          <a:p>
            <a:r>
              <a:rPr lang="ru-RU" sz="3200" dirty="0"/>
              <a:t>ВИБОРИ ДО ВЕРХОВНОЇ РАДИ УРСР у 1990 р. </a:t>
            </a:r>
            <a:endParaRPr lang="uk-UA" sz="3200" dirty="0"/>
          </a:p>
        </p:txBody>
      </p:sp>
      <p:sp>
        <p:nvSpPr>
          <p:cNvPr id="3" name="Объект 2">
            <a:extLst>
              <a:ext uri="{FF2B5EF4-FFF2-40B4-BE49-F238E27FC236}">
                <a16:creationId xmlns:a16="http://schemas.microsoft.com/office/drawing/2014/main" id="{3F2DEDBB-4347-4E09-94AB-334876D0D676}"/>
              </a:ext>
            </a:extLst>
          </p:cNvPr>
          <p:cNvSpPr>
            <a:spLocks noGrp="1"/>
          </p:cNvSpPr>
          <p:nvPr>
            <p:ph idx="1"/>
          </p:nvPr>
        </p:nvSpPr>
        <p:spPr>
          <a:xfrm>
            <a:off x="457200" y="1600200"/>
            <a:ext cx="8229600" cy="4983162"/>
          </a:xfrm>
        </p:spPr>
        <p:txBody>
          <a:bodyPr/>
          <a:lstStyle/>
          <a:p>
            <a:pPr marL="0" indent="0">
              <a:buNone/>
            </a:pPr>
            <a:r>
              <a:rPr lang="uk-UA" dirty="0"/>
              <a:t>У 1990 р. політичне життя в Україні характеризувалося особливою активністю. Відчутний імпульс надало відзначення річниці </a:t>
            </a:r>
            <a:r>
              <a:rPr lang="uk-UA" dirty="0" err="1"/>
              <a:t>Акта</a:t>
            </a:r>
            <a:r>
              <a:rPr lang="uk-UA" dirty="0"/>
              <a:t> Злуки УНР і ЗУНР. 21 січня 1990 р. Народний рух України організував живий ланцюг (за різними даними, в акції взяли участь від 450 тис. до 5 млн осіб), що простягнувся від Києва до Львова. Цей захід засвідчив значну підтримку в суспільстві ідеї суверенітету України.</a:t>
            </a:r>
          </a:p>
        </p:txBody>
      </p:sp>
    </p:spTree>
    <p:extLst>
      <p:ext uri="{BB962C8B-B14F-4D97-AF65-F5344CB8AC3E}">
        <p14:creationId xmlns:p14="http://schemas.microsoft.com/office/powerpoint/2010/main" val="10145890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Заголовок 1">
            <a:extLst>
              <a:ext uri="{FF2B5EF4-FFF2-40B4-BE49-F238E27FC236}">
                <a16:creationId xmlns:a16="http://schemas.microsoft.com/office/drawing/2014/main" id="{DB109645-AB57-47BF-A088-2708E07677EC}"/>
              </a:ext>
            </a:extLst>
          </p:cNvPr>
          <p:cNvSpPr>
            <a:spLocks noGrp="1"/>
          </p:cNvSpPr>
          <p:nvPr>
            <p:ph type="title"/>
          </p:nvPr>
        </p:nvSpPr>
        <p:spPr>
          <a:xfrm>
            <a:off x="0" y="0"/>
            <a:ext cx="9144000" cy="1214438"/>
          </a:xfrm>
          <a:solidFill>
            <a:srgbClr val="FFFF00"/>
          </a:solidFill>
        </p:spPr>
        <p:txBody>
          <a:bodyPr/>
          <a:lstStyle/>
          <a:p>
            <a:pPr eaLnBrk="1" fontAlgn="t" hangingPunct="1"/>
            <a:r>
              <a:rPr lang="ru-RU" altLang="uk-UA" sz="2800" b="1"/>
              <a:t>«Живий ланцюг» — символічна акція єднання, яку проводять великі гурти людей, узявшись за руки.</a:t>
            </a:r>
          </a:p>
        </p:txBody>
      </p:sp>
      <p:pic>
        <p:nvPicPr>
          <p:cNvPr id="60418" name="Picture 2" descr="C:\Users\Виктор\Desktop\220px-Живий_ланцюг.JPG">
            <a:extLst>
              <a:ext uri="{FF2B5EF4-FFF2-40B4-BE49-F238E27FC236}">
                <a16:creationId xmlns:a16="http://schemas.microsoft.com/office/drawing/2014/main" id="{60915C02-0196-4288-8B67-78F57B41D04A}"/>
              </a:ext>
            </a:extLst>
          </p:cNvPr>
          <p:cNvPicPr>
            <a:picLocks noGrp="1" noChangeAspect="1" noChangeArrowheads="1"/>
          </p:cNvPicPr>
          <p:nvPr>
            <p:ph idx="1"/>
          </p:nvPr>
        </p:nvPicPr>
        <p:blipFill>
          <a:blip r:embed="rId2" cstate="print"/>
          <a:srcRect/>
          <a:stretch>
            <a:fillRect/>
          </a:stretch>
        </p:blipFill>
        <p:spPr>
          <a:xfrm>
            <a:off x="1785918" y="1643050"/>
            <a:ext cx="5072097" cy="4933135"/>
          </a:xfrm>
          <a:solidFill>
            <a:srgbClr val="FFFFFF">
              <a:shade val="85000"/>
            </a:srgbClr>
          </a:solidFill>
          <a:ln w="88900" cap="sq">
            <a:solidFill>
              <a:srgbClr val="FFFFFF"/>
            </a:solidFill>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FC9ECA-1702-4008-8775-80A4BB685AC7}"/>
              </a:ext>
            </a:extLst>
          </p:cNvPr>
          <p:cNvSpPr>
            <a:spLocks noGrp="1"/>
          </p:cNvSpPr>
          <p:nvPr>
            <p:ph type="title"/>
          </p:nvPr>
        </p:nvSpPr>
        <p:spPr>
          <a:xfrm>
            <a:off x="0" y="333375"/>
            <a:ext cx="4211638" cy="1343025"/>
          </a:xfrm>
          <a:solidFill>
            <a:srgbClr val="FFFF00"/>
          </a:solidFill>
        </p:spPr>
        <p:txBody>
          <a:bodyPr rtlCol="0">
            <a:normAutofit/>
          </a:bodyPr>
          <a:lstStyle/>
          <a:p>
            <a:pPr eaLnBrk="1" fontAlgn="auto" hangingPunct="1">
              <a:spcAft>
                <a:spcPts val="0"/>
              </a:spcAft>
              <a:defRPr/>
            </a:pPr>
            <a:r>
              <a:rPr lang="uk-UA" sz="3600" b="1" dirty="0">
                <a:solidFill>
                  <a:schemeClr val="accent1">
                    <a:lumMod val="75000"/>
                  </a:schemeClr>
                </a:solidFill>
              </a:rPr>
              <a:t>21 січня 1990 р.- </a:t>
            </a:r>
            <a:endParaRPr lang="ru-RU" sz="3600" b="1" dirty="0">
              <a:solidFill>
                <a:schemeClr val="accent1">
                  <a:lumMod val="75000"/>
                </a:schemeClr>
              </a:solidFill>
            </a:endParaRPr>
          </a:p>
        </p:txBody>
      </p:sp>
      <p:sp>
        <p:nvSpPr>
          <p:cNvPr id="35843" name="Содержимое 2">
            <a:extLst>
              <a:ext uri="{FF2B5EF4-FFF2-40B4-BE49-F238E27FC236}">
                <a16:creationId xmlns:a16="http://schemas.microsoft.com/office/drawing/2014/main" id="{DC5D4D3E-80E1-481C-B482-1DE3A7DB7C33}"/>
              </a:ext>
            </a:extLst>
          </p:cNvPr>
          <p:cNvSpPr>
            <a:spLocks noGrp="1"/>
          </p:cNvSpPr>
          <p:nvPr>
            <p:ph idx="1"/>
          </p:nvPr>
        </p:nvSpPr>
        <p:spPr>
          <a:xfrm>
            <a:off x="0" y="1571625"/>
            <a:ext cx="4572000" cy="4619625"/>
          </a:xfrm>
        </p:spPr>
        <p:txBody>
          <a:bodyPr/>
          <a:lstStyle/>
          <a:p>
            <a:pPr algn="ctr" eaLnBrk="1" hangingPunct="1">
              <a:buFont typeface="Wingdings" panose="05000000000000000000" pitchFamily="2" charset="2"/>
              <a:buNone/>
            </a:pPr>
            <a:r>
              <a:rPr lang="uk-UA" altLang="uk-UA" sz="4000" b="1"/>
              <a:t>акція “Живий ланцюг” </a:t>
            </a:r>
          </a:p>
          <a:p>
            <a:pPr algn="ctr" eaLnBrk="1" hangingPunct="1">
              <a:buFont typeface="Wingdings" panose="05000000000000000000" pitchFamily="2" charset="2"/>
              <a:buNone/>
            </a:pPr>
            <a:r>
              <a:rPr lang="uk-UA" altLang="uk-UA" sz="4000" b="1"/>
              <a:t>(на відзнаку річниці Акту злуки ЗУНР і УНР (1919 р.) </a:t>
            </a:r>
            <a:endParaRPr lang="ru-RU" altLang="uk-UA" sz="4000" b="1"/>
          </a:p>
        </p:txBody>
      </p:sp>
      <p:pic>
        <p:nvPicPr>
          <p:cNvPr id="35844" name="Picture 2">
            <a:extLst>
              <a:ext uri="{FF2B5EF4-FFF2-40B4-BE49-F238E27FC236}">
                <a16:creationId xmlns:a16="http://schemas.microsoft.com/office/drawing/2014/main" id="{DCCCDCE5-5C80-4CC8-9F11-DBA7F8AF3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9125" y="642938"/>
            <a:ext cx="4714875" cy="621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endParaRPr lang="ru-RU" dirty="0"/>
          </a:p>
        </p:txBody>
      </p:sp>
      <p:sp>
        <p:nvSpPr>
          <p:cNvPr id="3" name="Заголовок 2"/>
          <p:cNvSpPr>
            <a:spLocks noGrp="1"/>
          </p:cNvSpPr>
          <p:nvPr>
            <p:ph type="title"/>
          </p:nvPr>
        </p:nvSpPr>
        <p:spPr/>
        <p:txBody>
          <a:bodyPr/>
          <a:lstStyle/>
          <a:p>
            <a:r>
              <a:rPr lang="uk-UA" dirty="0"/>
              <a:t>Живий ланцюг 1990р</a:t>
            </a:r>
            <a:endParaRPr lang="ru-RU" dirty="0"/>
          </a:p>
        </p:txBody>
      </p:sp>
      <p:pic>
        <p:nvPicPr>
          <p:cNvPr id="21506" name="Picture 2" descr="Картинки по запросу акція злуки зунр та унр живий ланцюг"/>
          <p:cNvPicPr>
            <a:picLocks noChangeAspect="1" noChangeArrowheads="1"/>
          </p:cNvPicPr>
          <p:nvPr/>
        </p:nvPicPr>
        <p:blipFill>
          <a:blip r:embed="rId2" cstate="print"/>
          <a:srcRect/>
          <a:stretch>
            <a:fillRect/>
          </a:stretch>
        </p:blipFill>
        <p:spPr bwMode="auto">
          <a:xfrm>
            <a:off x="4644008" y="1412776"/>
            <a:ext cx="4499992" cy="5445224"/>
          </a:xfrm>
          <a:prstGeom prst="rect">
            <a:avLst/>
          </a:prstGeom>
          <a:noFill/>
        </p:spPr>
      </p:pic>
      <p:pic>
        <p:nvPicPr>
          <p:cNvPr id="21508" name="Picture 4" descr="Картинки по запросу акція злуки зунр та унр живий ланцюг"/>
          <p:cNvPicPr>
            <a:picLocks noChangeAspect="1" noChangeArrowheads="1"/>
          </p:cNvPicPr>
          <p:nvPr/>
        </p:nvPicPr>
        <p:blipFill>
          <a:blip r:embed="rId3" cstate="print"/>
          <a:srcRect/>
          <a:stretch>
            <a:fillRect/>
          </a:stretch>
        </p:blipFill>
        <p:spPr bwMode="auto">
          <a:xfrm>
            <a:off x="0" y="1412776"/>
            <a:ext cx="4572000" cy="5445224"/>
          </a:xfrm>
          <a:prstGeom prst="rect">
            <a:avLst/>
          </a:prstGeom>
          <a:noFill/>
        </p:spPr>
      </p:pic>
    </p:spTree>
    <p:extLst>
      <p:ext uri="{BB962C8B-B14F-4D97-AF65-F5344CB8AC3E}">
        <p14:creationId xmlns:p14="http://schemas.microsoft.com/office/powerpoint/2010/main" val="873166923"/>
      </p:ext>
    </p:extLst>
  </p:cSld>
  <p:clrMapOvr>
    <a:masterClrMapping/>
  </p:clrMapOvr>
  <p:transition>
    <p:cove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Заголовок 1">
            <a:extLst>
              <a:ext uri="{FF2B5EF4-FFF2-40B4-BE49-F238E27FC236}">
                <a16:creationId xmlns:a16="http://schemas.microsoft.com/office/drawing/2014/main" id="{F152C3FD-19D6-465B-8A10-C115556D25F7}"/>
              </a:ext>
            </a:extLst>
          </p:cNvPr>
          <p:cNvSpPr>
            <a:spLocks noGrp="1"/>
          </p:cNvSpPr>
          <p:nvPr>
            <p:ph type="title"/>
          </p:nvPr>
        </p:nvSpPr>
        <p:spPr/>
        <p:txBody>
          <a:bodyPr/>
          <a:lstStyle/>
          <a:p>
            <a:pPr eaLnBrk="1" hangingPunct="1"/>
            <a:endParaRPr lang="uk-UA" altLang="uk-UA"/>
          </a:p>
        </p:txBody>
      </p:sp>
      <p:pic>
        <p:nvPicPr>
          <p:cNvPr id="36867" name="Picture 2">
            <a:extLst>
              <a:ext uri="{FF2B5EF4-FFF2-40B4-BE49-F238E27FC236}">
                <a16:creationId xmlns:a16="http://schemas.microsoft.com/office/drawing/2014/main" id="{F22A82D1-FE99-4AF0-87B7-ED70C8D3D59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9388" y="0"/>
            <a:ext cx="8569325" cy="6823075"/>
          </a:xfrm>
          <a:noFill/>
        </p:spPr>
      </p:pic>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909506D-A544-4AC6-9E28-867A9D2709CA}"/>
              </a:ext>
            </a:extLst>
          </p:cNvPr>
          <p:cNvSpPr>
            <a:spLocks noGrp="1"/>
          </p:cNvSpPr>
          <p:nvPr>
            <p:ph type="title"/>
          </p:nvPr>
        </p:nvSpPr>
        <p:spPr>
          <a:xfrm>
            <a:off x="179512" y="274638"/>
            <a:ext cx="8856984" cy="5962674"/>
          </a:xfrm>
        </p:spPr>
        <p:txBody>
          <a:bodyPr/>
          <a:lstStyle/>
          <a:p>
            <a:pPr algn="l"/>
            <a:r>
              <a:rPr lang="ru-RU" sz="2400" dirty="0" err="1"/>
              <a:t>Проте</a:t>
            </a:r>
            <a:r>
              <a:rPr lang="ru-RU" sz="2400" dirty="0"/>
              <a:t> центральною </a:t>
            </a:r>
            <a:r>
              <a:rPr lang="ru-RU" sz="2400" dirty="0" err="1"/>
              <a:t>подією</a:t>
            </a:r>
            <a:r>
              <a:rPr lang="ru-RU" sz="2400" dirty="0"/>
              <a:t> в </a:t>
            </a:r>
            <a:r>
              <a:rPr lang="ru-RU" sz="2400" dirty="0" err="1"/>
              <a:t>суспільному</a:t>
            </a:r>
            <a:r>
              <a:rPr lang="ru-RU" sz="2400" dirty="0"/>
              <a:t> </a:t>
            </a:r>
            <a:r>
              <a:rPr lang="ru-RU" sz="2400" dirty="0" err="1"/>
              <a:t>житті</a:t>
            </a:r>
            <a:r>
              <a:rPr lang="ru-RU" sz="2400" dirty="0"/>
              <a:t> </a:t>
            </a:r>
            <a:r>
              <a:rPr lang="ru-RU" sz="2400" dirty="0" err="1"/>
              <a:t>республіки</a:t>
            </a:r>
            <a:r>
              <a:rPr lang="ru-RU" sz="2400" dirty="0"/>
              <a:t> </a:t>
            </a:r>
            <a:r>
              <a:rPr lang="ru-RU" sz="2400" dirty="0" err="1"/>
              <a:t>були</a:t>
            </a:r>
            <a:r>
              <a:rPr lang="ru-RU" sz="2400" dirty="0"/>
              <a:t> </a:t>
            </a:r>
            <a:r>
              <a:rPr lang="ru-RU" sz="2400" b="1" dirty="0" err="1">
                <a:solidFill>
                  <a:srgbClr val="FF0000"/>
                </a:solidFill>
              </a:rPr>
              <a:t>вибори</a:t>
            </a:r>
            <a:r>
              <a:rPr lang="ru-RU" sz="2400" b="1" dirty="0">
                <a:solidFill>
                  <a:srgbClr val="FF0000"/>
                </a:solidFill>
              </a:rPr>
              <a:t> в </a:t>
            </a:r>
            <a:r>
              <a:rPr lang="ru-RU" sz="2400" b="1" dirty="0" err="1">
                <a:solidFill>
                  <a:srgbClr val="FF0000"/>
                </a:solidFill>
              </a:rPr>
              <a:t>березні</a:t>
            </a:r>
            <a:r>
              <a:rPr lang="ru-RU" sz="2400" b="1" dirty="0">
                <a:solidFill>
                  <a:srgbClr val="FF0000"/>
                </a:solidFill>
              </a:rPr>
              <a:t> 1990 р. </a:t>
            </a:r>
            <a:r>
              <a:rPr lang="ru-RU" sz="2400" b="1" dirty="0" err="1">
                <a:solidFill>
                  <a:srgbClr val="FF0000"/>
                </a:solidFill>
              </a:rPr>
              <a:t>народних</a:t>
            </a:r>
            <a:r>
              <a:rPr lang="ru-RU" sz="2400" b="1" dirty="0">
                <a:solidFill>
                  <a:srgbClr val="FF0000"/>
                </a:solidFill>
              </a:rPr>
              <a:t> </a:t>
            </a:r>
            <a:r>
              <a:rPr lang="ru-RU" sz="2400" b="1" dirty="0" err="1">
                <a:solidFill>
                  <a:srgbClr val="FF0000"/>
                </a:solidFill>
              </a:rPr>
              <a:t>депутатів</a:t>
            </a:r>
            <a:r>
              <a:rPr lang="ru-RU" sz="2400" b="1" dirty="0">
                <a:solidFill>
                  <a:srgbClr val="FF0000"/>
                </a:solidFill>
              </a:rPr>
              <a:t> до </a:t>
            </a:r>
            <a:r>
              <a:rPr lang="ru-RU" sz="2400" b="1" dirty="0" err="1">
                <a:solidFill>
                  <a:srgbClr val="FF0000"/>
                </a:solidFill>
              </a:rPr>
              <a:t>Верховної</a:t>
            </a:r>
            <a:r>
              <a:rPr lang="ru-RU" sz="2400" b="1" dirty="0">
                <a:solidFill>
                  <a:srgbClr val="FF0000"/>
                </a:solidFill>
              </a:rPr>
              <a:t> Ради </a:t>
            </a:r>
            <a:r>
              <a:rPr lang="ru-RU" sz="2400" b="1" dirty="0" err="1">
                <a:solidFill>
                  <a:srgbClr val="FF0000"/>
                </a:solidFill>
              </a:rPr>
              <a:t>України</a:t>
            </a:r>
            <a:r>
              <a:rPr lang="ru-RU" sz="2400" b="1" dirty="0">
                <a:solidFill>
                  <a:srgbClr val="FF0000"/>
                </a:solidFill>
              </a:rPr>
              <a:t> та </a:t>
            </a:r>
            <a:r>
              <a:rPr lang="ru-RU" sz="2400" b="1" dirty="0" err="1">
                <a:solidFill>
                  <a:srgbClr val="FF0000"/>
                </a:solidFill>
              </a:rPr>
              <a:t>місцевих</a:t>
            </a:r>
            <a:r>
              <a:rPr lang="ru-RU" sz="2400" b="1" dirty="0">
                <a:solidFill>
                  <a:srgbClr val="FF0000"/>
                </a:solidFill>
              </a:rPr>
              <a:t> Рад </a:t>
            </a:r>
            <a:r>
              <a:rPr lang="ru-RU" sz="2400" b="1" dirty="0" err="1">
                <a:solidFill>
                  <a:srgbClr val="FF0000"/>
                </a:solidFill>
              </a:rPr>
              <a:t>народних</a:t>
            </a:r>
            <a:r>
              <a:rPr lang="ru-RU" sz="2400" b="1" dirty="0">
                <a:solidFill>
                  <a:srgbClr val="FF0000"/>
                </a:solidFill>
              </a:rPr>
              <a:t> </a:t>
            </a:r>
            <a:r>
              <a:rPr lang="ru-RU" sz="2400" b="1" dirty="0" err="1">
                <a:solidFill>
                  <a:srgbClr val="FF0000"/>
                </a:solidFill>
              </a:rPr>
              <a:t>депутатів</a:t>
            </a:r>
            <a:r>
              <a:rPr lang="ru-RU" sz="2400" dirty="0"/>
              <a:t>. </a:t>
            </a:r>
            <a:br>
              <a:rPr lang="ru-RU" sz="2400" dirty="0"/>
            </a:br>
            <a:br>
              <a:rPr lang="ru-RU" sz="2400" dirty="0"/>
            </a:br>
            <a:r>
              <a:rPr lang="ru-RU" sz="2400" dirty="0" err="1"/>
              <a:t>Вихід</a:t>
            </a:r>
            <a:r>
              <a:rPr lang="ru-RU" sz="2400" dirty="0"/>
              <a:t> на </a:t>
            </a:r>
            <a:r>
              <a:rPr lang="ru-RU" sz="2400" dirty="0" err="1"/>
              <a:t>політичну</a:t>
            </a:r>
            <a:r>
              <a:rPr lang="ru-RU" sz="2400" dirty="0"/>
              <a:t> арену </a:t>
            </a:r>
            <a:r>
              <a:rPr lang="ru-RU" sz="2400" dirty="0" err="1"/>
              <a:t>значної</a:t>
            </a:r>
            <a:r>
              <a:rPr lang="ru-RU" sz="2400" dirty="0"/>
              <a:t> </a:t>
            </a:r>
            <a:r>
              <a:rPr lang="ru-RU" sz="2400" dirty="0" err="1"/>
              <a:t>кількості</a:t>
            </a:r>
            <a:r>
              <a:rPr lang="ru-RU" sz="2400" dirty="0"/>
              <a:t> </a:t>
            </a:r>
            <a:r>
              <a:rPr lang="ru-RU" sz="2400" dirty="0" err="1"/>
              <a:t>нових</a:t>
            </a:r>
            <a:r>
              <a:rPr lang="ru-RU" sz="2400" dirty="0"/>
              <a:t> </a:t>
            </a:r>
            <a:r>
              <a:rPr lang="ru-RU" sz="2400" dirty="0" err="1"/>
              <a:t>громадських</a:t>
            </a:r>
            <a:r>
              <a:rPr lang="ru-RU" sz="2400" dirty="0"/>
              <a:t> </a:t>
            </a:r>
            <a:r>
              <a:rPr lang="ru-RU" sz="2400" dirty="0" err="1"/>
              <a:t>об’єднань</a:t>
            </a:r>
            <a:r>
              <a:rPr lang="ru-RU" sz="2400" dirty="0"/>
              <a:t> </a:t>
            </a:r>
            <a:r>
              <a:rPr lang="ru-RU" sz="2400" dirty="0" err="1"/>
              <a:t>суттєво</a:t>
            </a:r>
            <a:r>
              <a:rPr lang="ru-RU" sz="2400" dirty="0"/>
              <a:t> </a:t>
            </a:r>
            <a:r>
              <a:rPr lang="ru-RU" sz="2400" dirty="0" err="1"/>
              <a:t>змінив</a:t>
            </a:r>
            <a:r>
              <a:rPr lang="ru-RU" sz="2400" dirty="0"/>
              <a:t> характер </a:t>
            </a:r>
            <a:r>
              <a:rPr lang="ru-RU" sz="2400" dirty="0" err="1"/>
              <a:t>виборів</a:t>
            </a:r>
            <a:r>
              <a:rPr lang="ru-RU" sz="2400" dirty="0"/>
              <a:t>, </a:t>
            </a:r>
            <a:r>
              <a:rPr lang="ru-RU" sz="2400" dirty="0" err="1"/>
              <a:t>які</a:t>
            </a:r>
            <a:r>
              <a:rPr lang="ru-RU" sz="2400" dirty="0"/>
              <a:t> </a:t>
            </a:r>
            <a:r>
              <a:rPr lang="ru-RU" sz="2400" dirty="0" err="1"/>
              <a:t>вперше</a:t>
            </a:r>
            <a:r>
              <a:rPr lang="ru-RU" sz="2400" dirty="0"/>
              <a:t> за </a:t>
            </a:r>
            <a:r>
              <a:rPr lang="ru-RU" sz="2400" dirty="0" err="1"/>
              <a:t>радянських</a:t>
            </a:r>
            <a:r>
              <a:rPr lang="ru-RU" sz="2400" dirty="0"/>
              <a:t> </a:t>
            </a:r>
            <a:r>
              <a:rPr lang="ru-RU" sz="2400" dirty="0" err="1"/>
              <a:t>часів</a:t>
            </a:r>
            <a:r>
              <a:rPr lang="ru-RU" sz="2400" dirty="0"/>
              <a:t> </a:t>
            </a:r>
            <a:r>
              <a:rPr lang="ru-RU" sz="2400" dirty="0" err="1"/>
              <a:t>були</a:t>
            </a:r>
            <a:r>
              <a:rPr lang="ru-RU" sz="2400" dirty="0"/>
              <a:t> </a:t>
            </a:r>
            <a:r>
              <a:rPr lang="ru-RU" sz="2400" dirty="0" err="1">
                <a:highlight>
                  <a:srgbClr val="00FF00"/>
                </a:highlight>
              </a:rPr>
              <a:t>альтернативними</a:t>
            </a:r>
            <a:r>
              <a:rPr lang="ru-RU" sz="2400" dirty="0">
                <a:highlight>
                  <a:srgbClr val="00FF00"/>
                </a:highlight>
              </a:rPr>
              <a:t> </a:t>
            </a:r>
            <a:r>
              <a:rPr lang="ru-RU" sz="2400" dirty="0"/>
              <a:t>(на 450 </a:t>
            </a:r>
            <a:r>
              <a:rPr lang="ru-RU" sz="2400" dirty="0" err="1"/>
              <a:t>мандатів</a:t>
            </a:r>
            <a:r>
              <a:rPr lang="ru-RU" sz="2400" dirty="0"/>
              <a:t> до </a:t>
            </a:r>
            <a:r>
              <a:rPr lang="ru-RU" sz="2400" dirty="0" err="1"/>
              <a:t>Верховної</a:t>
            </a:r>
            <a:r>
              <a:rPr lang="ru-RU" sz="2400" dirty="0"/>
              <a:t> Ради УРСР </a:t>
            </a:r>
            <a:r>
              <a:rPr lang="ru-RU" sz="2400" dirty="0" err="1"/>
              <a:t>претендувало</a:t>
            </a:r>
            <a:r>
              <a:rPr lang="ru-RU" sz="2400" dirty="0"/>
              <a:t> </a:t>
            </a:r>
            <a:r>
              <a:rPr lang="ru-RU" sz="2400" dirty="0" err="1"/>
              <a:t>майже</a:t>
            </a:r>
            <a:r>
              <a:rPr lang="ru-RU" sz="2400" dirty="0"/>
              <a:t> 3 тис. </a:t>
            </a:r>
            <a:r>
              <a:rPr lang="ru-RU" sz="2400" dirty="0" err="1"/>
              <a:t>кандидатів</a:t>
            </a:r>
            <a:r>
              <a:rPr lang="ru-RU" sz="2400" dirty="0"/>
              <a:t>). </a:t>
            </a:r>
            <a:br>
              <a:rPr lang="ru-RU" sz="2400" dirty="0"/>
            </a:br>
            <a:br>
              <a:rPr lang="ru-RU" sz="2400" dirty="0"/>
            </a:br>
            <a:r>
              <a:rPr lang="ru-RU" sz="2400" dirty="0"/>
              <a:t>У </a:t>
            </a:r>
            <a:r>
              <a:rPr lang="ru-RU" sz="2400" dirty="0" err="1"/>
              <a:t>західних</a:t>
            </a:r>
            <a:r>
              <a:rPr lang="ru-RU" sz="2400" dirty="0"/>
              <a:t> областях і </a:t>
            </a:r>
            <a:r>
              <a:rPr lang="ru-RU" sz="2400" dirty="0" err="1"/>
              <a:t>Києві</a:t>
            </a:r>
            <a:r>
              <a:rPr lang="ru-RU" sz="2400" dirty="0"/>
              <a:t> </a:t>
            </a:r>
            <a:r>
              <a:rPr lang="ru-RU" sz="2400" dirty="0" err="1"/>
              <a:t>опозиційно</a:t>
            </a:r>
            <a:r>
              <a:rPr lang="ru-RU" sz="2400" dirty="0"/>
              <a:t> </a:t>
            </a:r>
            <a:r>
              <a:rPr lang="ru-RU" sz="2400" dirty="0" err="1"/>
              <a:t>налаштовані</a:t>
            </a:r>
            <a:r>
              <a:rPr lang="ru-RU" sz="2400" dirty="0"/>
              <a:t> </a:t>
            </a:r>
            <a:r>
              <a:rPr lang="ru-RU" sz="2400" dirty="0" err="1"/>
              <a:t>кандидати</a:t>
            </a:r>
            <a:r>
              <a:rPr lang="ru-RU" sz="2400" dirty="0"/>
              <a:t> </a:t>
            </a:r>
            <a:r>
              <a:rPr lang="ru-RU" sz="2400" dirty="0" err="1"/>
              <a:t>здобули</a:t>
            </a:r>
            <a:r>
              <a:rPr lang="ru-RU" sz="2400" dirty="0"/>
              <a:t> </a:t>
            </a:r>
            <a:r>
              <a:rPr lang="ru-RU" sz="2400" dirty="0" err="1"/>
              <a:t>значну</a:t>
            </a:r>
            <a:r>
              <a:rPr lang="ru-RU" sz="2400" dirty="0"/>
              <a:t> </a:t>
            </a:r>
            <a:r>
              <a:rPr lang="ru-RU" sz="2400" dirty="0" err="1"/>
              <a:t>підтримку</a:t>
            </a:r>
            <a:r>
              <a:rPr lang="ru-RU" sz="2400" dirty="0"/>
              <a:t>. </a:t>
            </a:r>
            <a:br>
              <a:rPr lang="ru-RU" sz="2400" dirty="0"/>
            </a:br>
            <a:br>
              <a:rPr lang="ru-RU" sz="2400" dirty="0"/>
            </a:br>
            <a:r>
              <a:rPr lang="ru-RU" sz="2400" dirty="0" err="1"/>
              <a:t>Уперше</a:t>
            </a:r>
            <a:r>
              <a:rPr lang="ru-RU" sz="2400" dirty="0"/>
              <a:t> в </a:t>
            </a:r>
            <a:r>
              <a:rPr lang="ru-RU" sz="2400" dirty="0" err="1"/>
              <a:t>історії</a:t>
            </a:r>
            <a:r>
              <a:rPr lang="ru-RU" sz="2400" dirty="0"/>
              <a:t> </a:t>
            </a:r>
            <a:r>
              <a:rPr lang="ru-RU" sz="2400" dirty="0" err="1"/>
              <a:t>України</a:t>
            </a:r>
            <a:r>
              <a:rPr lang="ru-RU" sz="2400" dirty="0"/>
              <a:t> </a:t>
            </a:r>
            <a:r>
              <a:rPr lang="ru-RU" sz="2400" dirty="0" err="1"/>
              <a:t>Верховна</a:t>
            </a:r>
            <a:r>
              <a:rPr lang="ru-RU" sz="2400" dirty="0"/>
              <a:t> Рада </a:t>
            </a:r>
            <a:r>
              <a:rPr lang="ru-RU" sz="2400" dirty="0" err="1"/>
              <a:t>республіки</a:t>
            </a:r>
            <a:r>
              <a:rPr lang="ru-RU" sz="2400" dirty="0"/>
              <a:t> </a:t>
            </a:r>
            <a:br>
              <a:rPr lang="ru-RU" sz="2400" dirty="0"/>
            </a:br>
            <a:r>
              <a:rPr lang="ru-RU" sz="2400" dirty="0">
                <a:highlight>
                  <a:srgbClr val="00FF00"/>
                </a:highlight>
              </a:rPr>
              <a:t>15 </a:t>
            </a:r>
            <a:r>
              <a:rPr lang="ru-RU" sz="2400" dirty="0" err="1">
                <a:highlight>
                  <a:srgbClr val="00FF00"/>
                </a:highlight>
              </a:rPr>
              <a:t>травня</a:t>
            </a:r>
            <a:r>
              <a:rPr lang="ru-RU" sz="2400" dirty="0">
                <a:highlight>
                  <a:srgbClr val="00FF00"/>
                </a:highlight>
              </a:rPr>
              <a:t> 1990 </a:t>
            </a:r>
            <a:r>
              <a:rPr lang="ru-RU" sz="2400" dirty="0"/>
              <a:t>р. почала </a:t>
            </a:r>
            <a:r>
              <a:rPr lang="ru-RU" sz="2400" b="1" dirty="0" err="1"/>
              <a:t>працювати</a:t>
            </a:r>
            <a:r>
              <a:rPr lang="ru-RU" sz="2400" b="1" dirty="0"/>
              <a:t> в </a:t>
            </a:r>
            <a:r>
              <a:rPr lang="ru-RU" sz="2400" b="1" dirty="0" err="1"/>
              <a:t>парламентському</a:t>
            </a:r>
            <a:r>
              <a:rPr lang="ru-RU" sz="2400" b="1" dirty="0"/>
              <a:t> </a:t>
            </a:r>
            <a:r>
              <a:rPr lang="ru-RU" sz="2400" b="1" dirty="0" err="1"/>
              <a:t>режимі</a:t>
            </a:r>
            <a:r>
              <a:rPr lang="ru-RU" sz="2400" dirty="0"/>
              <a:t> </a:t>
            </a:r>
            <a:br>
              <a:rPr lang="ru-RU" sz="2400" dirty="0"/>
            </a:br>
            <a:r>
              <a:rPr lang="ru-RU" sz="2400" dirty="0"/>
              <a:t>(</a:t>
            </a:r>
            <a:r>
              <a:rPr lang="ru-RU" sz="2400" dirty="0" err="1"/>
              <a:t>сесія</a:t>
            </a:r>
            <a:r>
              <a:rPr lang="ru-RU" sz="2400" dirty="0"/>
              <a:t> </a:t>
            </a:r>
            <a:r>
              <a:rPr lang="ru-RU" sz="2400" dirty="0" err="1"/>
              <a:t>тривала</a:t>
            </a:r>
            <a:r>
              <a:rPr lang="ru-RU" sz="2400" dirty="0"/>
              <a:t> не один-два </a:t>
            </a:r>
            <a:r>
              <a:rPr lang="ru-RU" sz="2400" dirty="0" err="1"/>
              <a:t>дні</a:t>
            </a:r>
            <a:r>
              <a:rPr lang="ru-RU" sz="2400" dirty="0"/>
              <a:t>, як </a:t>
            </a:r>
            <a:r>
              <a:rPr lang="ru-RU" sz="2400" dirty="0" err="1"/>
              <a:t>раніше</a:t>
            </a:r>
            <a:r>
              <a:rPr lang="ru-RU" sz="2400" dirty="0"/>
              <a:t>, а 60 </a:t>
            </a:r>
            <a:r>
              <a:rPr lang="ru-RU" sz="2400" dirty="0" err="1"/>
              <a:t>робочих</a:t>
            </a:r>
            <a:r>
              <a:rPr lang="ru-RU" sz="2400" dirty="0"/>
              <a:t> </a:t>
            </a:r>
            <a:r>
              <a:rPr lang="ru-RU" sz="2400" dirty="0" err="1"/>
              <a:t>днів</a:t>
            </a:r>
            <a:r>
              <a:rPr lang="ru-RU" sz="2400" dirty="0"/>
              <a:t>).</a:t>
            </a:r>
            <a:endParaRPr lang="uk-UA" sz="2400" dirty="0"/>
          </a:p>
        </p:txBody>
      </p:sp>
    </p:spTree>
    <p:extLst>
      <p:ext uri="{BB962C8B-B14F-4D97-AF65-F5344CB8AC3E}">
        <p14:creationId xmlns:p14="http://schemas.microsoft.com/office/powerpoint/2010/main" val="19570209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endParaRPr lang="ru-RU" dirty="0"/>
          </a:p>
        </p:txBody>
      </p:sp>
      <p:sp>
        <p:nvSpPr>
          <p:cNvPr id="3" name="Заголовок 2"/>
          <p:cNvSpPr>
            <a:spLocks noGrp="1"/>
          </p:cNvSpPr>
          <p:nvPr>
            <p:ph type="title"/>
          </p:nvPr>
        </p:nvSpPr>
        <p:spPr/>
        <p:txBody>
          <a:bodyPr/>
          <a:lstStyle/>
          <a:p>
            <a:r>
              <a:rPr lang="uk-UA" dirty="0"/>
              <a:t>             Лібералізація</a:t>
            </a:r>
            <a:endParaRPr lang="ru-RU" dirty="0"/>
          </a:p>
        </p:txBody>
      </p:sp>
      <p:pic>
        <p:nvPicPr>
          <p:cNvPr id="139266" name="Picture 2" descr="Похожее изображение"/>
          <p:cNvPicPr>
            <a:picLocks noChangeAspect="1" noChangeArrowheads="1"/>
          </p:cNvPicPr>
          <p:nvPr/>
        </p:nvPicPr>
        <p:blipFill>
          <a:blip r:embed="rId2" cstate="print"/>
          <a:srcRect/>
          <a:stretch>
            <a:fillRect/>
          </a:stretch>
        </p:blipFill>
        <p:spPr bwMode="auto">
          <a:xfrm>
            <a:off x="0" y="1484784"/>
            <a:ext cx="4572000" cy="5373216"/>
          </a:xfrm>
          <a:prstGeom prst="rect">
            <a:avLst/>
          </a:prstGeom>
          <a:noFill/>
        </p:spPr>
      </p:pic>
      <p:pic>
        <p:nvPicPr>
          <p:cNvPr id="139268" name="Picture 4" descr="Картинки по запросу свобода мем"/>
          <p:cNvPicPr>
            <a:picLocks noChangeAspect="1" noChangeArrowheads="1"/>
          </p:cNvPicPr>
          <p:nvPr/>
        </p:nvPicPr>
        <p:blipFill>
          <a:blip r:embed="rId3" cstate="print"/>
          <a:srcRect/>
          <a:stretch>
            <a:fillRect/>
          </a:stretch>
        </p:blipFill>
        <p:spPr bwMode="auto">
          <a:xfrm>
            <a:off x="4572000" y="1484784"/>
            <a:ext cx="4572000" cy="5373216"/>
          </a:xfrm>
          <a:prstGeom prst="rect">
            <a:avLst/>
          </a:prstGeom>
          <a:noFill/>
        </p:spPr>
      </p:pic>
    </p:spTree>
  </p:cSld>
  <p:clrMapOvr>
    <a:masterClrMapping/>
  </p:clrMapOvr>
  <p:transition>
    <p:cove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DB74CF-0582-4F53-BD2B-A05FFDBCA3DC}"/>
              </a:ext>
            </a:extLst>
          </p:cNvPr>
          <p:cNvSpPr>
            <a:spLocks noGrp="1"/>
          </p:cNvSpPr>
          <p:nvPr>
            <p:ph type="title"/>
          </p:nvPr>
        </p:nvSpPr>
        <p:spPr/>
        <p:txBody>
          <a:bodyPr/>
          <a:lstStyle/>
          <a:p>
            <a:r>
              <a:rPr lang="ru-RU" sz="3200" dirty="0" err="1"/>
              <a:t>Верховна</a:t>
            </a:r>
            <a:r>
              <a:rPr lang="ru-RU" sz="3200" dirty="0"/>
              <a:t> Рада УРСР І </a:t>
            </a:r>
            <a:r>
              <a:rPr lang="ru-RU" sz="3200" dirty="0" err="1"/>
              <a:t>скликання</a:t>
            </a:r>
            <a:r>
              <a:rPr lang="ru-RU" sz="3200" dirty="0"/>
              <a:t>. 1990 р.</a:t>
            </a:r>
            <a:endParaRPr lang="uk-UA" sz="3200" dirty="0"/>
          </a:p>
        </p:txBody>
      </p:sp>
      <p:pic>
        <p:nvPicPr>
          <p:cNvPr id="3" name="Рисунок 2">
            <a:extLst>
              <a:ext uri="{FF2B5EF4-FFF2-40B4-BE49-F238E27FC236}">
                <a16:creationId xmlns:a16="http://schemas.microsoft.com/office/drawing/2014/main" id="{CFBBBFA3-2C1F-46A8-82D5-927E32A1FB33}"/>
              </a:ext>
            </a:extLst>
          </p:cNvPr>
          <p:cNvPicPr>
            <a:picLocks noChangeAspect="1"/>
          </p:cNvPicPr>
          <p:nvPr/>
        </p:nvPicPr>
        <p:blipFill>
          <a:blip r:embed="rId2"/>
          <a:stretch>
            <a:fillRect/>
          </a:stretch>
        </p:blipFill>
        <p:spPr>
          <a:xfrm>
            <a:off x="755576" y="1340768"/>
            <a:ext cx="7344816" cy="5442388"/>
          </a:xfrm>
          <a:prstGeom prst="rect">
            <a:avLst/>
          </a:prstGeom>
        </p:spPr>
      </p:pic>
    </p:spTree>
    <p:extLst>
      <p:ext uri="{BB962C8B-B14F-4D97-AF65-F5344CB8AC3E}">
        <p14:creationId xmlns:p14="http://schemas.microsoft.com/office/powerpoint/2010/main" val="12281323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B3FCF8-45C8-48EF-9E3F-682A15671665}"/>
              </a:ext>
            </a:extLst>
          </p:cNvPr>
          <p:cNvSpPr>
            <a:spLocks noGrp="1"/>
          </p:cNvSpPr>
          <p:nvPr>
            <p:ph type="title"/>
          </p:nvPr>
        </p:nvSpPr>
        <p:spPr>
          <a:xfrm>
            <a:off x="457200" y="274638"/>
            <a:ext cx="8229600" cy="562074"/>
          </a:xfrm>
        </p:spPr>
        <p:txBody>
          <a:bodyPr/>
          <a:lstStyle/>
          <a:p>
            <a:r>
              <a:rPr lang="ru-RU" sz="1800" dirty="0" err="1"/>
              <a:t>Банер</a:t>
            </a:r>
            <a:r>
              <a:rPr lang="ru-RU" sz="1800" dirty="0"/>
              <a:t> </a:t>
            </a:r>
            <a:r>
              <a:rPr lang="ru-RU" sz="1800" dirty="0" err="1"/>
              <a:t>із</a:t>
            </a:r>
            <a:r>
              <a:rPr lang="ru-RU" sz="1800" dirty="0"/>
              <a:t> протестом </a:t>
            </a:r>
            <a:r>
              <a:rPr lang="ru-RU" sz="1800" dirty="0" err="1"/>
              <a:t>проти</a:t>
            </a:r>
            <a:r>
              <a:rPr lang="ru-RU" sz="1800" dirty="0"/>
              <a:t> «</a:t>
            </a:r>
            <a:r>
              <a:rPr lang="ru-RU" sz="1800" dirty="0" err="1"/>
              <a:t>групи</a:t>
            </a:r>
            <a:r>
              <a:rPr lang="ru-RU" sz="1800" dirty="0"/>
              <a:t> 239». 1990 р.</a:t>
            </a:r>
            <a:endParaRPr lang="uk-UA" sz="1800" dirty="0"/>
          </a:p>
        </p:txBody>
      </p:sp>
      <p:sp>
        <p:nvSpPr>
          <p:cNvPr id="3" name="Объект 2">
            <a:extLst>
              <a:ext uri="{FF2B5EF4-FFF2-40B4-BE49-F238E27FC236}">
                <a16:creationId xmlns:a16="http://schemas.microsoft.com/office/drawing/2014/main" id="{6215457E-2FB6-45BC-96BA-4D3F82EA7588}"/>
              </a:ext>
            </a:extLst>
          </p:cNvPr>
          <p:cNvSpPr>
            <a:spLocks noGrp="1"/>
          </p:cNvSpPr>
          <p:nvPr>
            <p:ph idx="1"/>
          </p:nvPr>
        </p:nvSpPr>
        <p:spPr>
          <a:xfrm>
            <a:off x="457200" y="2871464"/>
            <a:ext cx="8229600" cy="3254699"/>
          </a:xfrm>
        </p:spPr>
        <p:txBody>
          <a:bodyPr/>
          <a:lstStyle/>
          <a:p>
            <a:r>
              <a:rPr lang="uk-UA" sz="2000" dirty="0"/>
              <a:t>У Верховній Раді УРСР утворилася парламентська більшість («група 239»), у якій поряд із прагматиками, що швидко реагували на різкі зміни обставин, було чимало відвертих консерваторів, та парламентська опозиція — Народна рада (125 депутатів), яка складалася з прибічників як поміркованих, так і радикальних поглядів. Парламентську опозицію очолив </a:t>
            </a:r>
            <a:r>
              <a:rPr lang="uk-UA" sz="2000" b="1" dirty="0"/>
              <a:t>Ігор Юхновський</a:t>
            </a:r>
            <a:r>
              <a:rPr lang="uk-UA" sz="2000" dirty="0"/>
              <a:t>.</a:t>
            </a:r>
          </a:p>
          <a:p>
            <a:r>
              <a:rPr lang="uk-UA" sz="2000" dirty="0"/>
              <a:t>Із перших днів роботи Верховної Ради опозиція відігравала помітну роль і </a:t>
            </a:r>
            <a:r>
              <a:rPr lang="uk-UA" sz="2000" b="1" dirty="0"/>
              <a:t>стала локомотивом на шляху до незалежності</a:t>
            </a:r>
            <a:r>
              <a:rPr lang="uk-UA" sz="2000" dirty="0"/>
              <a:t>. Її представники (І. Юхновський, Л. Лук’яненко, О. Ємець, Д. Павличко, Лесь Танюк, В. Яворівський та інші) очолили сім із 23 постійних комісій. </a:t>
            </a:r>
          </a:p>
          <a:p>
            <a:endParaRPr lang="uk-UA" sz="2000" dirty="0"/>
          </a:p>
        </p:txBody>
      </p:sp>
      <p:pic>
        <p:nvPicPr>
          <p:cNvPr id="4" name="Рисунок 3">
            <a:extLst>
              <a:ext uri="{FF2B5EF4-FFF2-40B4-BE49-F238E27FC236}">
                <a16:creationId xmlns:a16="http://schemas.microsoft.com/office/drawing/2014/main" id="{124E9E59-89AE-433D-858E-D277B53D0A16}"/>
              </a:ext>
            </a:extLst>
          </p:cNvPr>
          <p:cNvPicPr>
            <a:picLocks noChangeAspect="1"/>
          </p:cNvPicPr>
          <p:nvPr/>
        </p:nvPicPr>
        <p:blipFill>
          <a:blip r:embed="rId2"/>
          <a:stretch>
            <a:fillRect/>
          </a:stretch>
        </p:blipFill>
        <p:spPr>
          <a:xfrm>
            <a:off x="7205304" y="0"/>
            <a:ext cx="1938696" cy="2334970"/>
          </a:xfrm>
          <a:prstGeom prst="rect">
            <a:avLst/>
          </a:prstGeom>
        </p:spPr>
      </p:pic>
      <p:pic>
        <p:nvPicPr>
          <p:cNvPr id="5" name="Рисунок 4">
            <a:extLst>
              <a:ext uri="{FF2B5EF4-FFF2-40B4-BE49-F238E27FC236}">
                <a16:creationId xmlns:a16="http://schemas.microsoft.com/office/drawing/2014/main" id="{C733F3D3-A664-4B4E-88B3-EA5EBBE6C029}"/>
              </a:ext>
            </a:extLst>
          </p:cNvPr>
          <p:cNvPicPr>
            <a:picLocks noChangeAspect="1"/>
          </p:cNvPicPr>
          <p:nvPr/>
        </p:nvPicPr>
        <p:blipFill>
          <a:blip r:embed="rId3"/>
          <a:stretch>
            <a:fillRect/>
          </a:stretch>
        </p:blipFill>
        <p:spPr>
          <a:xfrm>
            <a:off x="0" y="0"/>
            <a:ext cx="1777896" cy="2334970"/>
          </a:xfrm>
          <a:prstGeom prst="rect">
            <a:avLst/>
          </a:prstGeom>
        </p:spPr>
      </p:pic>
      <p:pic>
        <p:nvPicPr>
          <p:cNvPr id="11" name="Рисунок 10">
            <a:extLst>
              <a:ext uri="{FF2B5EF4-FFF2-40B4-BE49-F238E27FC236}">
                <a16:creationId xmlns:a16="http://schemas.microsoft.com/office/drawing/2014/main" id="{924B6898-AE7E-442D-9F07-F86088F802E9}"/>
              </a:ext>
            </a:extLst>
          </p:cNvPr>
          <p:cNvPicPr>
            <a:picLocks noChangeAspect="1"/>
          </p:cNvPicPr>
          <p:nvPr/>
        </p:nvPicPr>
        <p:blipFill>
          <a:blip r:embed="rId4"/>
          <a:stretch>
            <a:fillRect/>
          </a:stretch>
        </p:blipFill>
        <p:spPr>
          <a:xfrm>
            <a:off x="21298" y="2334970"/>
            <a:ext cx="2127688" cy="536494"/>
          </a:xfrm>
          <a:prstGeom prst="rect">
            <a:avLst/>
          </a:prstGeom>
        </p:spPr>
      </p:pic>
    </p:spTree>
    <p:extLst>
      <p:ext uri="{BB962C8B-B14F-4D97-AF65-F5344CB8AC3E}">
        <p14:creationId xmlns:p14="http://schemas.microsoft.com/office/powerpoint/2010/main" val="14213712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DF98E7-3552-488B-B705-753EB43F47C0}"/>
              </a:ext>
            </a:extLst>
          </p:cNvPr>
          <p:cNvSpPr>
            <a:spLocks noGrp="1"/>
          </p:cNvSpPr>
          <p:nvPr>
            <p:ph type="title"/>
          </p:nvPr>
        </p:nvSpPr>
        <p:spPr>
          <a:xfrm>
            <a:off x="457200" y="274638"/>
            <a:ext cx="8229600" cy="1498178"/>
          </a:xfrm>
        </p:spPr>
        <p:txBody>
          <a:bodyPr/>
          <a:lstStyle/>
          <a:p>
            <a:r>
              <a:rPr lang="uk-UA" sz="2800" dirty="0"/>
              <a:t>Першим головою українського парламенту було обрано лідера українських комуністів В. Івашка.</a:t>
            </a:r>
            <a:br>
              <a:rPr lang="uk-UA" sz="2800" dirty="0"/>
            </a:br>
            <a:endParaRPr lang="uk-UA" sz="2800" dirty="0"/>
          </a:p>
        </p:txBody>
      </p:sp>
      <p:pic>
        <p:nvPicPr>
          <p:cNvPr id="1026" name="Picture 2" descr="Івашко Володимир Антонович — Енциклопедія Сучасної України">
            <a:extLst>
              <a:ext uri="{FF2B5EF4-FFF2-40B4-BE49-F238E27FC236}">
                <a16:creationId xmlns:a16="http://schemas.microsoft.com/office/drawing/2014/main" id="{706A2169-C768-4B48-AFBF-D5EFB7048F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1772816"/>
            <a:ext cx="3424585" cy="41095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93688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51F0BC-A610-4A9A-BB3B-515BFC32F4FD}"/>
              </a:ext>
            </a:extLst>
          </p:cNvPr>
          <p:cNvSpPr>
            <a:spLocks noGrp="1"/>
          </p:cNvSpPr>
          <p:nvPr>
            <p:ph type="title"/>
          </p:nvPr>
        </p:nvSpPr>
        <p:spPr/>
        <p:txBody>
          <a:bodyPr/>
          <a:lstStyle/>
          <a:p>
            <a:r>
              <a:rPr lang="ru-RU" dirty="0"/>
              <a:t>ДЕКЛАРАЦІЯ ПРО ДЕРЖАВНИЙ СУВЕРЕНІТЕТ УКРАЇНИ. </a:t>
            </a:r>
            <a:endParaRPr lang="uk-UA" dirty="0"/>
          </a:p>
        </p:txBody>
      </p:sp>
      <p:sp>
        <p:nvSpPr>
          <p:cNvPr id="3" name="Объект 2">
            <a:extLst>
              <a:ext uri="{FF2B5EF4-FFF2-40B4-BE49-F238E27FC236}">
                <a16:creationId xmlns:a16="http://schemas.microsoft.com/office/drawing/2014/main" id="{066F160E-5BEE-4FE7-8347-121C71A414ED}"/>
              </a:ext>
            </a:extLst>
          </p:cNvPr>
          <p:cNvSpPr>
            <a:spLocks noGrp="1"/>
          </p:cNvSpPr>
          <p:nvPr>
            <p:ph idx="1"/>
          </p:nvPr>
        </p:nvSpPr>
        <p:spPr/>
        <p:txBody>
          <a:bodyPr/>
          <a:lstStyle/>
          <a:p>
            <a:r>
              <a:rPr lang="ru-RU" sz="2000" dirty="0"/>
              <a:t>У </a:t>
            </a:r>
            <a:r>
              <a:rPr lang="ru-RU" sz="2000" dirty="0" err="1"/>
              <a:t>складі</a:t>
            </a:r>
            <a:r>
              <a:rPr lang="ru-RU" sz="2000" dirty="0"/>
              <a:t> </a:t>
            </a:r>
            <a:r>
              <a:rPr lang="ru-RU" sz="2000" dirty="0" err="1"/>
              <a:t>депутатів</a:t>
            </a:r>
            <a:r>
              <a:rPr lang="ru-RU" sz="2000" dirty="0"/>
              <a:t> </a:t>
            </a:r>
            <a:r>
              <a:rPr lang="ru-RU" sz="2000" dirty="0" err="1"/>
              <a:t>Верховної</a:t>
            </a:r>
            <a:r>
              <a:rPr lang="ru-RU" sz="2000" dirty="0"/>
              <a:t> Ради УРСР XII </a:t>
            </a:r>
            <a:r>
              <a:rPr lang="ru-RU" sz="2000" dirty="0" err="1"/>
              <a:t>скликання</a:t>
            </a:r>
            <a:r>
              <a:rPr lang="ru-RU" sz="2000" dirty="0"/>
              <a:t> (1990—1994 </a:t>
            </a:r>
            <a:r>
              <a:rPr lang="ru-RU" sz="2000" dirty="0" err="1"/>
              <a:t>рр</a:t>
            </a:r>
            <a:r>
              <a:rPr lang="ru-RU" sz="2000" dirty="0"/>
              <a:t>.) </a:t>
            </a:r>
            <a:r>
              <a:rPr lang="ru-RU" sz="2000" dirty="0" err="1"/>
              <a:t>абсолютну</a:t>
            </a:r>
            <a:r>
              <a:rPr lang="ru-RU" sz="2000" dirty="0"/>
              <a:t> </a:t>
            </a:r>
            <a:r>
              <a:rPr lang="ru-RU" sz="2000" dirty="0" err="1"/>
              <a:t>більшість</a:t>
            </a:r>
            <a:r>
              <a:rPr lang="ru-RU" sz="2000" dirty="0"/>
              <a:t> становили </a:t>
            </a:r>
            <a:r>
              <a:rPr lang="ru-RU" sz="2000" b="1" dirty="0" err="1"/>
              <a:t>представники</a:t>
            </a:r>
            <a:r>
              <a:rPr lang="ru-RU" sz="2000" b="1" dirty="0"/>
              <a:t> </a:t>
            </a:r>
            <a:r>
              <a:rPr lang="ru-RU" sz="2000" b="1" dirty="0" err="1"/>
              <a:t>Комуністичної</a:t>
            </a:r>
            <a:r>
              <a:rPr lang="ru-RU" sz="2000" b="1" dirty="0"/>
              <a:t> </a:t>
            </a:r>
            <a:r>
              <a:rPr lang="ru-RU" sz="2000" b="1" dirty="0" err="1"/>
              <a:t>партії</a:t>
            </a:r>
            <a:r>
              <a:rPr lang="ru-RU" sz="2000" dirty="0"/>
              <a:t>. </a:t>
            </a:r>
          </a:p>
          <a:p>
            <a:endParaRPr lang="ru-RU" sz="2000" dirty="0"/>
          </a:p>
          <a:p>
            <a:r>
              <a:rPr lang="ru-RU" sz="2000" dirty="0" err="1"/>
              <a:t>Однак</a:t>
            </a:r>
            <a:r>
              <a:rPr lang="ru-RU" sz="2000" dirty="0"/>
              <a:t> </a:t>
            </a:r>
            <a:r>
              <a:rPr lang="ru-RU" sz="2000" dirty="0" err="1"/>
              <a:t>ідея</a:t>
            </a:r>
            <a:r>
              <a:rPr lang="ru-RU" sz="2000" dirty="0"/>
              <a:t> </a:t>
            </a:r>
            <a:r>
              <a:rPr lang="ru-RU" sz="2000" dirty="0" err="1"/>
              <a:t>національного</a:t>
            </a:r>
            <a:r>
              <a:rPr lang="ru-RU" sz="2000" dirty="0"/>
              <a:t> </a:t>
            </a:r>
            <a:r>
              <a:rPr lang="ru-RU" sz="2000" dirty="0" err="1"/>
              <a:t>відродження</a:t>
            </a:r>
            <a:r>
              <a:rPr lang="ru-RU" sz="2000" dirty="0"/>
              <a:t> </a:t>
            </a:r>
            <a:r>
              <a:rPr lang="ru-RU" sz="2000" dirty="0" err="1"/>
              <a:t>незалежності</a:t>
            </a:r>
            <a:r>
              <a:rPr lang="ru-RU" sz="2000" dirty="0"/>
              <a:t> </a:t>
            </a:r>
            <a:r>
              <a:rPr lang="ru-RU" sz="2000" dirty="0" err="1"/>
              <a:t>України</a:t>
            </a:r>
            <a:r>
              <a:rPr lang="ru-RU" sz="2000" dirty="0"/>
              <a:t> заявляла про себе все </a:t>
            </a:r>
            <a:r>
              <a:rPr lang="ru-RU" sz="2000" dirty="0" err="1"/>
              <a:t>активніше</a:t>
            </a:r>
            <a:r>
              <a:rPr lang="ru-RU" sz="2000" dirty="0"/>
              <a:t> й </a:t>
            </a:r>
            <a:r>
              <a:rPr lang="ru-RU" sz="2000" dirty="0" err="1"/>
              <a:t>наполегливіше</a:t>
            </a:r>
            <a:r>
              <a:rPr lang="ru-RU" sz="2000" dirty="0"/>
              <a:t> устами </a:t>
            </a:r>
            <a:r>
              <a:rPr lang="ru-RU" sz="2000" dirty="0" err="1"/>
              <a:t>меншості</a:t>
            </a:r>
            <a:r>
              <a:rPr lang="ru-RU" sz="2000" dirty="0"/>
              <a:t>, </a:t>
            </a:r>
            <a:r>
              <a:rPr lang="ru-RU" sz="2000" dirty="0" err="1"/>
              <a:t>національно-демократичної</a:t>
            </a:r>
            <a:r>
              <a:rPr lang="ru-RU" sz="2000" dirty="0"/>
              <a:t> </a:t>
            </a:r>
            <a:r>
              <a:rPr lang="ru-RU" sz="2000" dirty="0" err="1"/>
              <a:t>частини</a:t>
            </a:r>
            <a:r>
              <a:rPr lang="ru-RU" sz="2000" dirty="0"/>
              <a:t> </a:t>
            </a:r>
            <a:r>
              <a:rPr lang="ru-RU" sz="2000" dirty="0" err="1"/>
              <a:t>депутатів</a:t>
            </a:r>
            <a:r>
              <a:rPr lang="ru-RU" sz="2000" dirty="0"/>
              <a:t>. </a:t>
            </a:r>
          </a:p>
          <a:p>
            <a:endParaRPr lang="ru-RU" sz="2000" dirty="0"/>
          </a:p>
          <a:p>
            <a:r>
              <a:rPr lang="ru-RU" sz="2000" dirty="0" err="1"/>
              <a:t>Партійно-державне</a:t>
            </a:r>
            <a:r>
              <a:rPr lang="ru-RU" sz="2000" dirty="0"/>
              <a:t> </a:t>
            </a:r>
            <a:r>
              <a:rPr lang="ru-RU" sz="2000" dirty="0" err="1"/>
              <a:t>керівництво</a:t>
            </a:r>
            <a:r>
              <a:rPr lang="ru-RU" sz="2000" dirty="0"/>
              <a:t> </a:t>
            </a:r>
            <a:r>
              <a:rPr lang="ru-RU" sz="2000" dirty="0" err="1"/>
              <a:t>республіки</a:t>
            </a:r>
            <a:r>
              <a:rPr lang="ru-RU" sz="2000" dirty="0"/>
              <a:t> не могло </a:t>
            </a:r>
            <a:r>
              <a:rPr lang="ru-RU" sz="2000" dirty="0" err="1"/>
              <a:t>протистояти</a:t>
            </a:r>
            <a:r>
              <a:rPr lang="ru-RU" sz="2000" dirty="0"/>
              <a:t> </a:t>
            </a:r>
            <a:r>
              <a:rPr lang="ru-RU" sz="2000" dirty="0" err="1"/>
              <a:t>цим</a:t>
            </a:r>
            <a:r>
              <a:rPr lang="ru-RU" sz="2000" dirty="0"/>
              <a:t> настроям і </a:t>
            </a:r>
            <a:r>
              <a:rPr lang="ru-RU" sz="2000" dirty="0" err="1"/>
              <a:t>вперше</a:t>
            </a:r>
            <a:r>
              <a:rPr lang="ru-RU" sz="2000" dirty="0"/>
              <a:t> </a:t>
            </a:r>
            <a:r>
              <a:rPr lang="ru-RU" sz="2000" dirty="0" err="1"/>
              <a:t>пішло</a:t>
            </a:r>
            <a:r>
              <a:rPr lang="ru-RU" sz="2000" dirty="0"/>
              <a:t> на крок, </a:t>
            </a:r>
            <a:r>
              <a:rPr lang="ru-RU" sz="2000" dirty="0" err="1"/>
              <a:t>що</a:t>
            </a:r>
            <a:r>
              <a:rPr lang="ru-RU" sz="2000" dirty="0"/>
              <a:t> </a:t>
            </a:r>
            <a:r>
              <a:rPr lang="ru-RU" sz="2000" dirty="0" err="1"/>
              <a:t>суперечив</a:t>
            </a:r>
            <a:r>
              <a:rPr lang="ru-RU" sz="2000" dirty="0"/>
              <a:t> </a:t>
            </a:r>
            <a:r>
              <a:rPr lang="ru-RU" sz="2000" dirty="0" err="1"/>
              <a:t>політиці</a:t>
            </a:r>
            <a:r>
              <a:rPr lang="ru-RU" sz="2000" dirty="0"/>
              <a:t> центру. </a:t>
            </a:r>
            <a:r>
              <a:rPr lang="ru-RU" sz="2000" dirty="0" err="1"/>
              <a:t>Підштовхнув</a:t>
            </a:r>
            <a:r>
              <a:rPr lang="ru-RU" sz="2000" dirty="0"/>
              <a:t> </a:t>
            </a:r>
            <a:r>
              <a:rPr lang="ru-RU" sz="2000" dirty="0" err="1"/>
              <a:t>партійне</a:t>
            </a:r>
            <a:r>
              <a:rPr lang="ru-RU" sz="2000" dirty="0"/>
              <a:t> </a:t>
            </a:r>
            <a:r>
              <a:rPr lang="ru-RU" sz="2000" dirty="0" err="1"/>
              <a:t>керівництво</a:t>
            </a:r>
            <a:r>
              <a:rPr lang="ru-RU" sz="2000" dirty="0"/>
              <a:t> </a:t>
            </a:r>
            <a:r>
              <a:rPr lang="ru-RU" sz="2000" dirty="0" err="1"/>
              <a:t>підтримати</a:t>
            </a:r>
            <a:r>
              <a:rPr lang="ru-RU" sz="2000" dirty="0"/>
              <a:t> </a:t>
            </a:r>
            <a:r>
              <a:rPr lang="ru-RU" sz="2000" dirty="0" err="1"/>
              <a:t>ідею</a:t>
            </a:r>
            <a:r>
              <a:rPr lang="ru-RU" sz="2000" dirty="0"/>
              <a:t> про </a:t>
            </a:r>
            <a:r>
              <a:rPr lang="ru-RU" sz="2000" dirty="0" err="1"/>
              <a:t>незалежність</a:t>
            </a:r>
            <a:r>
              <a:rPr lang="ru-RU" sz="2000" dirty="0"/>
              <a:t> так званий </a:t>
            </a:r>
            <a:r>
              <a:rPr lang="ru-RU" sz="2000" b="1" dirty="0"/>
              <a:t>«парад </a:t>
            </a:r>
            <a:r>
              <a:rPr lang="ru-RU" sz="2000" b="1" dirty="0" err="1"/>
              <a:t>суверенітетів</a:t>
            </a:r>
            <a:r>
              <a:rPr lang="ru-RU" sz="2000" b="1" dirty="0"/>
              <a:t>»</a:t>
            </a:r>
            <a:r>
              <a:rPr lang="ru-RU" sz="2000" dirty="0"/>
              <a:t>. На той час про </a:t>
            </a:r>
            <a:r>
              <a:rPr lang="ru-RU" sz="2000" dirty="0" err="1"/>
              <a:t>свій</a:t>
            </a:r>
            <a:r>
              <a:rPr lang="ru-RU" sz="2000" dirty="0"/>
              <a:t> </a:t>
            </a:r>
            <a:r>
              <a:rPr lang="ru-RU" sz="2000" dirty="0" err="1"/>
              <a:t>суверенітет</a:t>
            </a:r>
            <a:r>
              <a:rPr lang="ru-RU" sz="2000" dirty="0"/>
              <a:t> уже заявили </a:t>
            </a:r>
            <a:r>
              <a:rPr lang="ru-RU" sz="2000" dirty="0" err="1"/>
              <a:t>Естонія</a:t>
            </a:r>
            <a:r>
              <a:rPr lang="ru-RU" sz="2000" dirty="0"/>
              <a:t>, Литва, </a:t>
            </a:r>
            <a:r>
              <a:rPr lang="ru-RU" sz="2000" dirty="0" err="1"/>
              <a:t>Латвія</a:t>
            </a:r>
            <a:r>
              <a:rPr lang="ru-RU" sz="2000" dirty="0"/>
              <a:t>, Азербайджан, </a:t>
            </a:r>
            <a:r>
              <a:rPr lang="ru-RU" sz="2000" dirty="0" err="1"/>
              <a:t>Грузія</a:t>
            </a:r>
            <a:r>
              <a:rPr lang="ru-RU" sz="2000" dirty="0"/>
              <a:t>, </a:t>
            </a:r>
            <a:r>
              <a:rPr lang="ru-RU" sz="2000" dirty="0" err="1"/>
              <a:t>Росія</a:t>
            </a:r>
            <a:r>
              <a:rPr lang="ru-RU" sz="2000" dirty="0"/>
              <a:t>, Узбекистан та Молдова.</a:t>
            </a:r>
            <a:endParaRPr lang="uk-UA" sz="2000" dirty="0"/>
          </a:p>
        </p:txBody>
      </p:sp>
    </p:spTree>
    <p:extLst>
      <p:ext uri="{BB962C8B-B14F-4D97-AF65-F5344CB8AC3E}">
        <p14:creationId xmlns:p14="http://schemas.microsoft.com/office/powerpoint/2010/main" val="26809431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DD1EA7-FA4C-4ACF-B97A-C67C0A9F59C5}"/>
              </a:ext>
            </a:extLst>
          </p:cNvPr>
          <p:cNvSpPr>
            <a:spLocks noGrp="1"/>
          </p:cNvSpPr>
          <p:nvPr>
            <p:ph type="title"/>
          </p:nvPr>
        </p:nvSpPr>
        <p:spPr/>
        <p:txBody>
          <a:bodyPr/>
          <a:lstStyle/>
          <a:p>
            <a:r>
              <a:rPr lang="ru-RU" sz="1800" dirty="0">
                <a:highlight>
                  <a:srgbClr val="00FF00"/>
                </a:highlight>
              </a:rPr>
              <a:t>16 липня 1990 р.</a:t>
            </a:r>
            <a:r>
              <a:rPr lang="ru-RU" sz="1800" dirty="0"/>
              <a:t> </a:t>
            </a:r>
            <a:r>
              <a:rPr lang="ru-RU" sz="1800" dirty="0" err="1"/>
              <a:t>Верховна</a:t>
            </a:r>
            <a:r>
              <a:rPr lang="ru-RU" sz="1800" dirty="0"/>
              <a:t> Рада УРСР </a:t>
            </a:r>
            <a:r>
              <a:rPr lang="ru-RU" sz="1800" dirty="0" err="1"/>
              <a:t>прийняла</a:t>
            </a:r>
            <a:r>
              <a:rPr lang="ru-RU" sz="1800" dirty="0"/>
              <a:t> </a:t>
            </a:r>
            <a:br>
              <a:rPr lang="ru-RU" sz="1800" dirty="0"/>
            </a:br>
            <a:r>
              <a:rPr lang="ru-RU" sz="1800" dirty="0" err="1">
                <a:highlight>
                  <a:srgbClr val="00FF00"/>
                </a:highlight>
              </a:rPr>
              <a:t>Декларацію</a:t>
            </a:r>
            <a:r>
              <a:rPr lang="ru-RU" sz="1800" dirty="0">
                <a:highlight>
                  <a:srgbClr val="00FF00"/>
                </a:highlight>
              </a:rPr>
              <a:t> про </a:t>
            </a:r>
            <a:r>
              <a:rPr lang="ru-RU" sz="1800" dirty="0" err="1">
                <a:highlight>
                  <a:srgbClr val="00FF00"/>
                </a:highlight>
              </a:rPr>
              <a:t>державний</a:t>
            </a:r>
            <a:r>
              <a:rPr lang="ru-RU" sz="1800" dirty="0">
                <a:highlight>
                  <a:srgbClr val="00FF00"/>
                </a:highlight>
              </a:rPr>
              <a:t> </a:t>
            </a:r>
            <a:r>
              <a:rPr lang="ru-RU" sz="1800" dirty="0" err="1">
                <a:highlight>
                  <a:srgbClr val="00FF00"/>
                </a:highlight>
              </a:rPr>
              <a:t>суверенітет</a:t>
            </a:r>
            <a:r>
              <a:rPr lang="ru-RU" sz="1800" dirty="0">
                <a:highlight>
                  <a:srgbClr val="00FF00"/>
                </a:highlight>
              </a:rPr>
              <a:t> </a:t>
            </a:r>
            <a:r>
              <a:rPr lang="ru-RU" sz="1800" dirty="0" err="1">
                <a:highlight>
                  <a:srgbClr val="00FF00"/>
                </a:highlight>
              </a:rPr>
              <a:t>України</a:t>
            </a:r>
            <a:r>
              <a:rPr lang="ru-RU" sz="1800" dirty="0"/>
              <a:t>, </a:t>
            </a:r>
            <a:r>
              <a:rPr lang="ru-RU" sz="1800" dirty="0" err="1"/>
              <a:t>якою</a:t>
            </a:r>
            <a:r>
              <a:rPr lang="ru-RU" sz="1800" dirty="0"/>
              <a:t> </a:t>
            </a:r>
            <a:r>
              <a:rPr lang="ru-RU" sz="1800" dirty="0" err="1"/>
              <a:t>було</a:t>
            </a:r>
            <a:r>
              <a:rPr lang="ru-RU" sz="1800" dirty="0"/>
              <a:t> </a:t>
            </a:r>
            <a:r>
              <a:rPr lang="ru-RU" sz="1800" dirty="0" err="1"/>
              <a:t>проголошено</a:t>
            </a:r>
            <a:r>
              <a:rPr lang="ru-RU" sz="1800" dirty="0"/>
              <a:t> </a:t>
            </a:r>
            <a:r>
              <a:rPr lang="ru-RU" sz="1800" dirty="0" err="1"/>
              <a:t>намір</a:t>
            </a:r>
            <a:r>
              <a:rPr lang="ru-RU" sz="1800" dirty="0"/>
              <a:t> народу </a:t>
            </a:r>
            <a:r>
              <a:rPr lang="ru-RU" sz="1800" dirty="0" err="1"/>
              <a:t>України</a:t>
            </a:r>
            <a:r>
              <a:rPr lang="ru-RU" sz="1800" dirty="0"/>
              <a:t> </a:t>
            </a:r>
            <a:r>
              <a:rPr lang="ru-RU" sz="1800" dirty="0" err="1"/>
              <a:t>самостійно</a:t>
            </a:r>
            <a:r>
              <a:rPr lang="ru-RU" sz="1800" dirty="0"/>
              <a:t> </a:t>
            </a:r>
            <a:r>
              <a:rPr lang="ru-RU" sz="1800" dirty="0" err="1"/>
              <a:t>вирішувати</a:t>
            </a:r>
            <a:r>
              <a:rPr lang="ru-RU" sz="1800" dirty="0"/>
              <a:t> свою долю («за» </a:t>
            </a:r>
            <a:r>
              <a:rPr lang="ru-RU" sz="1800" dirty="0" err="1"/>
              <a:t>проголосувало</a:t>
            </a:r>
            <a:r>
              <a:rPr lang="ru-RU" sz="1800" dirty="0"/>
              <a:t> 355 </a:t>
            </a:r>
            <a:r>
              <a:rPr lang="ru-RU" sz="1800" dirty="0" err="1"/>
              <a:t>депутатів</a:t>
            </a:r>
            <a:r>
              <a:rPr lang="ru-RU" sz="1800" dirty="0"/>
              <a:t>, «</a:t>
            </a:r>
            <a:r>
              <a:rPr lang="ru-RU" sz="1800" dirty="0" err="1"/>
              <a:t>проти</a:t>
            </a:r>
            <a:r>
              <a:rPr lang="ru-RU" sz="1800" dirty="0"/>
              <a:t>» — </a:t>
            </a:r>
            <a:r>
              <a:rPr lang="ru-RU" sz="1800" dirty="0" err="1"/>
              <a:t>чотири</a:t>
            </a:r>
            <a:r>
              <a:rPr lang="ru-RU" sz="1800" dirty="0"/>
              <a:t>).</a:t>
            </a:r>
            <a:endParaRPr lang="uk-UA" sz="1800" dirty="0"/>
          </a:p>
        </p:txBody>
      </p:sp>
      <p:sp>
        <p:nvSpPr>
          <p:cNvPr id="3" name="Объект 2">
            <a:extLst>
              <a:ext uri="{FF2B5EF4-FFF2-40B4-BE49-F238E27FC236}">
                <a16:creationId xmlns:a16="http://schemas.microsoft.com/office/drawing/2014/main" id="{98775866-17DF-48E8-A4DC-F5AD5773A675}"/>
              </a:ext>
            </a:extLst>
          </p:cNvPr>
          <p:cNvSpPr>
            <a:spLocks noGrp="1"/>
          </p:cNvSpPr>
          <p:nvPr>
            <p:ph idx="1"/>
          </p:nvPr>
        </p:nvSpPr>
        <p:spPr>
          <a:xfrm>
            <a:off x="457200" y="1600200"/>
            <a:ext cx="5194920" cy="5257800"/>
          </a:xfrm>
        </p:spPr>
        <p:txBody>
          <a:bodyPr/>
          <a:lstStyle/>
          <a:p>
            <a:pPr marL="0" indent="0">
              <a:buNone/>
            </a:pPr>
            <a:r>
              <a:rPr lang="uk-UA" sz="1800" dirty="0"/>
              <a:t>Декларація складалася зі вступу (преамбули) та десяти розділів: </a:t>
            </a:r>
          </a:p>
          <a:p>
            <a:r>
              <a:rPr lang="uk-UA" sz="1800" dirty="0"/>
              <a:t>І. Самовизначення української нації. </a:t>
            </a:r>
          </a:p>
          <a:p>
            <a:r>
              <a:rPr lang="en-US" sz="1800" dirty="0"/>
              <a:t>II. </a:t>
            </a:r>
            <a:r>
              <a:rPr lang="uk-UA" sz="1800" dirty="0"/>
              <a:t>Народовладдя. </a:t>
            </a:r>
          </a:p>
          <a:p>
            <a:r>
              <a:rPr lang="en-US" sz="1800" dirty="0"/>
              <a:t>III. </a:t>
            </a:r>
            <a:r>
              <a:rPr lang="uk-UA" sz="1800" dirty="0"/>
              <a:t>Державна влада. </a:t>
            </a:r>
          </a:p>
          <a:p>
            <a:r>
              <a:rPr lang="en-US" sz="1800" dirty="0"/>
              <a:t>IV. </a:t>
            </a:r>
            <a:r>
              <a:rPr lang="uk-UA" sz="1800" dirty="0"/>
              <a:t>Громадянство. </a:t>
            </a:r>
          </a:p>
          <a:p>
            <a:r>
              <a:rPr lang="en-US" sz="1800" dirty="0"/>
              <a:t>V. </a:t>
            </a:r>
            <a:r>
              <a:rPr lang="uk-UA" sz="1800" dirty="0"/>
              <a:t>Територіальне верховенство. </a:t>
            </a:r>
          </a:p>
          <a:p>
            <a:r>
              <a:rPr lang="en-US" sz="1800" dirty="0"/>
              <a:t>VI. </a:t>
            </a:r>
            <a:r>
              <a:rPr lang="uk-UA" sz="1800" dirty="0"/>
              <a:t>Економічна самостійність. </a:t>
            </a:r>
          </a:p>
          <a:p>
            <a:r>
              <a:rPr lang="en-US" sz="1800" dirty="0"/>
              <a:t>VII. </a:t>
            </a:r>
            <a:r>
              <a:rPr lang="uk-UA" sz="1800" dirty="0"/>
              <a:t>Екологічна безпека. </a:t>
            </a:r>
          </a:p>
          <a:p>
            <a:r>
              <a:rPr lang="en-US" sz="1800" dirty="0"/>
              <a:t>VIII. </a:t>
            </a:r>
            <a:r>
              <a:rPr lang="uk-UA" sz="1800" dirty="0"/>
              <a:t>Культурний розвиток.</a:t>
            </a:r>
          </a:p>
          <a:p>
            <a:r>
              <a:rPr lang="en-US" sz="1800" dirty="0"/>
              <a:t>IX. </a:t>
            </a:r>
            <a:r>
              <a:rPr lang="uk-UA" sz="1800" dirty="0"/>
              <a:t>Зовнішня і внутрішня безпека. </a:t>
            </a:r>
          </a:p>
          <a:p>
            <a:r>
              <a:rPr lang="en-US" sz="1800" dirty="0"/>
              <a:t>X. </a:t>
            </a:r>
            <a:r>
              <a:rPr lang="uk-UA" sz="1800" dirty="0"/>
              <a:t>Міжнародні відносини.</a:t>
            </a:r>
          </a:p>
          <a:p>
            <a:endParaRPr lang="uk-UA" sz="1800" dirty="0"/>
          </a:p>
          <a:p>
            <a:pPr marL="0" indent="0">
              <a:buNone/>
            </a:pPr>
            <a:r>
              <a:rPr lang="ru-RU" sz="1800" i="1" dirty="0" err="1"/>
              <a:t>Колишні</a:t>
            </a:r>
            <a:r>
              <a:rPr lang="ru-RU" sz="1800" i="1" dirty="0"/>
              <a:t> </a:t>
            </a:r>
            <a:r>
              <a:rPr lang="ru-RU" sz="1800" i="1" dirty="0" err="1"/>
              <a:t>політв'язні</a:t>
            </a:r>
            <a:r>
              <a:rPr lang="ru-RU" sz="1800" i="1" dirty="0"/>
              <a:t>, </a:t>
            </a:r>
            <a:r>
              <a:rPr lang="ru-RU" sz="1800" i="1" dirty="0" err="1"/>
              <a:t>депутати</a:t>
            </a:r>
            <a:r>
              <a:rPr lang="ru-RU" sz="1800" i="1" dirty="0"/>
              <a:t> </a:t>
            </a:r>
            <a:r>
              <a:rPr lang="ru-RU" sz="1800" i="1" dirty="0" err="1"/>
              <a:t>Верховної</a:t>
            </a:r>
            <a:r>
              <a:rPr lang="ru-RU" sz="1800" i="1" dirty="0"/>
              <a:t> Ради </a:t>
            </a:r>
          </a:p>
          <a:p>
            <a:pPr marL="0" indent="0">
              <a:buNone/>
            </a:pPr>
            <a:r>
              <a:rPr lang="ru-RU" sz="1800" i="1" dirty="0" err="1"/>
              <a:t>після</a:t>
            </a:r>
            <a:r>
              <a:rPr lang="ru-RU" sz="1800" i="1" dirty="0"/>
              <a:t> </a:t>
            </a:r>
            <a:r>
              <a:rPr lang="ru-RU" sz="1800" i="1" dirty="0" err="1"/>
              <a:t>прийняття</a:t>
            </a:r>
            <a:r>
              <a:rPr lang="ru-RU" sz="1800" i="1" dirty="0"/>
              <a:t> </a:t>
            </a:r>
            <a:r>
              <a:rPr lang="ru-RU" sz="1800" i="1" dirty="0" err="1"/>
              <a:t>Декларації</a:t>
            </a:r>
            <a:r>
              <a:rPr lang="ru-RU" sz="1800" i="1" dirty="0"/>
              <a:t> про </a:t>
            </a:r>
            <a:r>
              <a:rPr lang="ru-RU" sz="1800" i="1" dirty="0" err="1"/>
              <a:t>державний</a:t>
            </a:r>
            <a:r>
              <a:rPr lang="ru-RU" sz="1800" i="1" dirty="0"/>
              <a:t> </a:t>
            </a:r>
            <a:r>
              <a:rPr lang="ru-RU" sz="1800" i="1" dirty="0" err="1"/>
              <a:t>суверенітет</a:t>
            </a:r>
            <a:r>
              <a:rPr lang="ru-RU" sz="1800" i="1" dirty="0"/>
              <a:t> </a:t>
            </a:r>
            <a:r>
              <a:rPr lang="ru-RU" sz="1800" i="1" dirty="0" err="1"/>
              <a:t>України</a:t>
            </a:r>
            <a:r>
              <a:rPr lang="ru-RU" sz="1800" i="1" dirty="0"/>
              <a:t>. 16 липня 1990 р.</a:t>
            </a:r>
            <a:endParaRPr lang="uk-UA" sz="1800" i="1" dirty="0"/>
          </a:p>
        </p:txBody>
      </p:sp>
      <p:pic>
        <p:nvPicPr>
          <p:cNvPr id="18436" name="Picture 4" descr="Декларація про суверенітет України - історія ухвалення і текст | Факти ICTV">
            <a:extLst>
              <a:ext uri="{FF2B5EF4-FFF2-40B4-BE49-F238E27FC236}">
                <a16:creationId xmlns:a16="http://schemas.microsoft.com/office/drawing/2014/main" id="{8884215E-1068-4CD5-BEC9-BFB3969F07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1128" y="1976713"/>
            <a:ext cx="4636909" cy="2596669"/>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a16="http://schemas.microsoft.com/office/drawing/2014/main" id="{A231F453-2F06-40B2-8249-701A65CB669C}"/>
              </a:ext>
            </a:extLst>
          </p:cNvPr>
          <p:cNvPicPr>
            <a:picLocks noChangeAspect="1"/>
          </p:cNvPicPr>
          <p:nvPr/>
        </p:nvPicPr>
        <p:blipFill>
          <a:blip r:embed="rId3"/>
          <a:stretch>
            <a:fillRect/>
          </a:stretch>
        </p:blipFill>
        <p:spPr>
          <a:xfrm>
            <a:off x="5267487" y="4664663"/>
            <a:ext cx="3950550" cy="2347163"/>
          </a:xfrm>
          <a:prstGeom prst="rect">
            <a:avLst/>
          </a:prstGeom>
        </p:spPr>
      </p:pic>
    </p:spTree>
    <p:extLst>
      <p:ext uri="{BB962C8B-B14F-4D97-AF65-F5344CB8AC3E}">
        <p14:creationId xmlns:p14="http://schemas.microsoft.com/office/powerpoint/2010/main" val="24001598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33F6B9-4E34-4F44-99FE-4333D685049D}"/>
              </a:ext>
            </a:extLst>
          </p:cNvPr>
          <p:cNvSpPr>
            <a:spLocks noGrp="1"/>
          </p:cNvSpPr>
          <p:nvPr>
            <p:ph type="title"/>
          </p:nvPr>
        </p:nvSpPr>
        <p:spPr>
          <a:xfrm>
            <a:off x="457200" y="274638"/>
            <a:ext cx="8229600" cy="346050"/>
          </a:xfrm>
        </p:spPr>
        <p:txBody>
          <a:bodyPr/>
          <a:lstStyle/>
          <a:p>
            <a:r>
              <a:rPr lang="uk-UA" sz="2400" b="1" dirty="0">
                <a:solidFill>
                  <a:srgbClr val="FF0000"/>
                </a:solidFill>
              </a:rPr>
              <a:t>Основні положення Декларації:</a:t>
            </a:r>
          </a:p>
        </p:txBody>
      </p:sp>
      <p:sp>
        <p:nvSpPr>
          <p:cNvPr id="3" name="Объект 2">
            <a:extLst>
              <a:ext uri="{FF2B5EF4-FFF2-40B4-BE49-F238E27FC236}">
                <a16:creationId xmlns:a16="http://schemas.microsoft.com/office/drawing/2014/main" id="{26B96035-4265-4B2F-A13D-26AF81FD1EE4}"/>
              </a:ext>
            </a:extLst>
          </p:cNvPr>
          <p:cNvSpPr>
            <a:spLocks noGrp="1"/>
          </p:cNvSpPr>
          <p:nvPr>
            <p:ph idx="1"/>
          </p:nvPr>
        </p:nvSpPr>
        <p:spPr>
          <a:xfrm>
            <a:off x="457200" y="836712"/>
            <a:ext cx="8579296" cy="5746650"/>
          </a:xfrm>
        </p:spPr>
        <p:txBody>
          <a:bodyPr/>
          <a:lstStyle/>
          <a:p>
            <a:pPr marL="0" indent="0">
              <a:buNone/>
            </a:pPr>
            <a:r>
              <a:rPr lang="ru-RU" sz="2000" dirty="0"/>
              <a:t>• народ </a:t>
            </a:r>
            <a:r>
              <a:rPr lang="ru-RU" sz="2000" dirty="0" err="1"/>
              <a:t>України</a:t>
            </a:r>
            <a:r>
              <a:rPr lang="ru-RU" sz="2000" dirty="0"/>
              <a:t> </a:t>
            </a:r>
            <a:r>
              <a:rPr lang="ru-RU" sz="2000" dirty="0" err="1"/>
              <a:t>становлять</a:t>
            </a:r>
            <a:r>
              <a:rPr lang="ru-RU" sz="2000" dirty="0"/>
              <a:t> </a:t>
            </a:r>
            <a:r>
              <a:rPr lang="ru-RU" sz="2000" dirty="0" err="1"/>
              <a:t>громадяни</a:t>
            </a:r>
            <a:r>
              <a:rPr lang="ru-RU" sz="2000" dirty="0"/>
              <a:t> </a:t>
            </a:r>
            <a:r>
              <a:rPr lang="ru-RU" sz="2000" dirty="0" err="1"/>
              <a:t>республіки</a:t>
            </a:r>
            <a:r>
              <a:rPr lang="ru-RU" sz="2000" dirty="0"/>
              <a:t> </a:t>
            </a:r>
            <a:r>
              <a:rPr lang="ru-RU" sz="2000" dirty="0" err="1"/>
              <a:t>всіх</a:t>
            </a:r>
            <a:r>
              <a:rPr lang="ru-RU" sz="2000" dirty="0"/>
              <a:t> </a:t>
            </a:r>
            <a:r>
              <a:rPr lang="ru-RU" sz="2000" dirty="0" err="1"/>
              <a:t>національностей</a:t>
            </a:r>
            <a:r>
              <a:rPr lang="ru-RU" sz="2000" dirty="0"/>
              <a:t>;</a:t>
            </a:r>
          </a:p>
          <a:p>
            <a:pPr marL="0" indent="0">
              <a:buNone/>
            </a:pPr>
            <a:r>
              <a:rPr lang="ru-RU" sz="2000" dirty="0"/>
              <a:t>• </a:t>
            </a:r>
            <a:r>
              <a:rPr lang="ru-RU" sz="2000" dirty="0" err="1"/>
              <a:t>закріплено</a:t>
            </a:r>
            <a:r>
              <a:rPr lang="ru-RU" sz="2000" dirty="0"/>
              <a:t> </a:t>
            </a:r>
            <a:r>
              <a:rPr lang="ru-RU" sz="2000" dirty="0" err="1"/>
              <a:t>державний</a:t>
            </a:r>
            <a:r>
              <a:rPr lang="ru-RU" sz="2000" dirty="0"/>
              <a:t>, </a:t>
            </a:r>
            <a:r>
              <a:rPr lang="ru-RU" sz="2000" dirty="0" err="1"/>
              <a:t>народний</a:t>
            </a:r>
            <a:r>
              <a:rPr lang="ru-RU" sz="2000" dirty="0"/>
              <a:t>, </a:t>
            </a:r>
            <a:r>
              <a:rPr lang="ru-RU" sz="2000" dirty="0" err="1"/>
              <a:t>національний</a:t>
            </a:r>
            <a:r>
              <a:rPr lang="ru-RU" sz="2000" dirty="0"/>
              <a:t> </a:t>
            </a:r>
            <a:r>
              <a:rPr lang="ru-RU" sz="2000" dirty="0" err="1"/>
              <a:t>суверенітети</a:t>
            </a:r>
            <a:r>
              <a:rPr lang="ru-RU" sz="2000" dirty="0"/>
              <a:t>, </a:t>
            </a:r>
            <a:r>
              <a:rPr lang="ru-RU" sz="2000" dirty="0" err="1"/>
              <a:t>повноту</a:t>
            </a:r>
            <a:r>
              <a:rPr lang="ru-RU" sz="2000" dirty="0"/>
              <a:t> й </a:t>
            </a:r>
            <a:r>
              <a:rPr lang="ru-RU" sz="2000" dirty="0" err="1"/>
              <a:t>неподільність</a:t>
            </a:r>
            <a:r>
              <a:rPr lang="ru-RU" sz="2000" dirty="0"/>
              <a:t> </a:t>
            </a:r>
            <a:r>
              <a:rPr lang="ru-RU" sz="2000" dirty="0" err="1"/>
              <a:t>влади</a:t>
            </a:r>
            <a:r>
              <a:rPr lang="ru-RU" sz="2000" dirty="0"/>
              <a:t> </a:t>
            </a:r>
            <a:r>
              <a:rPr lang="ru-RU" sz="2000" dirty="0" err="1"/>
              <a:t>республіки</a:t>
            </a:r>
            <a:r>
              <a:rPr lang="ru-RU" sz="2000" dirty="0"/>
              <a:t> в межах </a:t>
            </a:r>
            <a:r>
              <a:rPr lang="ru-RU" sz="2000" dirty="0" err="1"/>
              <a:t>її</a:t>
            </a:r>
            <a:r>
              <a:rPr lang="ru-RU" sz="2000" dirty="0"/>
              <a:t> </a:t>
            </a:r>
            <a:r>
              <a:rPr lang="ru-RU" sz="2000" dirty="0" err="1"/>
              <a:t>території</a:t>
            </a:r>
            <a:r>
              <a:rPr lang="ru-RU" sz="2000" dirty="0"/>
              <a:t>, </a:t>
            </a:r>
            <a:r>
              <a:rPr lang="ru-RU" sz="2000" dirty="0" err="1"/>
              <a:t>незалежність</a:t>
            </a:r>
            <a:r>
              <a:rPr lang="ru-RU" sz="2000" dirty="0"/>
              <a:t> і </a:t>
            </a:r>
            <a:r>
              <a:rPr lang="ru-RU" sz="2000" dirty="0" err="1"/>
              <a:t>рівноправність</a:t>
            </a:r>
            <a:r>
              <a:rPr lang="ru-RU" sz="2000" dirty="0"/>
              <a:t> у </a:t>
            </a:r>
            <a:r>
              <a:rPr lang="ru-RU" sz="2000" dirty="0" err="1"/>
              <a:t>зовнішніх</a:t>
            </a:r>
            <a:r>
              <a:rPr lang="ru-RU" sz="2000" dirty="0"/>
              <a:t> </a:t>
            </a:r>
            <a:r>
              <a:rPr lang="ru-RU" sz="2000" dirty="0" err="1"/>
              <a:t>відносинах</a:t>
            </a:r>
            <a:r>
              <a:rPr lang="ru-RU" sz="2000" dirty="0"/>
              <a:t>;</a:t>
            </a:r>
          </a:p>
          <a:p>
            <a:pPr marL="0" indent="0">
              <a:buNone/>
            </a:pPr>
            <a:r>
              <a:rPr lang="ru-RU" sz="2000" dirty="0"/>
              <a:t>• </a:t>
            </a:r>
            <a:r>
              <a:rPr lang="ru-RU" sz="2000" dirty="0" err="1"/>
              <a:t>поділ</a:t>
            </a:r>
            <a:r>
              <a:rPr lang="ru-RU" sz="2000" dirty="0"/>
              <a:t> </a:t>
            </a:r>
            <a:r>
              <a:rPr lang="ru-RU" sz="2000" dirty="0" err="1"/>
              <a:t>державної</a:t>
            </a:r>
            <a:r>
              <a:rPr lang="ru-RU" sz="2000" dirty="0"/>
              <a:t> </a:t>
            </a:r>
            <a:r>
              <a:rPr lang="ru-RU" sz="2000" dirty="0" err="1"/>
              <a:t>влади</a:t>
            </a:r>
            <a:r>
              <a:rPr lang="ru-RU" sz="2000" dirty="0"/>
              <a:t> на </a:t>
            </a:r>
            <a:r>
              <a:rPr lang="ru-RU" sz="2000" dirty="0" err="1"/>
              <a:t>законодавчу</a:t>
            </a:r>
            <a:r>
              <a:rPr lang="ru-RU" sz="2000" dirty="0"/>
              <a:t>, </a:t>
            </a:r>
            <a:r>
              <a:rPr lang="ru-RU" sz="2000" dirty="0" err="1"/>
              <a:t>виконавчу</a:t>
            </a:r>
            <a:r>
              <a:rPr lang="ru-RU" sz="2000" dirty="0"/>
              <a:t>, </a:t>
            </a:r>
            <a:r>
              <a:rPr lang="ru-RU" sz="2000" dirty="0" err="1"/>
              <a:t>судову</a:t>
            </a:r>
            <a:r>
              <a:rPr lang="ru-RU" sz="2000" dirty="0"/>
              <a:t>;</a:t>
            </a:r>
          </a:p>
          <a:p>
            <a:pPr marL="0" indent="0">
              <a:buNone/>
            </a:pPr>
            <a:r>
              <a:rPr lang="ru-RU" sz="2000" dirty="0"/>
              <a:t>• </a:t>
            </a:r>
            <a:r>
              <a:rPr lang="ru-RU" sz="2000" dirty="0" err="1"/>
              <a:t>виняткове</a:t>
            </a:r>
            <a:r>
              <a:rPr lang="ru-RU" sz="2000" dirty="0"/>
              <a:t> право народу </a:t>
            </a:r>
            <a:r>
              <a:rPr lang="ru-RU" sz="2000" dirty="0" err="1"/>
              <a:t>України</a:t>
            </a:r>
            <a:r>
              <a:rPr lang="ru-RU" sz="2000" dirty="0"/>
              <a:t> </a:t>
            </a:r>
            <a:r>
              <a:rPr lang="ru-RU" sz="2000" dirty="0" err="1"/>
              <a:t>володіти</a:t>
            </a:r>
            <a:r>
              <a:rPr lang="ru-RU" sz="2000" dirty="0"/>
              <a:t>, </a:t>
            </a:r>
            <a:r>
              <a:rPr lang="ru-RU" sz="2000" dirty="0" err="1"/>
              <a:t>користуватися</a:t>
            </a:r>
            <a:r>
              <a:rPr lang="ru-RU" sz="2000" dirty="0"/>
              <a:t> і </a:t>
            </a:r>
            <a:r>
              <a:rPr lang="ru-RU" sz="2000" dirty="0" err="1"/>
              <a:t>розпоряджатися</a:t>
            </a:r>
            <a:r>
              <a:rPr lang="ru-RU" sz="2000" dirty="0"/>
              <a:t> </a:t>
            </a:r>
            <a:r>
              <a:rPr lang="ru-RU" sz="2000" dirty="0" err="1"/>
              <a:t>національним</a:t>
            </a:r>
            <a:r>
              <a:rPr lang="ru-RU" sz="2000" dirty="0"/>
              <a:t> </a:t>
            </a:r>
            <a:r>
              <a:rPr lang="ru-RU" sz="2000" dirty="0" err="1"/>
              <a:t>багатством</a:t>
            </a:r>
            <a:r>
              <a:rPr lang="ru-RU" sz="2000" dirty="0"/>
              <a:t>;</a:t>
            </a:r>
          </a:p>
          <a:p>
            <a:pPr marL="0" indent="0">
              <a:buNone/>
            </a:pPr>
            <a:r>
              <a:rPr lang="ru-RU" sz="2000" dirty="0"/>
              <a:t>• </a:t>
            </a:r>
            <a:r>
              <a:rPr lang="ru-RU" sz="2000" dirty="0" err="1"/>
              <a:t>самостійність</a:t>
            </a:r>
            <a:r>
              <a:rPr lang="ru-RU" sz="2000" dirty="0"/>
              <a:t> </a:t>
            </a:r>
            <a:r>
              <a:rPr lang="ru-RU" sz="2000" dirty="0" err="1"/>
              <a:t>України</a:t>
            </a:r>
            <a:r>
              <a:rPr lang="ru-RU" sz="2000" dirty="0"/>
              <a:t> у </a:t>
            </a:r>
            <a:r>
              <a:rPr lang="ru-RU" sz="2000" dirty="0" err="1"/>
              <a:t>вирішенні</a:t>
            </a:r>
            <a:r>
              <a:rPr lang="ru-RU" sz="2000" dirty="0"/>
              <a:t> </a:t>
            </a:r>
            <a:r>
              <a:rPr lang="ru-RU" sz="2000" dirty="0" err="1"/>
              <a:t>питань</a:t>
            </a:r>
            <a:r>
              <a:rPr lang="ru-RU" sz="2000" dirty="0"/>
              <a:t> </a:t>
            </a:r>
            <a:r>
              <a:rPr lang="ru-RU" sz="2000" dirty="0" err="1"/>
              <a:t>економіки</a:t>
            </a:r>
            <a:r>
              <a:rPr lang="ru-RU" sz="2000" dirty="0"/>
              <a:t>, </a:t>
            </a:r>
            <a:r>
              <a:rPr lang="ru-RU" sz="2000" dirty="0" err="1"/>
              <a:t>екології</a:t>
            </a:r>
            <a:r>
              <a:rPr lang="ru-RU" sz="2000" dirty="0"/>
              <a:t>, культурного </a:t>
            </a:r>
            <a:r>
              <a:rPr lang="ru-RU" sz="2000" dirty="0" err="1"/>
              <a:t>розвитку</a:t>
            </a:r>
            <a:r>
              <a:rPr lang="ru-RU" sz="2000" dirty="0"/>
              <a:t>, </a:t>
            </a:r>
            <a:r>
              <a:rPr lang="ru-RU" sz="2000" dirty="0" err="1"/>
              <a:t>зовнішньої</a:t>
            </a:r>
            <a:r>
              <a:rPr lang="ru-RU" sz="2000" dirty="0"/>
              <a:t> і </a:t>
            </a:r>
            <a:r>
              <a:rPr lang="ru-RU" sz="2000" dirty="0" err="1"/>
              <a:t>внутрішньої</a:t>
            </a:r>
            <a:r>
              <a:rPr lang="ru-RU" sz="2000" dirty="0"/>
              <a:t> </a:t>
            </a:r>
            <a:r>
              <a:rPr lang="ru-RU" sz="2000" dirty="0" err="1"/>
              <a:t>безпеки</a:t>
            </a:r>
            <a:r>
              <a:rPr lang="ru-RU" sz="2000" dirty="0"/>
              <a:t>, </a:t>
            </a:r>
            <a:r>
              <a:rPr lang="ru-RU" sz="2000" dirty="0" err="1"/>
              <a:t>міжнародних</a:t>
            </a:r>
            <a:r>
              <a:rPr lang="ru-RU" sz="2000" dirty="0"/>
              <a:t> </a:t>
            </a:r>
            <a:r>
              <a:rPr lang="ru-RU" sz="2000" dirty="0" err="1"/>
              <a:t>відносин</a:t>
            </a:r>
            <a:r>
              <a:rPr lang="ru-RU" sz="2000" dirty="0"/>
              <a:t>;</a:t>
            </a:r>
          </a:p>
          <a:p>
            <a:pPr marL="0" indent="0">
              <a:buNone/>
            </a:pPr>
            <a:r>
              <a:rPr lang="ru-RU" sz="2000" dirty="0"/>
              <a:t>• </a:t>
            </a:r>
            <a:r>
              <a:rPr lang="ru-RU" sz="2000" dirty="0" err="1"/>
              <a:t>миролюбна</a:t>
            </a:r>
            <a:r>
              <a:rPr lang="ru-RU" sz="2000" dirty="0"/>
              <a:t> </a:t>
            </a:r>
            <a:r>
              <a:rPr lang="ru-RU" sz="2000" dirty="0" err="1"/>
              <a:t>зовнішня</a:t>
            </a:r>
            <a:r>
              <a:rPr lang="ru-RU" sz="2000" dirty="0"/>
              <a:t> </a:t>
            </a:r>
            <a:r>
              <a:rPr lang="ru-RU" sz="2000" dirty="0" err="1"/>
              <a:t>політика</a:t>
            </a:r>
            <a:r>
              <a:rPr lang="ru-RU" sz="2000" dirty="0"/>
              <a:t>, </a:t>
            </a:r>
            <a:r>
              <a:rPr lang="ru-RU" sz="2000" dirty="0" err="1"/>
              <a:t>постійний</a:t>
            </a:r>
            <a:r>
              <a:rPr lang="ru-RU" sz="2000" dirty="0"/>
              <a:t> </a:t>
            </a:r>
            <a:r>
              <a:rPr lang="ru-RU" sz="2000" dirty="0" err="1"/>
              <a:t>нейтралітет</a:t>
            </a:r>
            <a:r>
              <a:rPr lang="ru-RU" sz="2000" dirty="0"/>
              <a:t>;</a:t>
            </a:r>
          </a:p>
          <a:p>
            <a:pPr marL="0" indent="0">
              <a:buNone/>
            </a:pPr>
            <a:r>
              <a:rPr lang="ru-RU" sz="2000" dirty="0"/>
              <a:t>• </a:t>
            </a:r>
            <a:r>
              <a:rPr lang="ru-RU" sz="2000" dirty="0" err="1"/>
              <a:t>визнання</a:t>
            </a:r>
            <a:r>
              <a:rPr lang="ru-RU" sz="2000" dirty="0"/>
              <a:t> верховенства </a:t>
            </a:r>
            <a:r>
              <a:rPr lang="ru-RU" sz="2000" dirty="0" err="1"/>
              <a:t>загальнолюдських</a:t>
            </a:r>
            <a:r>
              <a:rPr lang="ru-RU" sz="2000" dirty="0"/>
              <a:t> </a:t>
            </a:r>
            <a:r>
              <a:rPr lang="ru-RU" sz="2000" dirty="0" err="1"/>
              <a:t>цінностей</a:t>
            </a:r>
            <a:r>
              <a:rPr lang="ru-RU" sz="2000" dirty="0"/>
              <a:t> над </a:t>
            </a:r>
            <a:r>
              <a:rPr lang="ru-RU" sz="2000" dirty="0" err="1"/>
              <a:t>класовими</a:t>
            </a:r>
            <a:r>
              <a:rPr lang="ru-RU" sz="2000" dirty="0"/>
              <a:t>;</a:t>
            </a:r>
          </a:p>
          <a:p>
            <a:pPr marL="0" indent="0">
              <a:buNone/>
            </a:pPr>
            <a:r>
              <a:rPr lang="ru-RU" sz="2000" dirty="0"/>
              <a:t>• </a:t>
            </a:r>
            <a:r>
              <a:rPr lang="ru-RU" sz="2000" dirty="0" err="1"/>
              <a:t>гарантія</a:t>
            </a:r>
            <a:r>
              <a:rPr lang="ru-RU" sz="2000" dirty="0"/>
              <a:t> права на </a:t>
            </a:r>
            <a:r>
              <a:rPr lang="ru-RU" sz="2000" dirty="0" err="1"/>
              <a:t>вільний</a:t>
            </a:r>
            <a:r>
              <a:rPr lang="ru-RU" sz="2000" dirty="0"/>
              <a:t> </a:t>
            </a:r>
            <a:r>
              <a:rPr lang="ru-RU" sz="2000" dirty="0" err="1"/>
              <a:t>національно-культурний</a:t>
            </a:r>
            <a:r>
              <a:rPr lang="ru-RU" sz="2000" dirty="0"/>
              <a:t> </a:t>
            </a:r>
            <a:r>
              <a:rPr lang="ru-RU" sz="2000" dirty="0" err="1"/>
              <a:t>розвиток</a:t>
            </a:r>
            <a:r>
              <a:rPr lang="ru-RU" sz="2000" dirty="0"/>
              <a:t> </a:t>
            </a:r>
            <a:r>
              <a:rPr lang="ru-RU" sz="2000" dirty="0" err="1"/>
              <a:t>усіх</a:t>
            </a:r>
            <a:r>
              <a:rPr lang="ru-RU" sz="2000" dirty="0"/>
              <a:t> </a:t>
            </a:r>
            <a:r>
              <a:rPr lang="ru-RU" sz="2000" dirty="0" err="1"/>
              <a:t>національностей</a:t>
            </a:r>
            <a:r>
              <a:rPr lang="ru-RU" sz="2000" dirty="0"/>
              <a:t>, </a:t>
            </a:r>
            <a:r>
              <a:rPr lang="ru-RU" sz="2000" dirty="0" err="1"/>
              <a:t>що</a:t>
            </a:r>
            <a:r>
              <a:rPr lang="ru-RU" sz="2000" dirty="0"/>
              <a:t> </a:t>
            </a:r>
            <a:r>
              <a:rPr lang="ru-RU" sz="2000" dirty="0" err="1"/>
              <a:t>проживають</a:t>
            </a:r>
            <a:r>
              <a:rPr lang="ru-RU" sz="2000" dirty="0"/>
              <a:t> на </a:t>
            </a:r>
            <a:r>
              <a:rPr lang="ru-RU" sz="2000" dirty="0" err="1"/>
              <a:t>території</a:t>
            </a:r>
            <a:r>
              <a:rPr lang="ru-RU" sz="2000" dirty="0"/>
              <a:t> </a:t>
            </a:r>
            <a:r>
              <a:rPr lang="ru-RU" sz="2000" dirty="0" err="1"/>
              <a:t>України</a:t>
            </a:r>
            <a:r>
              <a:rPr lang="ru-RU" sz="2000" dirty="0"/>
              <a:t>;</a:t>
            </a:r>
          </a:p>
          <a:p>
            <a:pPr marL="0" indent="0">
              <a:buNone/>
            </a:pPr>
            <a:r>
              <a:rPr lang="ru-RU" sz="2000" dirty="0"/>
              <a:t>• </a:t>
            </a:r>
            <a:r>
              <a:rPr lang="ru-RU" sz="2000" dirty="0" err="1"/>
              <a:t>необхідність</a:t>
            </a:r>
            <a:r>
              <a:rPr lang="ru-RU" sz="2000" dirty="0"/>
              <a:t> </a:t>
            </a:r>
            <a:r>
              <a:rPr lang="ru-RU" sz="2000" dirty="0" err="1"/>
              <a:t>піклуватися</a:t>
            </a:r>
            <a:r>
              <a:rPr lang="ru-RU" sz="2000" dirty="0"/>
              <a:t> про </a:t>
            </a:r>
            <a:r>
              <a:rPr lang="ru-RU" sz="2000" dirty="0" err="1"/>
              <a:t>задоволення</a:t>
            </a:r>
            <a:r>
              <a:rPr lang="ru-RU" sz="2000" dirty="0"/>
              <a:t> </a:t>
            </a:r>
            <a:r>
              <a:rPr lang="ru-RU" sz="2000" dirty="0" err="1"/>
              <a:t>національно-культурних</a:t>
            </a:r>
            <a:r>
              <a:rPr lang="ru-RU" sz="2000" dirty="0"/>
              <a:t> потреб </a:t>
            </a:r>
            <a:r>
              <a:rPr lang="ru-RU" sz="2000" dirty="0" err="1"/>
              <a:t>українців</a:t>
            </a:r>
            <a:r>
              <a:rPr lang="ru-RU" sz="2000" dirty="0"/>
              <a:t> за межами </a:t>
            </a:r>
            <a:r>
              <a:rPr lang="ru-RU" sz="2000" dirty="0" err="1"/>
              <a:t>республіки</a:t>
            </a:r>
            <a:r>
              <a:rPr lang="ru-RU" sz="2000" dirty="0"/>
              <a:t>.</a:t>
            </a:r>
          </a:p>
          <a:p>
            <a:pPr marL="0" indent="0">
              <a:buNone/>
            </a:pPr>
            <a:endParaRPr lang="ru-RU" sz="2000" dirty="0"/>
          </a:p>
          <a:p>
            <a:pPr marL="0" indent="0">
              <a:buNone/>
            </a:pPr>
            <a:endParaRPr lang="uk-UA" sz="2000" dirty="0"/>
          </a:p>
        </p:txBody>
      </p:sp>
    </p:spTree>
    <p:extLst>
      <p:ext uri="{BB962C8B-B14F-4D97-AF65-F5344CB8AC3E}">
        <p14:creationId xmlns:p14="http://schemas.microsoft.com/office/powerpoint/2010/main" val="2414490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1CE33F-8D57-4E61-806B-39CC4B04122E}"/>
              </a:ext>
            </a:extLst>
          </p:cNvPr>
          <p:cNvSpPr>
            <a:spLocks noGrp="1"/>
          </p:cNvSpPr>
          <p:nvPr>
            <p:ph type="title"/>
          </p:nvPr>
        </p:nvSpPr>
        <p:spPr>
          <a:xfrm>
            <a:off x="179512" y="274638"/>
            <a:ext cx="8856984" cy="6394722"/>
          </a:xfrm>
        </p:spPr>
        <p:txBody>
          <a:bodyPr/>
          <a:lstStyle/>
          <a:p>
            <a:r>
              <a:rPr lang="ru-RU" sz="2000" dirty="0"/>
              <a:t>Через </a:t>
            </a:r>
            <a:r>
              <a:rPr lang="ru-RU" sz="2000" dirty="0" err="1"/>
              <a:t>нерішучість</a:t>
            </a:r>
            <a:r>
              <a:rPr lang="ru-RU" sz="2000" dirty="0"/>
              <a:t> і </a:t>
            </a:r>
            <a:r>
              <a:rPr lang="ru-RU" sz="2000" dirty="0" err="1"/>
              <a:t>непослідовність</a:t>
            </a:r>
            <a:r>
              <a:rPr lang="ru-RU" sz="2000" dirty="0"/>
              <a:t> </a:t>
            </a:r>
            <a:r>
              <a:rPr lang="ru-RU" sz="2000" dirty="0" err="1"/>
              <a:t>більшості</a:t>
            </a:r>
            <a:r>
              <a:rPr lang="ru-RU" sz="2000" dirty="0"/>
              <a:t> </a:t>
            </a:r>
            <a:r>
              <a:rPr lang="ru-RU" sz="2000" dirty="0" err="1"/>
              <a:t>народних</a:t>
            </a:r>
            <a:r>
              <a:rPr lang="ru-RU" sz="2000" dirty="0"/>
              <a:t> </a:t>
            </a:r>
            <a:r>
              <a:rPr lang="ru-RU" sz="2000" dirty="0" err="1"/>
              <a:t>депутатів</a:t>
            </a:r>
            <a:r>
              <a:rPr lang="ru-RU" sz="2000" dirty="0"/>
              <a:t> </a:t>
            </a:r>
            <a:r>
              <a:rPr lang="ru-RU" sz="2000" b="1" dirty="0" err="1"/>
              <a:t>Декларації</a:t>
            </a:r>
            <a:r>
              <a:rPr lang="ru-RU" sz="2000" b="1" dirty="0"/>
              <a:t> не </a:t>
            </a:r>
            <a:r>
              <a:rPr lang="ru-RU" sz="2000" b="1" dirty="0" err="1"/>
              <a:t>було</a:t>
            </a:r>
            <a:r>
              <a:rPr lang="ru-RU" sz="2000" b="1" dirty="0"/>
              <a:t> </a:t>
            </a:r>
            <a:r>
              <a:rPr lang="ru-RU" sz="2000" b="1" dirty="0" err="1"/>
              <a:t>надано</a:t>
            </a:r>
            <a:r>
              <a:rPr lang="ru-RU" sz="2000" b="1" dirty="0"/>
              <a:t> статусу </a:t>
            </a:r>
            <a:r>
              <a:rPr lang="ru-RU" sz="2000" b="1" dirty="0" err="1"/>
              <a:t>конституційного</a:t>
            </a:r>
            <a:r>
              <a:rPr lang="ru-RU" sz="2000" b="1" dirty="0"/>
              <a:t> акта</a:t>
            </a:r>
            <a:r>
              <a:rPr lang="ru-RU" sz="2000" dirty="0"/>
              <a:t>. </a:t>
            </a:r>
            <a:br>
              <a:rPr lang="ru-RU" sz="2000" dirty="0"/>
            </a:br>
            <a:br>
              <a:rPr lang="ru-RU" sz="2000" dirty="0"/>
            </a:br>
            <a:r>
              <a:rPr lang="ru-RU" sz="2000" dirty="0"/>
              <a:t>У </a:t>
            </a:r>
            <a:r>
              <a:rPr lang="ru-RU" sz="2000" dirty="0" err="1"/>
              <a:t>результаті</a:t>
            </a:r>
            <a:r>
              <a:rPr lang="ru-RU" sz="2000" dirty="0"/>
              <a:t> вона могла </a:t>
            </a:r>
            <a:r>
              <a:rPr lang="ru-RU" sz="2000" dirty="0" err="1"/>
              <a:t>залишитися</a:t>
            </a:r>
            <a:r>
              <a:rPr lang="ru-RU" sz="2000" dirty="0"/>
              <a:t> планом на </a:t>
            </a:r>
            <a:r>
              <a:rPr lang="ru-RU" sz="2000" dirty="0" err="1"/>
              <a:t>майбутнє</a:t>
            </a:r>
            <a:r>
              <a:rPr lang="ru-RU" sz="2000" dirty="0"/>
              <a:t>, набором </a:t>
            </a:r>
            <a:r>
              <a:rPr lang="ru-RU" sz="2000" dirty="0" err="1"/>
              <a:t>добрих</a:t>
            </a:r>
            <a:r>
              <a:rPr lang="ru-RU" sz="2000" dirty="0"/>
              <a:t> </a:t>
            </a:r>
            <a:r>
              <a:rPr lang="ru-RU" sz="2000" dirty="0" err="1"/>
              <a:t>побажань</a:t>
            </a:r>
            <a:r>
              <a:rPr lang="ru-RU" sz="2000" dirty="0"/>
              <a:t>. </a:t>
            </a:r>
            <a:r>
              <a:rPr lang="ru-RU" sz="2000" dirty="0" err="1"/>
              <a:t>Однак</a:t>
            </a:r>
            <a:r>
              <a:rPr lang="ru-RU" sz="2000" dirty="0"/>
              <a:t> </a:t>
            </a:r>
            <a:r>
              <a:rPr lang="ru-RU" sz="2000" dirty="0" err="1"/>
              <a:t>під</a:t>
            </a:r>
            <a:r>
              <a:rPr lang="ru-RU" sz="2000" dirty="0"/>
              <a:t> </a:t>
            </a:r>
            <a:r>
              <a:rPr lang="ru-RU" sz="2000" dirty="0" err="1"/>
              <a:t>тиском</a:t>
            </a:r>
            <a:r>
              <a:rPr lang="ru-RU" sz="2000" dirty="0"/>
              <a:t> </a:t>
            </a:r>
            <a:r>
              <a:rPr lang="ru-RU" sz="2000" dirty="0" err="1"/>
              <a:t>громадськості</a:t>
            </a:r>
            <a:r>
              <a:rPr lang="ru-RU" sz="2000" dirty="0"/>
              <a:t> </a:t>
            </a:r>
            <a:r>
              <a:rPr lang="ru-RU" sz="2000" dirty="0" err="1"/>
              <a:t>народні</a:t>
            </a:r>
            <a:r>
              <a:rPr lang="ru-RU" sz="2000" dirty="0"/>
              <a:t> </a:t>
            </a:r>
            <a:r>
              <a:rPr lang="ru-RU" sz="2000" dirty="0" err="1"/>
              <a:t>депутати</a:t>
            </a:r>
            <a:r>
              <a:rPr lang="ru-RU" sz="2000" dirty="0"/>
              <a:t> почали </a:t>
            </a:r>
            <a:r>
              <a:rPr lang="ru-RU" sz="2000" dirty="0" err="1"/>
              <a:t>робити</a:t>
            </a:r>
            <a:r>
              <a:rPr lang="ru-RU" sz="2000" dirty="0"/>
              <a:t> </a:t>
            </a:r>
            <a:r>
              <a:rPr lang="ru-RU" sz="2000" dirty="0" err="1"/>
              <a:t>реальні</a:t>
            </a:r>
            <a:r>
              <a:rPr lang="ru-RU" sz="2000" dirty="0"/>
              <a:t> кроки </a:t>
            </a:r>
            <a:r>
              <a:rPr lang="ru-RU" sz="2000" dirty="0" err="1"/>
              <a:t>щодо</a:t>
            </a:r>
            <a:r>
              <a:rPr lang="ru-RU" sz="2000" dirty="0"/>
              <a:t> </a:t>
            </a:r>
            <a:r>
              <a:rPr lang="ru-RU" sz="2000" dirty="0" err="1"/>
              <a:t>наповнення</a:t>
            </a:r>
            <a:r>
              <a:rPr lang="ru-RU" sz="2000" dirty="0"/>
              <a:t> </a:t>
            </a:r>
            <a:r>
              <a:rPr lang="ru-RU" sz="2000" dirty="0" err="1"/>
              <a:t>змісту</a:t>
            </a:r>
            <a:r>
              <a:rPr lang="ru-RU" sz="2000" dirty="0"/>
              <a:t> </a:t>
            </a:r>
            <a:r>
              <a:rPr lang="ru-RU" sz="2000" dirty="0" err="1"/>
              <a:t>Декларації</a:t>
            </a:r>
            <a:r>
              <a:rPr lang="ru-RU" sz="2000" dirty="0"/>
              <a:t>. </a:t>
            </a:r>
            <a:br>
              <a:rPr lang="ru-RU" sz="2000" dirty="0"/>
            </a:br>
            <a:br>
              <a:rPr lang="ru-RU" sz="2000" dirty="0"/>
            </a:br>
            <a:r>
              <a:rPr lang="ru-RU" sz="2000" b="1" dirty="0"/>
              <a:t>30 липня 1990 р. </a:t>
            </a:r>
            <a:r>
              <a:rPr lang="ru-RU" sz="2000" dirty="0"/>
              <a:t>вони </a:t>
            </a:r>
            <a:r>
              <a:rPr lang="ru-RU" sz="2000" dirty="0" err="1"/>
              <a:t>прийняли</a:t>
            </a:r>
            <a:r>
              <a:rPr lang="ru-RU" sz="2000" dirty="0"/>
              <a:t> </a:t>
            </a:r>
            <a:r>
              <a:rPr lang="ru-RU" sz="2000" dirty="0" err="1"/>
              <a:t>рішення</a:t>
            </a:r>
            <a:r>
              <a:rPr lang="ru-RU" sz="2000" dirty="0"/>
              <a:t> </a:t>
            </a:r>
            <a:r>
              <a:rPr lang="ru-RU" sz="2000" dirty="0" err="1"/>
              <a:t>повернути</a:t>
            </a:r>
            <a:r>
              <a:rPr lang="ru-RU" sz="2000" dirty="0"/>
              <a:t> в </a:t>
            </a:r>
            <a:r>
              <a:rPr lang="ru-RU" sz="2000" dirty="0" err="1"/>
              <a:t>Україну</a:t>
            </a:r>
            <a:r>
              <a:rPr lang="ru-RU" sz="2000" dirty="0"/>
              <a:t> для </a:t>
            </a:r>
            <a:r>
              <a:rPr lang="ru-RU" sz="2000" dirty="0" err="1"/>
              <a:t>продовження</a:t>
            </a:r>
            <a:r>
              <a:rPr lang="ru-RU" sz="2000" dirty="0"/>
              <a:t> </a:t>
            </a:r>
            <a:r>
              <a:rPr lang="ru-RU" sz="2000" dirty="0" err="1"/>
              <a:t>служби</a:t>
            </a:r>
            <a:r>
              <a:rPr lang="ru-RU" sz="2000" dirty="0"/>
              <a:t> </a:t>
            </a:r>
            <a:r>
              <a:rPr lang="ru-RU" sz="2000" dirty="0" err="1"/>
              <a:t>всіх</a:t>
            </a:r>
            <a:r>
              <a:rPr lang="ru-RU" sz="2000" dirty="0"/>
              <a:t> </a:t>
            </a:r>
            <a:r>
              <a:rPr lang="ru-RU" sz="2000" dirty="0" err="1"/>
              <a:t>солдатів</a:t>
            </a:r>
            <a:r>
              <a:rPr lang="ru-RU" sz="2000" dirty="0"/>
              <a:t> </a:t>
            </a:r>
            <a:r>
              <a:rPr lang="ru-RU" sz="2000" dirty="0" err="1"/>
              <a:t>Радянської</a:t>
            </a:r>
            <a:r>
              <a:rPr lang="ru-RU" sz="2000" dirty="0"/>
              <a:t> </a:t>
            </a:r>
            <a:r>
              <a:rPr lang="ru-RU" sz="2000" dirty="0" err="1"/>
              <a:t>армії</a:t>
            </a:r>
            <a:r>
              <a:rPr lang="ru-RU" sz="2000" dirty="0"/>
              <a:t>, </a:t>
            </a:r>
            <a:r>
              <a:rPr lang="ru-RU" sz="2000" dirty="0" err="1"/>
              <a:t>призваних</a:t>
            </a:r>
            <a:r>
              <a:rPr lang="ru-RU" sz="2000" dirty="0"/>
              <a:t> </a:t>
            </a:r>
            <a:r>
              <a:rPr lang="ru-RU" sz="2000" dirty="0" err="1"/>
              <a:t>із</a:t>
            </a:r>
            <a:r>
              <a:rPr lang="ru-RU" sz="2000" dirty="0"/>
              <a:t> </a:t>
            </a:r>
            <a:r>
              <a:rPr lang="ru-RU" sz="2000" dirty="0" err="1"/>
              <a:t>її</a:t>
            </a:r>
            <a:r>
              <a:rPr lang="ru-RU" sz="2000" dirty="0"/>
              <a:t> </a:t>
            </a:r>
            <a:r>
              <a:rPr lang="ru-RU" sz="2000" dirty="0" err="1"/>
              <a:t>території</a:t>
            </a:r>
            <a:r>
              <a:rPr lang="ru-RU" sz="2000" dirty="0"/>
              <a:t>. </a:t>
            </a:r>
            <a:br>
              <a:rPr lang="ru-RU" sz="2000" dirty="0"/>
            </a:br>
            <a:br>
              <a:rPr lang="ru-RU" sz="2000" dirty="0"/>
            </a:br>
            <a:r>
              <a:rPr lang="ru-RU" sz="2000" dirty="0" err="1"/>
              <a:t>Однак</a:t>
            </a:r>
            <a:r>
              <a:rPr lang="ru-RU" sz="2000" dirty="0"/>
              <a:t> та сама </a:t>
            </a:r>
            <a:r>
              <a:rPr lang="ru-RU" sz="2000" dirty="0" err="1"/>
              <a:t>обережна</a:t>
            </a:r>
            <a:r>
              <a:rPr lang="ru-RU" sz="2000" dirty="0"/>
              <a:t> </a:t>
            </a:r>
            <a:r>
              <a:rPr lang="ru-RU" sz="2000" dirty="0" err="1"/>
              <a:t>більшість</a:t>
            </a:r>
            <a:r>
              <a:rPr lang="ru-RU" sz="2000" dirty="0"/>
              <a:t> </a:t>
            </a:r>
            <a:r>
              <a:rPr lang="ru-RU" sz="2000" dirty="0" err="1"/>
              <a:t>санкціонувала</a:t>
            </a:r>
            <a:r>
              <a:rPr lang="ru-RU" sz="2000" dirty="0"/>
              <a:t> </a:t>
            </a:r>
            <a:r>
              <a:rPr lang="ru-RU" sz="2000" dirty="0" err="1"/>
              <a:t>укладення</a:t>
            </a:r>
            <a:r>
              <a:rPr lang="ru-RU" sz="2000" dirty="0"/>
              <a:t> </a:t>
            </a:r>
            <a:r>
              <a:rPr lang="ru-RU" sz="2000" dirty="0" err="1"/>
              <a:t>двосторонніх</a:t>
            </a:r>
            <a:r>
              <a:rPr lang="ru-RU" sz="2000" dirty="0"/>
              <a:t> </a:t>
            </a:r>
            <a:r>
              <a:rPr lang="ru-RU" sz="2000" dirty="0" err="1"/>
              <a:t>угод</a:t>
            </a:r>
            <a:r>
              <a:rPr lang="ru-RU" sz="2000" dirty="0"/>
              <a:t> </a:t>
            </a:r>
            <a:r>
              <a:rPr lang="ru-RU" sz="2000" dirty="0" err="1"/>
              <a:t>України</a:t>
            </a:r>
            <a:r>
              <a:rPr lang="ru-RU" sz="2000" dirty="0"/>
              <a:t> з </a:t>
            </a:r>
            <a:r>
              <a:rPr lang="ru-RU" sz="2000" dirty="0" err="1"/>
              <a:t>іншими</a:t>
            </a:r>
            <a:r>
              <a:rPr lang="ru-RU" sz="2000" dirty="0"/>
              <a:t> </a:t>
            </a:r>
            <a:r>
              <a:rPr lang="ru-RU" sz="2000" dirty="0" err="1"/>
              <a:t>союзними</a:t>
            </a:r>
            <a:r>
              <a:rPr lang="ru-RU" sz="2000" dirty="0"/>
              <a:t> </a:t>
            </a:r>
            <a:r>
              <a:rPr lang="ru-RU" sz="2000" dirty="0" err="1"/>
              <a:t>республіками</a:t>
            </a:r>
            <a:r>
              <a:rPr lang="ru-RU" sz="2000" dirty="0"/>
              <a:t>, </a:t>
            </a:r>
            <a:r>
              <a:rPr lang="ru-RU" sz="2000" dirty="0" err="1"/>
              <a:t>погодилася</a:t>
            </a:r>
            <a:r>
              <a:rPr lang="ru-RU" sz="2000" dirty="0"/>
              <a:t> на </a:t>
            </a:r>
            <a:r>
              <a:rPr lang="ru-RU" sz="2000" dirty="0" err="1"/>
              <a:t>внесення</a:t>
            </a:r>
            <a:r>
              <a:rPr lang="ru-RU" sz="2000" dirty="0"/>
              <a:t> до </a:t>
            </a:r>
            <a:r>
              <a:rPr lang="ru-RU" sz="2000" dirty="0" err="1"/>
              <a:t>Конституції</a:t>
            </a:r>
            <a:r>
              <a:rPr lang="ru-RU" sz="2000" dirty="0"/>
              <a:t> УРСР </a:t>
            </a:r>
            <a:r>
              <a:rPr lang="ru-RU" sz="2000" dirty="0" err="1"/>
              <a:t>статті</a:t>
            </a:r>
            <a:r>
              <a:rPr lang="ru-RU" sz="2000" dirty="0"/>
              <a:t>, </a:t>
            </a:r>
            <a:r>
              <a:rPr lang="ru-RU" sz="2000" dirty="0" err="1"/>
              <a:t>що</a:t>
            </a:r>
            <a:r>
              <a:rPr lang="ru-RU" sz="2000" dirty="0"/>
              <a:t> </a:t>
            </a:r>
            <a:r>
              <a:rPr lang="ru-RU" sz="2000" dirty="0" err="1"/>
              <a:t>проголошувала</a:t>
            </a:r>
            <a:r>
              <a:rPr lang="ru-RU" sz="2000" dirty="0"/>
              <a:t> </a:t>
            </a:r>
            <a:r>
              <a:rPr lang="ru-RU" sz="2000" b="1" dirty="0"/>
              <a:t>верховенство </a:t>
            </a:r>
            <a:r>
              <a:rPr lang="ru-RU" sz="2000" b="1" dirty="0" err="1"/>
              <a:t>законів</a:t>
            </a:r>
            <a:r>
              <a:rPr lang="ru-RU" sz="2000" b="1" dirty="0"/>
              <a:t> </a:t>
            </a:r>
            <a:r>
              <a:rPr lang="ru-RU" sz="2000" b="1" dirty="0" err="1"/>
              <a:t>Української</a:t>
            </a:r>
            <a:r>
              <a:rPr lang="ru-RU" sz="2000" b="1" dirty="0"/>
              <a:t> РСР над </a:t>
            </a:r>
            <a:r>
              <a:rPr lang="ru-RU" sz="2000" b="1" dirty="0" err="1"/>
              <a:t>союзними</a:t>
            </a:r>
            <a:r>
              <a:rPr lang="ru-RU" sz="2000" b="1" dirty="0"/>
              <a:t> законами</a:t>
            </a:r>
            <a:r>
              <a:rPr lang="ru-RU" sz="2000" dirty="0"/>
              <a:t>.</a:t>
            </a:r>
            <a:endParaRPr lang="uk-UA" sz="2000" dirty="0"/>
          </a:p>
        </p:txBody>
      </p:sp>
    </p:spTree>
    <p:extLst>
      <p:ext uri="{BB962C8B-B14F-4D97-AF65-F5344CB8AC3E}">
        <p14:creationId xmlns:p14="http://schemas.microsoft.com/office/powerpoint/2010/main" val="2653432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DDE556-7D13-46C7-B359-2F8214700050}"/>
              </a:ext>
            </a:extLst>
          </p:cNvPr>
          <p:cNvSpPr>
            <a:spLocks noGrp="1"/>
          </p:cNvSpPr>
          <p:nvPr>
            <p:ph type="title"/>
          </p:nvPr>
        </p:nvSpPr>
        <p:spPr/>
        <p:txBody>
          <a:bodyPr/>
          <a:lstStyle/>
          <a:p>
            <a:r>
              <a:rPr lang="ru-RU" sz="2000" b="1" dirty="0"/>
              <a:t>3 </a:t>
            </a:r>
            <a:r>
              <a:rPr lang="ru-RU" sz="2000" b="1" dirty="0" err="1"/>
              <a:t>серпня</a:t>
            </a:r>
            <a:r>
              <a:rPr lang="ru-RU" sz="2000" b="1" dirty="0"/>
              <a:t> 1990 р</a:t>
            </a:r>
            <a:r>
              <a:rPr lang="ru-RU" sz="2000" dirty="0"/>
              <a:t>. з метою </a:t>
            </a:r>
            <a:r>
              <a:rPr lang="ru-RU" sz="2000" dirty="0" err="1"/>
              <a:t>виконання</a:t>
            </a:r>
            <a:r>
              <a:rPr lang="ru-RU" sz="2000" dirty="0"/>
              <a:t> </a:t>
            </a:r>
            <a:r>
              <a:rPr lang="ru-RU" sz="2000" dirty="0" err="1"/>
              <a:t>положень</a:t>
            </a:r>
            <a:r>
              <a:rPr lang="ru-RU" sz="2000" dirty="0"/>
              <a:t> </a:t>
            </a:r>
            <a:r>
              <a:rPr lang="ru-RU" sz="2000" dirty="0" err="1"/>
              <a:t>Декларації</a:t>
            </a:r>
            <a:r>
              <a:rPr lang="ru-RU" sz="2000" dirty="0"/>
              <a:t> </a:t>
            </a:r>
            <a:r>
              <a:rPr lang="ru-RU" sz="2000" dirty="0" err="1"/>
              <a:t>було</a:t>
            </a:r>
            <a:r>
              <a:rPr lang="ru-RU" sz="2000" dirty="0"/>
              <a:t> </a:t>
            </a:r>
            <a:r>
              <a:rPr lang="ru-RU" sz="2000" dirty="0" err="1"/>
              <a:t>ухвалено</a:t>
            </a:r>
            <a:r>
              <a:rPr lang="ru-RU" sz="2000" dirty="0"/>
              <a:t> Закон </a:t>
            </a:r>
            <a:r>
              <a:rPr lang="ru-RU" sz="2000" dirty="0">
                <a:highlight>
                  <a:srgbClr val="00FF00"/>
                </a:highlight>
              </a:rPr>
              <a:t>«Про </a:t>
            </a:r>
            <a:r>
              <a:rPr lang="ru-RU" sz="2000" dirty="0" err="1">
                <a:highlight>
                  <a:srgbClr val="00FF00"/>
                </a:highlight>
              </a:rPr>
              <a:t>економічну</a:t>
            </a:r>
            <a:r>
              <a:rPr lang="ru-RU" sz="2000" dirty="0">
                <a:highlight>
                  <a:srgbClr val="00FF00"/>
                </a:highlight>
              </a:rPr>
              <a:t> </a:t>
            </a:r>
            <a:r>
              <a:rPr lang="ru-RU" sz="2000" dirty="0" err="1">
                <a:highlight>
                  <a:srgbClr val="00FF00"/>
                </a:highlight>
              </a:rPr>
              <a:t>самостійність</a:t>
            </a:r>
            <a:r>
              <a:rPr lang="ru-RU" sz="2000" dirty="0">
                <a:highlight>
                  <a:srgbClr val="00FF00"/>
                </a:highlight>
              </a:rPr>
              <a:t> </a:t>
            </a:r>
            <a:r>
              <a:rPr lang="ru-RU" sz="2000" dirty="0" err="1">
                <a:highlight>
                  <a:srgbClr val="00FF00"/>
                </a:highlight>
              </a:rPr>
              <a:t>України</a:t>
            </a:r>
            <a:r>
              <a:rPr lang="ru-RU" sz="2000" dirty="0">
                <a:highlight>
                  <a:srgbClr val="00FF00"/>
                </a:highlight>
              </a:rPr>
              <a:t>». </a:t>
            </a:r>
            <a:endParaRPr lang="uk-UA" sz="2000" dirty="0">
              <a:highlight>
                <a:srgbClr val="00FF00"/>
              </a:highlight>
            </a:endParaRPr>
          </a:p>
        </p:txBody>
      </p:sp>
      <p:sp>
        <p:nvSpPr>
          <p:cNvPr id="3" name="Объект 2">
            <a:extLst>
              <a:ext uri="{FF2B5EF4-FFF2-40B4-BE49-F238E27FC236}">
                <a16:creationId xmlns:a16="http://schemas.microsoft.com/office/drawing/2014/main" id="{88BF7242-C01B-4412-BA56-253F50AED57A}"/>
              </a:ext>
            </a:extLst>
          </p:cNvPr>
          <p:cNvSpPr>
            <a:spLocks noGrp="1"/>
          </p:cNvSpPr>
          <p:nvPr>
            <p:ph idx="1"/>
          </p:nvPr>
        </p:nvSpPr>
        <p:spPr/>
        <p:txBody>
          <a:bodyPr/>
          <a:lstStyle/>
          <a:p>
            <a:r>
              <a:rPr lang="uk-UA" sz="1800" dirty="0"/>
              <a:t>Він закріпив право України самостійно визначати стратегію соціально-економічного розвитку, структуру господарства, пріоритетні напрями, форми і методи господарської діяльності.</a:t>
            </a:r>
          </a:p>
          <a:p>
            <a:endParaRPr lang="uk-UA" sz="1800" dirty="0"/>
          </a:p>
          <a:p>
            <a:r>
              <a:rPr lang="uk-UA" sz="1800" dirty="0"/>
              <a:t>Закон передбачав різноманітність і рівноправність форм власності, свободу підприємництва всіх юридичних і фізичних осіб, самостійне регулювання грошового обігу та захищеність внутрішнього ринку.</a:t>
            </a:r>
          </a:p>
          <a:p>
            <a:endParaRPr lang="uk-UA" sz="1800" dirty="0"/>
          </a:p>
          <a:p>
            <a:r>
              <a:rPr lang="uk-UA" sz="1800" dirty="0"/>
              <a:t>Після прийняття Декларації Верховна Рада розглянула заяву В. Івашка й задовольнила його прохання про відставку. </a:t>
            </a:r>
          </a:p>
          <a:p>
            <a:endParaRPr lang="uk-UA" sz="1800" dirty="0"/>
          </a:p>
          <a:p>
            <a:r>
              <a:rPr lang="uk-UA" sz="1800" b="1" dirty="0"/>
              <a:t>18 липня 1990 р</a:t>
            </a:r>
            <a:r>
              <a:rPr lang="uk-UA" sz="1800" dirty="0"/>
              <a:t>. </a:t>
            </a:r>
          </a:p>
          <a:p>
            <a:pPr marL="0" indent="0">
              <a:buNone/>
            </a:pPr>
            <a:r>
              <a:rPr lang="uk-UA" sz="1800" dirty="0"/>
              <a:t>Головою Верховної Ради УРСР було обрано </a:t>
            </a:r>
            <a:r>
              <a:rPr lang="uk-UA" sz="1800" b="1" dirty="0">
                <a:highlight>
                  <a:srgbClr val="00FF00"/>
                </a:highlight>
              </a:rPr>
              <a:t>Леоніда Кравчука</a:t>
            </a:r>
            <a:r>
              <a:rPr lang="uk-UA" sz="1800" dirty="0"/>
              <a:t>.</a:t>
            </a:r>
          </a:p>
          <a:p>
            <a:endParaRPr lang="uk-UA" sz="1800" dirty="0"/>
          </a:p>
        </p:txBody>
      </p:sp>
      <p:pic>
        <p:nvPicPr>
          <p:cNvPr id="19458" name="Picture 2" descr="Кравчук Леонід Макарович — Біографія, Балотування, Фракції, Політична  Агітація | ПолітХаб">
            <a:extLst>
              <a:ext uri="{FF2B5EF4-FFF2-40B4-BE49-F238E27FC236}">
                <a16:creationId xmlns:a16="http://schemas.microsoft.com/office/drawing/2014/main" id="{E1E57738-6657-45E7-88F0-8E45BD41AA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405" y="4437112"/>
            <a:ext cx="2304256" cy="2304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24329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313213-7774-4045-91AB-795C6D72D3F2}"/>
              </a:ext>
            </a:extLst>
          </p:cNvPr>
          <p:cNvSpPr>
            <a:spLocks noGrp="1"/>
          </p:cNvSpPr>
          <p:nvPr>
            <p:ph type="title"/>
          </p:nvPr>
        </p:nvSpPr>
        <p:spPr/>
        <p:txBody>
          <a:bodyPr/>
          <a:lstStyle/>
          <a:p>
            <a:r>
              <a:rPr lang="ru-RU" sz="2000" b="1" dirty="0"/>
              <a:t>ПОЛІТИЧНА КОНФРОНТАЦІЯ </a:t>
            </a:r>
            <a:r>
              <a:rPr lang="ru-RU" sz="2000" b="1" dirty="0" err="1"/>
              <a:t>восени</a:t>
            </a:r>
            <a:r>
              <a:rPr lang="ru-RU" sz="2000" b="1" dirty="0"/>
              <a:t> 1990 р. «РЕВОЛЮЦІЯ НА ГРАНІТІ»</a:t>
            </a:r>
            <a:endParaRPr lang="uk-UA" sz="2000" b="1" dirty="0"/>
          </a:p>
        </p:txBody>
      </p:sp>
      <p:sp>
        <p:nvSpPr>
          <p:cNvPr id="3" name="Объект 2">
            <a:extLst>
              <a:ext uri="{FF2B5EF4-FFF2-40B4-BE49-F238E27FC236}">
                <a16:creationId xmlns:a16="http://schemas.microsoft.com/office/drawing/2014/main" id="{90C09256-3A09-41B2-AD6A-C2D347E2F041}"/>
              </a:ext>
            </a:extLst>
          </p:cNvPr>
          <p:cNvSpPr>
            <a:spLocks noGrp="1"/>
          </p:cNvSpPr>
          <p:nvPr>
            <p:ph idx="1"/>
          </p:nvPr>
        </p:nvSpPr>
        <p:spPr>
          <a:xfrm>
            <a:off x="179512" y="1124744"/>
            <a:ext cx="8856984" cy="5458618"/>
          </a:xfrm>
        </p:spPr>
        <p:txBody>
          <a:bodyPr/>
          <a:lstStyle/>
          <a:p>
            <a:r>
              <a:rPr lang="uk-UA" sz="1800" dirty="0"/>
              <a:t>Боротьба за суверенітет відбувалася на тлі розгортання робітничого руху і розвалу КПРС.</a:t>
            </a:r>
          </a:p>
          <a:p>
            <a:r>
              <a:rPr lang="uk-UA" sz="1800" dirty="0"/>
              <a:t>У червні 1990 р. в Донецьку відбувся перший з’їзд </a:t>
            </a:r>
            <a:r>
              <a:rPr lang="uk-UA" sz="1800" b="1" dirty="0"/>
              <a:t>шахтарів СРСР </a:t>
            </a:r>
            <a:r>
              <a:rPr lang="uk-UA" sz="1800" dirty="0"/>
              <a:t>(58 % делегатів — представники України), який головною причиною «застою» в економіці визнав існуючу систему господарювання та управління на чолі з КПРС. Рішення та вимоги з’їзду були підтримані одноденним </a:t>
            </a:r>
            <a:r>
              <a:rPr lang="uk-UA" sz="1800" b="1" dirty="0"/>
              <a:t>попереджувальним страйком 11 липня 1990 р. </a:t>
            </a:r>
            <a:r>
              <a:rPr lang="uk-UA" sz="1800" dirty="0"/>
              <a:t>Участь у ньому взяло 256 підприємств республіки. </a:t>
            </a:r>
          </a:p>
          <a:p>
            <a:r>
              <a:rPr lang="uk-UA" sz="1800" dirty="0"/>
              <a:t>На мітингах висувалися вимоги щодо відставки чинного уряду та створення уряду національної довіри, деполітизації правоохоронних органів, виведення партійних комітетів із підприємств, націоналізації майна КПРС.</a:t>
            </a:r>
          </a:p>
          <a:p>
            <a:r>
              <a:rPr lang="ru-RU" sz="1800" dirty="0" err="1"/>
              <a:t>Непослідовне</a:t>
            </a:r>
            <a:r>
              <a:rPr lang="ru-RU" sz="1800" dirty="0"/>
              <a:t> й </a:t>
            </a:r>
            <a:r>
              <a:rPr lang="ru-RU" sz="1800" dirty="0" err="1"/>
              <a:t>часткове</a:t>
            </a:r>
            <a:r>
              <a:rPr lang="ru-RU" sz="1800" dirty="0"/>
              <a:t> </a:t>
            </a:r>
            <a:r>
              <a:rPr lang="ru-RU" sz="1800" dirty="0" err="1"/>
              <a:t>реформування</a:t>
            </a:r>
            <a:r>
              <a:rPr lang="ru-RU" sz="1800" dirty="0"/>
              <a:t> </a:t>
            </a:r>
            <a:r>
              <a:rPr lang="ru-RU" sz="1800" dirty="0" err="1"/>
              <a:t>економіки</a:t>
            </a:r>
            <a:r>
              <a:rPr lang="ru-RU" sz="1800" dirty="0"/>
              <a:t>, </a:t>
            </a:r>
            <a:r>
              <a:rPr lang="ru-RU" sz="1800" dirty="0" err="1"/>
              <a:t>невміння</a:t>
            </a:r>
            <a:r>
              <a:rPr lang="ru-RU" sz="1800" dirty="0"/>
              <a:t> </a:t>
            </a:r>
            <a:r>
              <a:rPr lang="ru-RU" sz="1800" dirty="0" err="1"/>
              <a:t>партії</a:t>
            </a:r>
            <a:r>
              <a:rPr lang="ru-RU" sz="1800" dirty="0"/>
              <a:t> вести </a:t>
            </a:r>
            <a:r>
              <a:rPr lang="ru-RU" sz="1800" dirty="0" err="1"/>
              <a:t>політичну</a:t>
            </a:r>
            <a:r>
              <a:rPr lang="ru-RU" sz="1800" dirty="0"/>
              <a:t> </a:t>
            </a:r>
            <a:r>
              <a:rPr lang="ru-RU" sz="1800" dirty="0" err="1"/>
              <a:t>боротьбу</a:t>
            </a:r>
            <a:r>
              <a:rPr lang="ru-RU" sz="1800" dirty="0"/>
              <a:t> в </a:t>
            </a:r>
            <a:r>
              <a:rPr lang="ru-RU" sz="1800" dirty="0" err="1"/>
              <a:t>умовах</a:t>
            </a:r>
            <a:r>
              <a:rPr lang="ru-RU" sz="1800" dirty="0"/>
              <a:t> </a:t>
            </a:r>
            <a:r>
              <a:rPr lang="ru-RU" sz="1800" dirty="0" err="1"/>
              <a:t>конкуренції</a:t>
            </a:r>
            <a:r>
              <a:rPr lang="ru-RU" sz="1800" dirty="0"/>
              <a:t>, </a:t>
            </a:r>
            <a:r>
              <a:rPr lang="ru-RU" sz="1800" dirty="0" err="1"/>
              <a:t>втрата</a:t>
            </a:r>
            <a:r>
              <a:rPr lang="ru-RU" sz="1800" dirty="0"/>
              <a:t> </a:t>
            </a:r>
            <a:r>
              <a:rPr lang="ru-RU" sz="1800" dirty="0" err="1"/>
              <a:t>партійним</a:t>
            </a:r>
            <a:r>
              <a:rPr lang="ru-RU" sz="1800" dirty="0"/>
              <a:t> </a:t>
            </a:r>
            <a:r>
              <a:rPr lang="ru-RU" sz="1800" dirty="0" err="1"/>
              <a:t>керівництвом</a:t>
            </a:r>
            <a:r>
              <a:rPr lang="ru-RU" sz="1800" dirty="0"/>
              <a:t> контролю за </a:t>
            </a:r>
            <a:r>
              <a:rPr lang="ru-RU" sz="1800" dirty="0" err="1"/>
              <a:t>процесом</a:t>
            </a:r>
            <a:r>
              <a:rPr lang="ru-RU" sz="1800" dirty="0"/>
              <a:t> «</a:t>
            </a:r>
            <a:r>
              <a:rPr lang="ru-RU" sz="1800" dirty="0" err="1"/>
              <a:t>перебудови</a:t>
            </a:r>
            <a:r>
              <a:rPr lang="ru-RU" sz="1800" dirty="0"/>
              <a:t>» </a:t>
            </a:r>
            <a:r>
              <a:rPr lang="ru-RU" sz="1800" dirty="0" err="1"/>
              <a:t>зумовлювали</a:t>
            </a:r>
            <a:r>
              <a:rPr lang="ru-RU" sz="1800" dirty="0"/>
              <a:t>, з одного боку, </a:t>
            </a:r>
            <a:r>
              <a:rPr lang="ru-RU" sz="1800" dirty="0" err="1"/>
              <a:t>посилення</a:t>
            </a:r>
            <a:r>
              <a:rPr lang="ru-RU" sz="1800" dirty="0"/>
              <a:t> </a:t>
            </a:r>
            <a:r>
              <a:rPr lang="ru-RU" sz="1800" dirty="0" err="1"/>
              <a:t>антикомуністичних</a:t>
            </a:r>
            <a:r>
              <a:rPr lang="ru-RU" sz="1800" dirty="0"/>
              <a:t> </a:t>
            </a:r>
            <a:r>
              <a:rPr lang="ru-RU" sz="1800" dirty="0" err="1"/>
              <a:t>настроїв</a:t>
            </a:r>
            <a:r>
              <a:rPr lang="ru-RU" sz="1800" dirty="0"/>
              <a:t> у </a:t>
            </a:r>
            <a:r>
              <a:rPr lang="ru-RU" sz="1800" dirty="0" err="1"/>
              <a:t>суспільстві</a:t>
            </a:r>
            <a:r>
              <a:rPr lang="ru-RU" sz="1800" dirty="0"/>
              <a:t>, з </a:t>
            </a:r>
            <a:r>
              <a:rPr lang="ru-RU" sz="1800" dirty="0" err="1"/>
              <a:t>іншого</a:t>
            </a:r>
            <a:r>
              <a:rPr lang="ru-RU" sz="1800" dirty="0"/>
              <a:t> — </a:t>
            </a:r>
            <a:r>
              <a:rPr lang="ru-RU" sz="1800" dirty="0" err="1"/>
              <a:t>появу</a:t>
            </a:r>
            <a:r>
              <a:rPr lang="ru-RU" sz="1800" dirty="0"/>
              <a:t> </a:t>
            </a:r>
            <a:r>
              <a:rPr lang="ru-RU" sz="1800" dirty="0" err="1"/>
              <a:t>руйнівних</a:t>
            </a:r>
            <a:r>
              <a:rPr lang="ru-RU" sz="1800" dirty="0"/>
              <a:t> </a:t>
            </a:r>
            <a:r>
              <a:rPr lang="ru-RU" sz="1800" dirty="0" err="1"/>
              <a:t>процесів</a:t>
            </a:r>
            <a:r>
              <a:rPr lang="ru-RU" sz="1800" dirty="0"/>
              <a:t> </a:t>
            </a:r>
            <a:r>
              <a:rPr lang="ru-RU" sz="1800" dirty="0" err="1"/>
              <a:t>усередині</a:t>
            </a:r>
            <a:r>
              <a:rPr lang="ru-RU" sz="1800" dirty="0"/>
              <a:t> </a:t>
            </a:r>
            <a:r>
              <a:rPr lang="ru-RU" sz="1800" dirty="0" err="1"/>
              <a:t>самої</a:t>
            </a:r>
            <a:r>
              <a:rPr lang="ru-RU" sz="1800" dirty="0"/>
              <a:t> </a:t>
            </a:r>
            <a:r>
              <a:rPr lang="ru-RU" sz="1800" dirty="0" err="1"/>
              <a:t>Комуністичної</a:t>
            </a:r>
            <a:r>
              <a:rPr lang="ru-RU" sz="1800" dirty="0"/>
              <a:t> </a:t>
            </a:r>
            <a:r>
              <a:rPr lang="ru-RU" sz="1800" dirty="0" err="1"/>
              <a:t>партії</a:t>
            </a:r>
            <a:r>
              <a:rPr lang="ru-RU" sz="1800" dirty="0"/>
              <a:t>. Вона почала </a:t>
            </a:r>
            <a:r>
              <a:rPr lang="ru-RU" sz="1800" dirty="0" err="1"/>
              <a:t>скорочуватися</a:t>
            </a:r>
            <a:r>
              <a:rPr lang="ru-RU" sz="1800" dirty="0"/>
              <a:t> </a:t>
            </a:r>
            <a:r>
              <a:rPr lang="ru-RU" sz="1800" dirty="0" err="1"/>
              <a:t>чисельно</a:t>
            </a:r>
            <a:r>
              <a:rPr lang="ru-RU" sz="1800" dirty="0"/>
              <a:t> і </a:t>
            </a:r>
            <a:r>
              <a:rPr lang="ru-RU" sz="1800" dirty="0" err="1"/>
              <a:t>розвалюватися</a:t>
            </a:r>
            <a:r>
              <a:rPr lang="ru-RU" sz="1800" dirty="0"/>
              <a:t> </a:t>
            </a:r>
            <a:r>
              <a:rPr lang="ru-RU" sz="1800" dirty="0" err="1"/>
              <a:t>ізсередини</a:t>
            </a:r>
            <a:r>
              <a:rPr lang="ru-RU" sz="1800" dirty="0"/>
              <a:t>. За 1989 р. </a:t>
            </a:r>
            <a:r>
              <a:rPr lang="ru-RU" sz="1800" dirty="0" err="1"/>
              <a:t>кількісний</a:t>
            </a:r>
            <a:r>
              <a:rPr lang="ru-RU" sz="1800" dirty="0"/>
              <a:t> склад КПУ </a:t>
            </a:r>
            <a:r>
              <a:rPr lang="ru-RU" sz="1800" dirty="0" err="1"/>
              <a:t>зменшився</a:t>
            </a:r>
            <a:r>
              <a:rPr lang="ru-RU" sz="1800" dirty="0"/>
              <a:t> на 0,25 %, а за 1990 р. — на 10 %. </a:t>
            </a:r>
            <a:r>
              <a:rPr lang="ru-RU" sz="1800" dirty="0" err="1"/>
              <a:t>Однак</a:t>
            </a:r>
            <a:r>
              <a:rPr lang="ru-RU" sz="1800" dirty="0"/>
              <a:t> КПУ </a:t>
            </a:r>
            <a:r>
              <a:rPr lang="ru-RU" sz="1800" dirty="0" err="1"/>
              <a:t>ще</a:t>
            </a:r>
            <a:r>
              <a:rPr lang="ru-RU" sz="1800" dirty="0"/>
              <a:t> </a:t>
            </a:r>
            <a:r>
              <a:rPr lang="ru-RU" sz="1800" dirty="0" err="1"/>
              <a:t>втримувала</a:t>
            </a:r>
            <a:r>
              <a:rPr lang="ru-RU" sz="1800" dirty="0"/>
              <a:t> </a:t>
            </a:r>
            <a:r>
              <a:rPr lang="ru-RU" sz="1800" dirty="0" err="1"/>
              <a:t>досить</a:t>
            </a:r>
            <a:r>
              <a:rPr lang="ru-RU" sz="1800" dirty="0"/>
              <a:t> </a:t>
            </a:r>
            <a:r>
              <a:rPr lang="ru-RU" sz="1800" dirty="0" err="1"/>
              <a:t>міцні</a:t>
            </a:r>
            <a:r>
              <a:rPr lang="ru-RU" sz="1800" dirty="0"/>
              <a:t> </a:t>
            </a:r>
            <a:r>
              <a:rPr lang="ru-RU" sz="1800" dirty="0" err="1"/>
              <a:t>владні</a:t>
            </a:r>
            <a:r>
              <a:rPr lang="ru-RU" sz="1800" dirty="0"/>
              <a:t> </a:t>
            </a:r>
            <a:r>
              <a:rPr lang="ru-RU" sz="1800" dirty="0" err="1"/>
              <a:t>позиції</a:t>
            </a:r>
            <a:r>
              <a:rPr lang="ru-RU" sz="1800" dirty="0"/>
              <a:t>: на червень 1990 р. вона </a:t>
            </a:r>
            <a:r>
              <a:rPr lang="ru-RU" sz="1800" dirty="0" err="1"/>
              <a:t>налічувала</a:t>
            </a:r>
            <a:r>
              <a:rPr lang="ru-RU" sz="1800" dirty="0"/>
              <a:t> </a:t>
            </a:r>
            <a:r>
              <a:rPr lang="ru-RU" sz="1800" dirty="0" err="1"/>
              <a:t>понад</a:t>
            </a:r>
            <a:r>
              <a:rPr lang="ru-RU" sz="1800" dirty="0"/>
              <a:t> 3 млн </a:t>
            </a:r>
            <a:r>
              <a:rPr lang="ru-RU" sz="1800" dirty="0" err="1"/>
              <a:t>осіб</a:t>
            </a:r>
            <a:r>
              <a:rPr lang="ru-RU" sz="1800" dirty="0"/>
              <a:t>, а 85 % </a:t>
            </a:r>
            <a:r>
              <a:rPr lang="ru-RU" sz="1800" dirty="0" err="1"/>
              <a:t>депутатів</a:t>
            </a:r>
            <a:r>
              <a:rPr lang="ru-RU" sz="1800" dirty="0"/>
              <a:t> </a:t>
            </a:r>
            <a:r>
              <a:rPr lang="ru-RU" sz="1800" dirty="0" err="1"/>
              <a:t>Верховної</a:t>
            </a:r>
            <a:r>
              <a:rPr lang="ru-RU" sz="1800" dirty="0"/>
              <a:t> Ради УРСР на момент </a:t>
            </a:r>
            <a:r>
              <a:rPr lang="ru-RU" sz="1800" dirty="0" err="1"/>
              <a:t>їхнього</a:t>
            </a:r>
            <a:r>
              <a:rPr lang="ru-RU" sz="1800" dirty="0"/>
              <a:t> </a:t>
            </a:r>
            <a:r>
              <a:rPr lang="ru-RU" sz="1800" dirty="0" err="1"/>
              <a:t>обрання</a:t>
            </a:r>
            <a:r>
              <a:rPr lang="ru-RU" sz="1800" dirty="0"/>
              <a:t> </a:t>
            </a:r>
            <a:r>
              <a:rPr lang="ru-RU" sz="1800" dirty="0" err="1"/>
              <a:t>були</a:t>
            </a:r>
            <a:r>
              <a:rPr lang="ru-RU" sz="1800" dirty="0"/>
              <a:t> </a:t>
            </a:r>
            <a:r>
              <a:rPr lang="ru-RU" sz="1800" dirty="0" err="1"/>
              <a:t>комуністами</a:t>
            </a:r>
            <a:r>
              <a:rPr lang="ru-RU" sz="1800" dirty="0"/>
              <a:t>.</a:t>
            </a:r>
            <a:endParaRPr lang="uk-UA" sz="1800" dirty="0"/>
          </a:p>
          <a:p>
            <a:endParaRPr lang="uk-UA" sz="1800" dirty="0"/>
          </a:p>
        </p:txBody>
      </p:sp>
    </p:spTree>
    <p:extLst>
      <p:ext uri="{BB962C8B-B14F-4D97-AF65-F5344CB8AC3E}">
        <p14:creationId xmlns:p14="http://schemas.microsoft.com/office/powerpoint/2010/main" val="7821271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A4C657-DA24-430F-BA36-9C8CBAA075C9}"/>
              </a:ext>
            </a:extLst>
          </p:cNvPr>
          <p:cNvSpPr>
            <a:spLocks noGrp="1"/>
          </p:cNvSpPr>
          <p:nvPr>
            <p:ph type="title"/>
          </p:nvPr>
        </p:nvSpPr>
        <p:spPr>
          <a:xfrm>
            <a:off x="457200" y="274638"/>
            <a:ext cx="8229600" cy="6394722"/>
          </a:xfrm>
        </p:spPr>
        <p:txBody>
          <a:bodyPr/>
          <a:lstStyle/>
          <a:p>
            <a:pPr algn="l"/>
            <a:r>
              <a:rPr lang="uk-UA" sz="1800" b="1" dirty="0"/>
              <a:t>ДОКУМЕНТИ РОЗПОВІДАЮТЬ</a:t>
            </a:r>
            <a:br>
              <a:rPr lang="uk-UA" sz="1800" b="1" dirty="0"/>
            </a:br>
            <a:r>
              <a:rPr lang="uk-UA" sz="1800" b="1" dirty="0"/>
              <a:t>Зі спогадів шахтарського активіста з Волині Ф. Захарчука про розмову з М. Горбачовим</a:t>
            </a:r>
            <a:br>
              <a:rPr lang="uk-UA" sz="1800" dirty="0"/>
            </a:br>
            <a:br>
              <a:rPr lang="uk-UA" sz="1800" dirty="0"/>
            </a:br>
            <a:r>
              <a:rPr lang="uk-UA" sz="1800" dirty="0"/>
              <a:t>Я почав зачитувати вимоги свого </a:t>
            </a:r>
            <a:r>
              <a:rPr lang="uk-UA" sz="1800" dirty="0" err="1"/>
              <a:t>страйккому</a:t>
            </a:r>
            <a:r>
              <a:rPr lang="uk-UA" sz="1800" dirty="0"/>
              <a:t> [на зустрічі з М. Горбачовим], де першим пунктом стояла відставка президента СРСР М. Горбачова. Після чого Михайло Сергійович перегнувся через трибуну і попросив передати йому мої вимоги, оскільки він їх не читав. Пізніше до мене підійшов охоронець і запропонував пройти з ним у кабінет М. Горбачова. Пересиливши страх і хвилювання, я погодився і потім не пошкодував про це. Наша розмова з Михайлом Сергійовичем замість запланованих 45 хвилин тривала неповні три години. М. Горбачов мене запитав, чому в провінції в нього такий низький рейтинг. А я відповів, що в усьому винна Комуністична партія і те, що він тривалий час очолював її. Із цим М. Горбачов погодився і зауважив, що Компартія не підлягає реформуванню, а економічну ситуацію в країні підриває зниження цін на міжнародному ринку на тюменську нафту. Через що навіть подорожчання таких продуктів непершої необхідності, як автомобілі, вироби з хутра, не здатне покрити дефіцит бюджету. Вихід він бачив тільки в суверенітеті республік СРСР, які мають самостійно виживати на своїх природних і виробничих ресурсах.</a:t>
            </a:r>
            <a:br>
              <a:rPr lang="uk-UA" sz="1800" dirty="0"/>
            </a:br>
            <a:br>
              <a:rPr lang="uk-UA" sz="1800" dirty="0"/>
            </a:br>
            <a:r>
              <a:rPr lang="uk-UA" sz="1800" dirty="0"/>
              <a:t>1. Який вихід зі складного економічного становища вбачав М. Горбачов? </a:t>
            </a:r>
            <a:br>
              <a:rPr lang="uk-UA" sz="1800" dirty="0"/>
            </a:br>
            <a:r>
              <a:rPr lang="uk-UA" sz="1800" dirty="0"/>
              <a:t>2. На які проблеми СРСР указував М. Горбачов?</a:t>
            </a:r>
            <a:br>
              <a:rPr lang="uk-UA" sz="1800" dirty="0"/>
            </a:br>
            <a:endParaRPr lang="uk-UA" sz="1800" dirty="0"/>
          </a:p>
        </p:txBody>
      </p:sp>
    </p:spTree>
    <p:extLst>
      <p:ext uri="{BB962C8B-B14F-4D97-AF65-F5344CB8AC3E}">
        <p14:creationId xmlns:p14="http://schemas.microsoft.com/office/powerpoint/2010/main" val="3749288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endParaRPr lang="ru-RU" dirty="0"/>
          </a:p>
        </p:txBody>
      </p:sp>
      <p:sp>
        <p:nvSpPr>
          <p:cNvPr id="3" name="Заголовок 2"/>
          <p:cNvSpPr>
            <a:spLocks noGrp="1"/>
          </p:cNvSpPr>
          <p:nvPr>
            <p:ph type="title"/>
          </p:nvPr>
        </p:nvSpPr>
        <p:spPr/>
        <p:txBody>
          <a:bodyPr/>
          <a:lstStyle/>
          <a:p>
            <a:r>
              <a:rPr lang="uk-UA" dirty="0"/>
              <a:t>          Народні депутати</a:t>
            </a:r>
            <a:endParaRPr lang="ru-RU" dirty="0"/>
          </a:p>
        </p:txBody>
      </p:sp>
      <p:pic>
        <p:nvPicPr>
          <p:cNvPr id="140290" name="Picture 2" descr="Картинки по запросу народні депутати"/>
          <p:cNvPicPr>
            <a:picLocks noChangeAspect="1" noChangeArrowheads="1"/>
          </p:cNvPicPr>
          <p:nvPr/>
        </p:nvPicPr>
        <p:blipFill>
          <a:blip r:embed="rId2" cstate="print"/>
          <a:srcRect/>
          <a:stretch>
            <a:fillRect/>
          </a:stretch>
        </p:blipFill>
        <p:spPr bwMode="auto">
          <a:xfrm>
            <a:off x="0" y="1484784"/>
            <a:ext cx="4427984" cy="5373216"/>
          </a:xfrm>
          <a:prstGeom prst="rect">
            <a:avLst/>
          </a:prstGeom>
          <a:noFill/>
        </p:spPr>
      </p:pic>
      <p:pic>
        <p:nvPicPr>
          <p:cNvPr id="140292" name="Picture 4" descr="Картинки по запросу народні депутати урср"/>
          <p:cNvPicPr>
            <a:picLocks noChangeAspect="1" noChangeArrowheads="1"/>
          </p:cNvPicPr>
          <p:nvPr/>
        </p:nvPicPr>
        <p:blipFill>
          <a:blip r:embed="rId3" cstate="print"/>
          <a:srcRect/>
          <a:stretch>
            <a:fillRect/>
          </a:stretch>
        </p:blipFill>
        <p:spPr bwMode="auto">
          <a:xfrm>
            <a:off x="4427984" y="1484784"/>
            <a:ext cx="4716016" cy="5373216"/>
          </a:xfrm>
          <a:prstGeom prst="rect">
            <a:avLst/>
          </a:prstGeom>
          <a:noFill/>
        </p:spPr>
      </p:pic>
    </p:spTree>
  </p:cSld>
  <p:clrMapOvr>
    <a:masterClrMapping/>
  </p:clrMapOvr>
  <p:transition>
    <p:cove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02F07C-B828-497F-B2A8-B795DE3E83ED}"/>
              </a:ext>
            </a:extLst>
          </p:cNvPr>
          <p:cNvSpPr>
            <a:spLocks noGrp="1"/>
          </p:cNvSpPr>
          <p:nvPr>
            <p:ph type="title"/>
          </p:nvPr>
        </p:nvSpPr>
        <p:spPr>
          <a:xfrm>
            <a:off x="179512" y="332656"/>
            <a:ext cx="8507288" cy="6336704"/>
          </a:xfrm>
        </p:spPr>
        <p:txBody>
          <a:bodyPr/>
          <a:lstStyle/>
          <a:p>
            <a:pPr algn="l"/>
            <a:r>
              <a:rPr lang="uk-UA" sz="2000" dirty="0">
                <a:latin typeface="Times New Roman" panose="02020603050405020304" pitchFamily="18" charset="0"/>
                <a:cs typeface="Times New Roman" panose="02020603050405020304" pitchFamily="18" charset="0"/>
              </a:rPr>
              <a:t>На початку 1990 р. в КПУ почали виникати осередки Демократичної платформи.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Перша конференція її прихильників відбулася </a:t>
            </a:r>
            <a:r>
              <a:rPr lang="uk-UA" sz="2000" b="1" dirty="0">
                <a:latin typeface="Times New Roman" panose="02020603050405020304" pitchFamily="18" charset="0"/>
                <a:cs typeface="Times New Roman" panose="02020603050405020304" pitchFamily="18" charset="0"/>
              </a:rPr>
              <a:t>1 березня 1990 р. в Києві</a:t>
            </a:r>
            <a:r>
              <a:rPr lang="uk-UA" sz="2000" dirty="0">
                <a:latin typeface="Times New Roman" panose="02020603050405020304" pitchFamily="18" charset="0"/>
                <a:cs typeface="Times New Roman" panose="02020603050405020304" pitchFamily="18" charset="0"/>
              </a:rPr>
              <a:t>. Основну </a:t>
            </a:r>
            <a:r>
              <a:rPr lang="uk-UA" sz="2000" b="1" dirty="0">
                <a:latin typeface="Times New Roman" panose="02020603050405020304" pitchFamily="18" charset="0"/>
                <a:cs typeface="Times New Roman" panose="02020603050405020304" pitchFamily="18" charset="0"/>
              </a:rPr>
              <a:t>мету</a:t>
            </a:r>
            <a:r>
              <a:rPr lang="uk-UA" sz="2000" dirty="0">
                <a:latin typeface="Times New Roman" panose="02020603050405020304" pitchFamily="18" charset="0"/>
                <a:cs typeface="Times New Roman" panose="02020603050405020304" pitchFamily="18" charset="0"/>
              </a:rPr>
              <a:t> нове об’єднання вбачало в «демократизації КПУ зсередини» (перетворення КПУ на парламентську партію тощо). Після зникнення останніх ілюзій щодо демократизації Комуністичної партії прихильники Демократичної платформи вийшли з неї.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Частина з них у </a:t>
            </a:r>
            <a:r>
              <a:rPr lang="uk-UA" sz="2000" b="1" dirty="0">
                <a:latin typeface="Times New Roman" panose="02020603050405020304" pitchFamily="18" charset="0"/>
                <a:cs typeface="Times New Roman" panose="02020603050405020304" pitchFamily="18" charset="0"/>
              </a:rPr>
              <a:t>грудні 1990 р. утворила Партію демократичного відродження України (ПДВУ).</a:t>
            </a:r>
            <a:br>
              <a:rPr lang="uk-UA" sz="2000" dirty="0">
                <a:latin typeface="Times New Roman" panose="02020603050405020304" pitchFamily="18" charset="0"/>
                <a:cs typeface="Times New Roman" panose="02020603050405020304" pitchFamily="18" charset="0"/>
              </a:rPr>
            </a:b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Поляризація і конфронтація політичних сил у республіці наростали, сягнувши піку в осінньому протистоянні опозиції та влади. </a:t>
            </a:r>
            <a:br>
              <a:rPr lang="uk-UA" sz="2000" dirty="0">
                <a:latin typeface="Times New Roman" panose="02020603050405020304" pitchFamily="18" charset="0"/>
                <a:cs typeface="Times New Roman" panose="02020603050405020304" pitchFamily="18" charset="0"/>
              </a:rPr>
            </a:br>
            <a:r>
              <a:rPr lang="uk-UA" sz="2000" b="1" dirty="0">
                <a:latin typeface="Times New Roman" panose="02020603050405020304" pitchFamily="18" charset="0"/>
                <a:cs typeface="Times New Roman" panose="02020603050405020304" pitchFamily="18" charset="0"/>
              </a:rPr>
              <a:t>15 вересня 1990 р. </a:t>
            </a:r>
            <a:r>
              <a:rPr lang="uk-UA" sz="2000" dirty="0">
                <a:latin typeface="Times New Roman" panose="02020603050405020304" pitchFamily="18" charset="0"/>
                <a:cs typeface="Times New Roman" panose="02020603050405020304" pitchFamily="18" charset="0"/>
              </a:rPr>
              <a:t>на нараді представників страйкових, робітничих та профспілкових комітетів України було вирішено </a:t>
            </a:r>
            <a:r>
              <a:rPr lang="uk-UA" sz="2000" b="1" dirty="0">
                <a:latin typeface="Times New Roman" panose="02020603050405020304" pitchFamily="18" charset="0"/>
                <a:cs typeface="Times New Roman" panose="02020603050405020304" pitchFamily="18" charset="0"/>
              </a:rPr>
              <a:t>провести 1 жовтня всеукраїнський попереджувальний одноденний політичний страйк</a:t>
            </a:r>
            <a:r>
              <a:rPr lang="uk-UA" sz="2000" dirty="0">
                <a:latin typeface="Times New Roman" panose="02020603050405020304" pitchFamily="18" charset="0"/>
                <a:cs typeface="Times New Roman" panose="02020603050405020304" pitchFamily="18" charset="0"/>
              </a:rPr>
              <a:t>. Уже </a:t>
            </a:r>
            <a:r>
              <a:rPr lang="uk-UA" sz="2000" b="1" dirty="0">
                <a:latin typeface="Times New Roman" panose="02020603050405020304" pitchFamily="18" charset="0"/>
                <a:cs typeface="Times New Roman" panose="02020603050405020304" pitchFamily="18" charset="0"/>
              </a:rPr>
              <a:t>30 вересня в Києві відбулася організована опозицією маніфестація</a:t>
            </a:r>
            <a:r>
              <a:rPr lang="uk-UA" sz="2000" dirty="0">
                <a:latin typeface="Times New Roman" panose="02020603050405020304" pitchFamily="18" charset="0"/>
                <a:cs typeface="Times New Roman" panose="02020603050405020304" pitchFamily="18" charset="0"/>
              </a:rPr>
              <a:t>, у якій взяло участь </a:t>
            </a:r>
            <a:r>
              <a:rPr lang="uk-UA" sz="2000" b="1" dirty="0">
                <a:latin typeface="Times New Roman" panose="02020603050405020304" pitchFamily="18" charset="0"/>
                <a:cs typeface="Times New Roman" panose="02020603050405020304" pitchFamily="18" charset="0"/>
              </a:rPr>
              <a:t>100 тис. осіб</a:t>
            </a:r>
            <a:r>
              <a:rPr lang="uk-UA" sz="2000" dirty="0">
                <a:latin typeface="Times New Roman" panose="02020603050405020304" pitchFamily="18" charset="0"/>
                <a:cs typeface="Times New Roman" panose="02020603050405020304" pitchFamily="18" charset="0"/>
              </a:rPr>
              <a:t>. Було прийнято звернення із закликом про негайне </a:t>
            </a:r>
            <a:r>
              <a:rPr lang="uk-UA" sz="2000" b="1" dirty="0">
                <a:latin typeface="Times New Roman" panose="02020603050405020304" pitchFamily="18" charset="0"/>
                <a:cs typeface="Times New Roman" panose="02020603050405020304" pitchFamily="18" charset="0"/>
              </a:rPr>
              <a:t>проведення «круглого столу» всіх політичних сил України</a:t>
            </a:r>
            <a:r>
              <a:rPr lang="uk-UA" sz="2000" dirty="0">
                <a:latin typeface="Times New Roman" panose="02020603050405020304" pitchFamily="18" charset="0"/>
                <a:cs typeface="Times New Roman" panose="02020603050405020304" pitchFamily="18" charset="0"/>
              </a:rPr>
              <a:t>, щоб «знайти шляхи до створення держави і уряду народної довіри». </a:t>
            </a:r>
            <a:br>
              <a:rPr lang="uk-UA" sz="2000" dirty="0">
                <a:latin typeface="Times New Roman" panose="02020603050405020304" pitchFamily="18" charset="0"/>
                <a:cs typeface="Times New Roman" panose="02020603050405020304" pitchFamily="18" charset="0"/>
              </a:rPr>
            </a:br>
            <a:r>
              <a:rPr lang="uk-UA" sz="2000" b="1" dirty="0">
                <a:latin typeface="Times New Roman" panose="02020603050405020304" pitchFamily="18" charset="0"/>
                <a:cs typeface="Times New Roman" panose="02020603050405020304" pitchFamily="18" charset="0"/>
              </a:rPr>
              <a:t>Проте всеукраїнський страйк провалився.</a:t>
            </a:r>
            <a:br>
              <a:rPr lang="uk-UA" sz="2000" dirty="0">
                <a:latin typeface="Times New Roman" panose="02020603050405020304" pitchFamily="18" charset="0"/>
                <a:cs typeface="Times New Roman" panose="02020603050405020304" pitchFamily="18" charset="0"/>
              </a:rPr>
            </a:br>
            <a:endParaRPr lang="uk-U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33517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484B22-73C0-47CC-B0C6-AAD2843EBE17}"/>
              </a:ext>
            </a:extLst>
          </p:cNvPr>
          <p:cNvSpPr>
            <a:spLocks noGrp="1"/>
          </p:cNvSpPr>
          <p:nvPr>
            <p:ph type="title"/>
          </p:nvPr>
        </p:nvSpPr>
        <p:spPr>
          <a:xfrm>
            <a:off x="107504" y="238430"/>
            <a:ext cx="8939336" cy="6430929"/>
          </a:xfrm>
        </p:spPr>
        <p:txBody>
          <a:bodyPr/>
          <a:lstStyle/>
          <a:p>
            <a:pPr algn="l"/>
            <a:r>
              <a:rPr lang="uk-UA" sz="1800" dirty="0"/>
              <a:t>Однак опозиція не зазнала поразки. Із </a:t>
            </a:r>
            <a:r>
              <a:rPr lang="uk-UA" sz="1800" b="1" dirty="0"/>
              <a:t>2 до 17 жовтня 1990 р. в Києві </a:t>
            </a:r>
            <a:r>
              <a:rPr lang="uk-UA" sz="1800" dirty="0"/>
              <a:t>на площі </a:t>
            </a:r>
            <a:r>
              <a:rPr lang="uk-UA" sz="1800" b="1" dirty="0"/>
              <a:t>Жовтневої революції </a:t>
            </a:r>
            <a:r>
              <a:rPr lang="uk-UA" sz="1800" dirty="0"/>
              <a:t>(зараз Майдан Незалежності) тривало </a:t>
            </a:r>
            <a:r>
              <a:rPr lang="uk-UA" sz="1800" b="1" dirty="0"/>
              <a:t>голодування 158 студентів із 24 міст України, яке отримало назву </a:t>
            </a:r>
            <a:r>
              <a:rPr lang="uk-UA" sz="1800" b="1" dirty="0">
                <a:highlight>
                  <a:srgbClr val="00FF00"/>
                </a:highlight>
              </a:rPr>
              <a:t>«революція на граніті». </a:t>
            </a:r>
            <a:br>
              <a:rPr lang="uk-UA" sz="1800" b="1" dirty="0"/>
            </a:br>
            <a:br>
              <a:rPr lang="uk-UA" sz="1800" b="1" dirty="0"/>
            </a:br>
            <a:r>
              <a:rPr lang="uk-UA" sz="1800" dirty="0"/>
              <a:t>Її лідерами були Маркіян </a:t>
            </a:r>
            <a:r>
              <a:rPr lang="uk-UA" sz="1800" dirty="0" err="1"/>
              <a:t>Іващишин</a:t>
            </a:r>
            <a:r>
              <a:rPr lang="uk-UA" sz="1800" dirty="0"/>
              <a:t>, Ігор </a:t>
            </a:r>
            <a:r>
              <a:rPr lang="uk-UA" sz="1800" dirty="0" err="1"/>
              <a:t>Коцюруб</a:t>
            </a:r>
            <a:r>
              <a:rPr lang="uk-UA" sz="1800" dirty="0"/>
              <a:t>, Олег </a:t>
            </a:r>
            <a:r>
              <a:rPr lang="uk-UA" sz="1800" dirty="0" err="1"/>
              <a:t>Барков</a:t>
            </a:r>
            <a:r>
              <a:rPr lang="uk-UA" sz="1800" dirty="0"/>
              <a:t>, Олесь Доній та інші. </a:t>
            </a:r>
            <a:br>
              <a:rPr lang="uk-UA" sz="1800" dirty="0"/>
            </a:br>
            <a:br>
              <a:rPr lang="uk-UA" sz="1800" dirty="0"/>
            </a:br>
            <a:r>
              <a:rPr lang="uk-UA" sz="1800" dirty="0"/>
              <a:t>Студенти вимагали відставки уряду, надання Декларації про державний суверенітет України конституційної сили, оголошення нових виборів до Верховної Ради на багатопартійній основі, заборони відбування військової служби громадянами України за її межами, націоналізації майна КПРС та комсомолу на території республіки. </a:t>
            </a:r>
            <a:r>
              <a:rPr lang="uk-UA" sz="1800" b="1" dirty="0"/>
              <a:t>Лише після відставки голови уряду республіки В. Масола голодування було припинено</a:t>
            </a:r>
            <a:r>
              <a:rPr lang="uk-UA" sz="1800" dirty="0"/>
              <a:t>.</a:t>
            </a:r>
            <a:br>
              <a:rPr lang="uk-UA" sz="1800" dirty="0"/>
            </a:br>
            <a:br>
              <a:rPr lang="uk-UA" sz="1800" dirty="0"/>
            </a:br>
            <a:br>
              <a:rPr lang="uk-UA" sz="1800" dirty="0"/>
            </a:br>
            <a:br>
              <a:rPr lang="uk-UA" sz="1800" dirty="0"/>
            </a:br>
            <a:br>
              <a:rPr lang="uk-UA" sz="1800" dirty="0"/>
            </a:br>
            <a:br>
              <a:rPr lang="uk-UA" sz="1800" dirty="0"/>
            </a:br>
            <a:br>
              <a:rPr lang="uk-UA" sz="1800" dirty="0"/>
            </a:br>
            <a:br>
              <a:rPr lang="uk-UA" sz="1800" dirty="0"/>
            </a:br>
            <a:r>
              <a:rPr lang="uk-UA" sz="1800" dirty="0"/>
              <a:t>Посилення кризових явищ в економіці республіки, політизація суспільства впливали на радикалізацію </a:t>
            </a:r>
            <a:r>
              <a:rPr lang="uk-UA" sz="1800" b="1" dirty="0"/>
              <a:t>Народного руху як політичної сили</a:t>
            </a:r>
            <a:r>
              <a:rPr lang="uk-UA" sz="1800" dirty="0"/>
              <a:t>. </a:t>
            </a:r>
            <a:br>
              <a:rPr lang="uk-UA" sz="1800" dirty="0"/>
            </a:br>
            <a:r>
              <a:rPr lang="uk-UA" sz="1800" dirty="0"/>
              <a:t>На </a:t>
            </a:r>
            <a:r>
              <a:rPr lang="en-US" sz="1800" b="1" dirty="0"/>
              <a:t>II </a:t>
            </a:r>
            <a:r>
              <a:rPr lang="uk-UA" sz="1800" b="1" dirty="0"/>
              <a:t>З’їзді Народного руху </a:t>
            </a:r>
            <a:r>
              <a:rPr lang="uk-UA" sz="1800" dirty="0"/>
              <a:t>України (</a:t>
            </a:r>
            <a:r>
              <a:rPr lang="uk-UA" sz="1800" b="1" dirty="0"/>
              <a:t>жовтень 1990 р</a:t>
            </a:r>
            <a:r>
              <a:rPr lang="uk-UA" sz="1800" dirty="0"/>
              <a:t>.) партія суттєво змінила політичні орієнтири, що засвідчило гасло </a:t>
            </a:r>
            <a:br>
              <a:rPr lang="uk-UA" sz="1800" dirty="0"/>
            </a:br>
            <a:r>
              <a:rPr lang="uk-UA" sz="1800" dirty="0">
                <a:highlight>
                  <a:srgbClr val="00FF00"/>
                </a:highlight>
              </a:rPr>
              <a:t>«Від Народного руху за перебудову — до Народного руху за відродження суверенітету України».</a:t>
            </a:r>
            <a:br>
              <a:rPr lang="uk-UA" sz="1800" dirty="0"/>
            </a:br>
            <a:endParaRPr lang="uk-UA" sz="1800" dirty="0"/>
          </a:p>
        </p:txBody>
      </p:sp>
      <p:pic>
        <p:nvPicPr>
          <p:cNvPr id="3" name="Рисунок 2">
            <a:extLst>
              <a:ext uri="{FF2B5EF4-FFF2-40B4-BE49-F238E27FC236}">
                <a16:creationId xmlns:a16="http://schemas.microsoft.com/office/drawing/2014/main" id="{B6B25740-D230-47C3-BB12-CC3B53575DA8}"/>
              </a:ext>
            </a:extLst>
          </p:cNvPr>
          <p:cNvPicPr>
            <a:picLocks noChangeAspect="1"/>
          </p:cNvPicPr>
          <p:nvPr/>
        </p:nvPicPr>
        <p:blipFill>
          <a:blip r:embed="rId2"/>
          <a:stretch>
            <a:fillRect/>
          </a:stretch>
        </p:blipFill>
        <p:spPr>
          <a:xfrm>
            <a:off x="7740352" y="2852936"/>
            <a:ext cx="1497043" cy="2088232"/>
          </a:xfrm>
          <a:prstGeom prst="rect">
            <a:avLst/>
          </a:prstGeom>
        </p:spPr>
      </p:pic>
    </p:spTree>
    <p:extLst>
      <p:ext uri="{BB962C8B-B14F-4D97-AF65-F5344CB8AC3E}">
        <p14:creationId xmlns:p14="http://schemas.microsoft.com/office/powerpoint/2010/main" val="17219358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30 років Руху: Створення Народного руху в семи моментах, які наблизили  Незалежність України">
            <a:extLst>
              <a:ext uri="{FF2B5EF4-FFF2-40B4-BE49-F238E27FC236}">
                <a16:creationId xmlns:a16="http://schemas.microsoft.com/office/drawing/2014/main" id="{DBDDE478-913B-4414-95E1-300A093B39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571" y="1220994"/>
            <a:ext cx="7715250" cy="4343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883519"/>
      </p:ext>
    </p:extLst>
  </p:cSld>
  <p:clrMapOvr>
    <a:masterClrMapping/>
  </p:clrMapOvr>
  <p:transition>
    <p:cove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Заголовок 1">
            <a:extLst>
              <a:ext uri="{FF2B5EF4-FFF2-40B4-BE49-F238E27FC236}">
                <a16:creationId xmlns:a16="http://schemas.microsoft.com/office/drawing/2014/main" id="{E9D01C34-D383-4057-8AC5-96699C95860A}"/>
              </a:ext>
            </a:extLst>
          </p:cNvPr>
          <p:cNvSpPr>
            <a:spLocks noGrp="1"/>
          </p:cNvSpPr>
          <p:nvPr>
            <p:ph type="title"/>
          </p:nvPr>
        </p:nvSpPr>
        <p:spPr>
          <a:xfrm>
            <a:off x="0" y="0"/>
            <a:ext cx="8748713" cy="1700213"/>
          </a:xfrm>
          <a:solidFill>
            <a:srgbClr val="FFFF00"/>
          </a:solidFill>
        </p:spPr>
        <p:txBody>
          <a:bodyPr/>
          <a:lstStyle/>
          <a:p>
            <a:pPr eaLnBrk="1" hangingPunct="1"/>
            <a:r>
              <a:rPr lang="uk-UA" altLang="uk-UA" sz="3200" b="1">
                <a:highlight>
                  <a:srgbClr val="00FF00"/>
                </a:highlight>
              </a:rPr>
              <a:t>2 - 17 жовтня 1990 р. – кампанія протестного голодування студентів у Києві  </a:t>
            </a:r>
            <a:br>
              <a:rPr lang="uk-UA" altLang="uk-UA" sz="3200" b="1">
                <a:highlight>
                  <a:srgbClr val="00FF00"/>
                </a:highlight>
              </a:rPr>
            </a:br>
            <a:r>
              <a:rPr lang="uk-UA" altLang="uk-UA" sz="3200" b="1">
                <a:highlight>
                  <a:srgbClr val="00FF00"/>
                </a:highlight>
              </a:rPr>
              <a:t>(“Революція на граніті").</a:t>
            </a:r>
            <a:endParaRPr lang="ru-RU" altLang="uk-UA" sz="3200" b="1">
              <a:highlight>
                <a:srgbClr val="00FF00"/>
              </a:highlight>
            </a:endParaRPr>
          </a:p>
        </p:txBody>
      </p:sp>
      <p:pic>
        <p:nvPicPr>
          <p:cNvPr id="38915" name="Picture 2">
            <a:extLst>
              <a:ext uri="{FF2B5EF4-FFF2-40B4-BE49-F238E27FC236}">
                <a16:creationId xmlns:a16="http://schemas.microsoft.com/office/drawing/2014/main" id="{41BB04E3-1824-49EA-A7AE-4B95D195C6D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76375" y="1700213"/>
            <a:ext cx="6840538" cy="4908550"/>
          </a:xfrm>
          <a:noFill/>
        </p:spPr>
      </p:pic>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a:extLst>
              <a:ext uri="{FF2B5EF4-FFF2-40B4-BE49-F238E27FC236}">
                <a16:creationId xmlns:a16="http://schemas.microsoft.com/office/drawing/2014/main" id="{A2344A39-1501-4884-B38C-AC328EDC168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71500" y="285750"/>
            <a:ext cx="8143875" cy="6357938"/>
          </a:xfrm>
          <a:noFill/>
        </p:spPr>
      </p:pic>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4AF939E-02BD-4417-8F21-99AE5426FB40}"/>
              </a:ext>
            </a:extLst>
          </p:cNvPr>
          <p:cNvSpPr>
            <a:spLocks noGrp="1"/>
          </p:cNvSpPr>
          <p:nvPr>
            <p:ph idx="1"/>
          </p:nvPr>
        </p:nvSpPr>
        <p:spPr>
          <a:xfrm>
            <a:off x="250825" y="0"/>
            <a:ext cx="8785225" cy="1341438"/>
          </a:xfrm>
          <a:solidFill>
            <a:srgbClr val="FFFF00"/>
          </a:solidFill>
        </p:spPr>
        <p:txBody>
          <a:bodyPr/>
          <a:lstStyle/>
          <a:p>
            <a:pPr marL="0" indent="0" eaLnBrk="1" hangingPunct="1">
              <a:buFont typeface="Arial" panose="020B0604020202020204" pitchFamily="34" charset="0"/>
              <a:buNone/>
            </a:pPr>
            <a:r>
              <a:rPr lang="en-US" altLang="uk-UA" sz="2000" i="1">
                <a:highlight>
                  <a:srgbClr val="00FF00"/>
                </a:highlight>
                <a:latin typeface="Candara" panose="020E0502030303020204" pitchFamily="34" charset="0"/>
              </a:rPr>
              <a:t>        </a:t>
            </a:r>
            <a:r>
              <a:rPr lang="ru-RU" altLang="uk-UA" sz="2000" b="1">
                <a:highlight>
                  <a:srgbClr val="00FF00"/>
                </a:highlight>
                <a:latin typeface="Candara" panose="020E0502030303020204" pitchFamily="34" charset="0"/>
              </a:rPr>
              <a:t>На їх підтримку застрайкували і всі вищі навчальні заклади Києва. Студентські акції протесту відбулися в обласних центрах, зокрема у Луганську та Львові.</a:t>
            </a:r>
          </a:p>
        </p:txBody>
      </p:sp>
      <p:pic>
        <p:nvPicPr>
          <p:cNvPr id="4098" name="Picture 2" descr="http://g.io.ua/img_aa/large/0540/57/05405791.jpg">
            <a:extLst>
              <a:ext uri="{FF2B5EF4-FFF2-40B4-BE49-F238E27FC236}">
                <a16:creationId xmlns:a16="http://schemas.microsoft.com/office/drawing/2014/main" id="{137F53DD-0935-405C-90D2-0AE8C076BCA2}"/>
              </a:ext>
            </a:extLst>
          </p:cNvPr>
          <p:cNvPicPr>
            <a:picLocks noChangeAspect="1" noChangeArrowheads="1"/>
          </p:cNvPicPr>
          <p:nvPr/>
        </p:nvPicPr>
        <p:blipFill>
          <a:blip r:embed="rId2"/>
          <a:srcRect/>
          <a:stretch>
            <a:fillRect/>
          </a:stretch>
        </p:blipFill>
        <p:spPr bwMode="auto">
          <a:xfrm>
            <a:off x="250825" y="1341438"/>
            <a:ext cx="4967288" cy="3455987"/>
          </a:xfrm>
          <a:prstGeom prst="rect">
            <a:avLst/>
          </a:prstGeom>
          <a:ln>
            <a:noFill/>
          </a:ln>
          <a:effectLst>
            <a:outerShdw blurRad="190500" algn="tl" rotWithShape="0">
              <a:srgbClr val="000000">
                <a:alpha val="70000"/>
              </a:srgbClr>
            </a:outerShdw>
          </a:effectLst>
        </p:spPr>
      </p:pic>
      <p:pic>
        <p:nvPicPr>
          <p:cNvPr id="4100" name="Picture 4" descr="http://www.zaukrainu.org/data/galleries/00/00/00/00/53/53_g438.jpg">
            <a:extLst>
              <a:ext uri="{FF2B5EF4-FFF2-40B4-BE49-F238E27FC236}">
                <a16:creationId xmlns:a16="http://schemas.microsoft.com/office/drawing/2014/main" id="{02C0F4E5-27F4-47D4-BA2A-AC255970C41B}"/>
              </a:ext>
            </a:extLst>
          </p:cNvPr>
          <p:cNvPicPr>
            <a:picLocks noChangeAspect="1" noChangeArrowheads="1"/>
          </p:cNvPicPr>
          <p:nvPr/>
        </p:nvPicPr>
        <p:blipFill>
          <a:blip r:embed="rId3"/>
          <a:srcRect/>
          <a:stretch>
            <a:fillRect/>
          </a:stretch>
        </p:blipFill>
        <p:spPr bwMode="auto">
          <a:xfrm>
            <a:off x="4246563" y="3695700"/>
            <a:ext cx="4667250" cy="2800350"/>
          </a:xfrm>
          <a:prstGeom prst="rect">
            <a:avLst/>
          </a:prstGeom>
          <a:ln>
            <a:noFill/>
          </a:ln>
          <a:effectLst>
            <a:outerShdw blurRad="190500" algn="tl" rotWithShape="0">
              <a:srgbClr val="000000">
                <a:alpha val="70000"/>
              </a:srgbClr>
            </a:outerShdw>
          </a:effec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9" presetClass="entr" presetSubtype="0" decel="100000" fill="hold" nodeType="clickEffect">
                                  <p:stCondLst>
                                    <p:cond delay="0"/>
                                  </p:stCondLst>
                                  <p:childTnLst>
                                    <p:set>
                                      <p:cBhvr>
                                        <p:cTn id="18" dur="1" fill="hold">
                                          <p:stCondLst>
                                            <p:cond delay="0"/>
                                          </p:stCondLst>
                                        </p:cTn>
                                        <p:tgtEl>
                                          <p:spTgt spid="4098"/>
                                        </p:tgtEl>
                                        <p:attrNameLst>
                                          <p:attrName>style.visibility</p:attrName>
                                        </p:attrNameLst>
                                      </p:cBhvr>
                                      <p:to>
                                        <p:strVal val="visible"/>
                                      </p:to>
                                    </p:set>
                                    <p:anim calcmode="lin" valueType="num">
                                      <p:cBhvr>
                                        <p:cTn id="19" dur="500" fill="hold"/>
                                        <p:tgtEl>
                                          <p:spTgt spid="4098"/>
                                        </p:tgtEl>
                                        <p:attrNameLst>
                                          <p:attrName>ppt_w</p:attrName>
                                        </p:attrNameLst>
                                      </p:cBhvr>
                                      <p:tavLst>
                                        <p:tav tm="0">
                                          <p:val>
                                            <p:fltVal val="0"/>
                                          </p:val>
                                        </p:tav>
                                        <p:tav tm="100000">
                                          <p:val>
                                            <p:strVal val="#ppt_w"/>
                                          </p:val>
                                        </p:tav>
                                      </p:tavLst>
                                    </p:anim>
                                    <p:anim calcmode="lin" valueType="num">
                                      <p:cBhvr>
                                        <p:cTn id="20" dur="500" fill="hold"/>
                                        <p:tgtEl>
                                          <p:spTgt spid="4098"/>
                                        </p:tgtEl>
                                        <p:attrNameLst>
                                          <p:attrName>ppt_h</p:attrName>
                                        </p:attrNameLst>
                                      </p:cBhvr>
                                      <p:tavLst>
                                        <p:tav tm="0">
                                          <p:val>
                                            <p:fltVal val="0"/>
                                          </p:val>
                                        </p:tav>
                                        <p:tav tm="100000">
                                          <p:val>
                                            <p:strVal val="#ppt_h"/>
                                          </p:val>
                                        </p:tav>
                                      </p:tavLst>
                                    </p:anim>
                                    <p:anim calcmode="lin" valueType="num">
                                      <p:cBhvr>
                                        <p:cTn id="21" dur="500" fill="hold"/>
                                        <p:tgtEl>
                                          <p:spTgt spid="4098"/>
                                        </p:tgtEl>
                                        <p:attrNameLst>
                                          <p:attrName>style.rotation</p:attrName>
                                        </p:attrNameLst>
                                      </p:cBhvr>
                                      <p:tavLst>
                                        <p:tav tm="0">
                                          <p:val>
                                            <p:fltVal val="360"/>
                                          </p:val>
                                        </p:tav>
                                        <p:tav tm="100000">
                                          <p:val>
                                            <p:fltVal val="0"/>
                                          </p:val>
                                        </p:tav>
                                      </p:tavLst>
                                    </p:anim>
                                    <p:animEffect transition="in" filter="fade">
                                      <p:cBhvr>
                                        <p:cTn id="22" dur="500"/>
                                        <p:tgtEl>
                                          <p:spTgt spid="409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9" presetClass="entr" presetSubtype="0" decel="100000" fill="hold" nodeType="clickEffect">
                                  <p:stCondLst>
                                    <p:cond delay="0"/>
                                  </p:stCondLst>
                                  <p:childTnLst>
                                    <p:set>
                                      <p:cBhvr>
                                        <p:cTn id="26" dur="1" fill="hold">
                                          <p:stCondLst>
                                            <p:cond delay="0"/>
                                          </p:stCondLst>
                                        </p:cTn>
                                        <p:tgtEl>
                                          <p:spTgt spid="4100"/>
                                        </p:tgtEl>
                                        <p:attrNameLst>
                                          <p:attrName>style.visibility</p:attrName>
                                        </p:attrNameLst>
                                      </p:cBhvr>
                                      <p:to>
                                        <p:strVal val="visible"/>
                                      </p:to>
                                    </p:set>
                                    <p:anim calcmode="lin" valueType="num">
                                      <p:cBhvr>
                                        <p:cTn id="27" dur="500" fill="hold"/>
                                        <p:tgtEl>
                                          <p:spTgt spid="4100"/>
                                        </p:tgtEl>
                                        <p:attrNameLst>
                                          <p:attrName>ppt_w</p:attrName>
                                        </p:attrNameLst>
                                      </p:cBhvr>
                                      <p:tavLst>
                                        <p:tav tm="0">
                                          <p:val>
                                            <p:fltVal val="0"/>
                                          </p:val>
                                        </p:tav>
                                        <p:tav tm="100000">
                                          <p:val>
                                            <p:strVal val="#ppt_w"/>
                                          </p:val>
                                        </p:tav>
                                      </p:tavLst>
                                    </p:anim>
                                    <p:anim calcmode="lin" valueType="num">
                                      <p:cBhvr>
                                        <p:cTn id="28" dur="500" fill="hold"/>
                                        <p:tgtEl>
                                          <p:spTgt spid="4100"/>
                                        </p:tgtEl>
                                        <p:attrNameLst>
                                          <p:attrName>ppt_h</p:attrName>
                                        </p:attrNameLst>
                                      </p:cBhvr>
                                      <p:tavLst>
                                        <p:tav tm="0">
                                          <p:val>
                                            <p:fltVal val="0"/>
                                          </p:val>
                                        </p:tav>
                                        <p:tav tm="100000">
                                          <p:val>
                                            <p:strVal val="#ppt_h"/>
                                          </p:val>
                                        </p:tav>
                                      </p:tavLst>
                                    </p:anim>
                                    <p:anim calcmode="lin" valueType="num">
                                      <p:cBhvr>
                                        <p:cTn id="29" dur="500" fill="hold"/>
                                        <p:tgtEl>
                                          <p:spTgt spid="4100"/>
                                        </p:tgtEl>
                                        <p:attrNameLst>
                                          <p:attrName>style.rotation</p:attrName>
                                        </p:attrNameLst>
                                      </p:cBhvr>
                                      <p:tavLst>
                                        <p:tav tm="0">
                                          <p:val>
                                            <p:fltVal val="360"/>
                                          </p:val>
                                        </p:tav>
                                        <p:tav tm="100000">
                                          <p:val>
                                            <p:fltVal val="0"/>
                                          </p:val>
                                        </p:tav>
                                      </p:tavLst>
                                    </p:anim>
                                    <p:animEffect transition="in" filter="fade">
                                      <p:cBhvr>
                                        <p:cTn id="30" dur="5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a:extLst>
              <a:ext uri="{FF2B5EF4-FFF2-40B4-BE49-F238E27FC236}">
                <a16:creationId xmlns:a16="http://schemas.microsoft.com/office/drawing/2014/main" id="{21CF6BD0-4BF3-4C1C-9401-60788DC95E56}"/>
              </a:ext>
            </a:extLst>
          </p:cNvPr>
          <p:cNvSpPr>
            <a:spLocks noGrp="1"/>
          </p:cNvSpPr>
          <p:nvPr>
            <p:ph idx="1"/>
          </p:nvPr>
        </p:nvSpPr>
        <p:spPr>
          <a:xfrm>
            <a:off x="0" y="0"/>
            <a:ext cx="9144000" cy="2276475"/>
          </a:xfrm>
          <a:solidFill>
            <a:srgbClr val="FFFF00"/>
          </a:solidFill>
          <a:ln>
            <a:solidFill>
              <a:schemeClr val="accent1">
                <a:lumMod val="60000"/>
                <a:lumOff val="40000"/>
              </a:schemeClr>
            </a:solidFill>
          </a:ln>
        </p:spPr>
        <p:txBody>
          <a:bodyPr rtlCol="0">
            <a:normAutofit fontScale="62500" lnSpcReduction="20000"/>
          </a:bodyPr>
          <a:lstStyle/>
          <a:p>
            <a:pPr eaLnBrk="1" fontAlgn="auto" hangingPunct="1">
              <a:spcAft>
                <a:spcPts val="0"/>
              </a:spcAft>
              <a:defRPr/>
            </a:pPr>
            <a:r>
              <a:rPr lang="ru-RU" b="1" dirty="0" err="1">
                <a:highlight>
                  <a:srgbClr val="00FF00"/>
                </a:highlight>
                <a:latin typeface="+mj-lt"/>
              </a:rPr>
              <a:t>Серед</a:t>
            </a:r>
            <a:r>
              <a:rPr lang="ru-RU" b="1" dirty="0">
                <a:highlight>
                  <a:srgbClr val="00FF00"/>
                </a:highlight>
                <a:latin typeface="+mj-lt"/>
              </a:rPr>
              <a:t> </a:t>
            </a:r>
            <a:r>
              <a:rPr lang="ru-RU" b="1" dirty="0" err="1">
                <a:highlight>
                  <a:srgbClr val="00FF00"/>
                </a:highlight>
                <a:latin typeface="+mj-lt"/>
              </a:rPr>
              <a:t>учасників</a:t>
            </a:r>
            <a:r>
              <a:rPr lang="ru-RU" b="1" dirty="0">
                <a:highlight>
                  <a:srgbClr val="00FF00"/>
                </a:highlight>
                <a:latin typeface="+mj-lt"/>
              </a:rPr>
              <a:t> </a:t>
            </a:r>
            <a:r>
              <a:rPr lang="ru-RU" b="1" dirty="0" err="1">
                <a:highlight>
                  <a:srgbClr val="00FF00"/>
                </a:highlight>
                <a:latin typeface="+mj-lt"/>
              </a:rPr>
              <a:t>акцій</a:t>
            </a:r>
            <a:r>
              <a:rPr lang="ru-RU" b="1" dirty="0">
                <a:highlight>
                  <a:srgbClr val="00FF00"/>
                </a:highlight>
                <a:latin typeface="+mj-lt"/>
              </a:rPr>
              <a:t> протесту </a:t>
            </a:r>
            <a:r>
              <a:rPr lang="ru-RU" b="1" dirty="0" err="1">
                <a:highlight>
                  <a:srgbClr val="00FF00"/>
                </a:highlight>
                <a:latin typeface="+mj-lt"/>
              </a:rPr>
              <a:t>були</a:t>
            </a:r>
            <a:r>
              <a:rPr lang="ru-RU" b="1" dirty="0">
                <a:highlight>
                  <a:srgbClr val="00FF00"/>
                </a:highlight>
                <a:latin typeface="+mj-lt"/>
              </a:rPr>
              <a:t> </a:t>
            </a:r>
            <a:r>
              <a:rPr lang="ru-RU" b="1" dirty="0" err="1">
                <a:highlight>
                  <a:srgbClr val="00FF00"/>
                </a:highlight>
                <a:latin typeface="+mj-lt"/>
              </a:rPr>
              <a:t>молоді</a:t>
            </a:r>
            <a:r>
              <a:rPr lang="ru-RU" b="1" dirty="0">
                <a:highlight>
                  <a:srgbClr val="00FF00"/>
                </a:highlight>
                <a:latin typeface="+mj-lt"/>
              </a:rPr>
              <a:t> </a:t>
            </a:r>
            <a:r>
              <a:rPr lang="ru-RU" b="1" dirty="0" err="1">
                <a:highlight>
                  <a:srgbClr val="00FF00"/>
                </a:highlight>
                <a:latin typeface="+mj-lt"/>
              </a:rPr>
              <a:t>Андрій</a:t>
            </a:r>
            <a:r>
              <a:rPr lang="ru-RU" b="1" dirty="0">
                <a:highlight>
                  <a:srgbClr val="00FF00"/>
                </a:highlight>
                <a:latin typeface="+mj-lt"/>
              </a:rPr>
              <a:t> </a:t>
            </a:r>
            <a:r>
              <a:rPr lang="ru-RU" b="1" dirty="0" err="1">
                <a:highlight>
                  <a:srgbClr val="00FF00"/>
                </a:highlight>
                <a:latin typeface="+mj-lt"/>
              </a:rPr>
              <a:t>Винничук</a:t>
            </a:r>
            <a:r>
              <a:rPr lang="ru-RU" b="1" dirty="0">
                <a:highlight>
                  <a:srgbClr val="00FF00"/>
                </a:highlight>
                <a:latin typeface="+mj-lt"/>
              </a:rPr>
              <a:t>, Олесь </a:t>
            </a:r>
            <a:r>
              <a:rPr lang="ru-RU" b="1" dirty="0" err="1">
                <a:highlight>
                  <a:srgbClr val="00FF00"/>
                </a:highlight>
                <a:latin typeface="+mj-lt"/>
              </a:rPr>
              <a:t>Доній</a:t>
            </a:r>
            <a:r>
              <a:rPr lang="ru-RU" b="1" dirty="0">
                <a:highlight>
                  <a:srgbClr val="00FF00"/>
                </a:highlight>
                <a:latin typeface="+mj-lt"/>
              </a:rPr>
              <a:t>, Оксана </a:t>
            </a:r>
            <a:r>
              <a:rPr lang="ru-RU" b="1" dirty="0" err="1">
                <a:highlight>
                  <a:srgbClr val="00FF00"/>
                </a:highlight>
                <a:latin typeface="+mj-lt"/>
              </a:rPr>
              <a:t>Забужко</a:t>
            </a:r>
            <a:r>
              <a:rPr lang="ru-RU" b="1" dirty="0">
                <a:highlight>
                  <a:srgbClr val="00FF00"/>
                </a:highlight>
                <a:latin typeface="+mj-lt"/>
              </a:rPr>
              <a:t>, </a:t>
            </a:r>
            <a:r>
              <a:rPr lang="ru-RU" b="1" dirty="0" err="1">
                <a:highlight>
                  <a:srgbClr val="00FF00"/>
                </a:highlight>
                <a:latin typeface="+mj-lt"/>
              </a:rPr>
              <a:t>Маркіян</a:t>
            </a:r>
            <a:r>
              <a:rPr lang="ru-RU" b="1" dirty="0">
                <a:highlight>
                  <a:srgbClr val="00FF00"/>
                </a:highlight>
                <a:latin typeface="+mj-lt"/>
              </a:rPr>
              <a:t> </a:t>
            </a:r>
            <a:r>
              <a:rPr lang="ru-RU" b="1" dirty="0" err="1">
                <a:highlight>
                  <a:srgbClr val="00FF00"/>
                </a:highlight>
                <a:latin typeface="+mj-lt"/>
              </a:rPr>
              <a:t>Іващишин</a:t>
            </a:r>
            <a:r>
              <a:rPr lang="ru-RU" b="1" dirty="0">
                <a:highlight>
                  <a:srgbClr val="00FF00"/>
                </a:highlight>
                <a:latin typeface="+mj-lt"/>
              </a:rPr>
              <a:t>, </a:t>
            </a:r>
            <a:r>
              <a:rPr lang="ru-RU" b="1" dirty="0" err="1">
                <a:highlight>
                  <a:srgbClr val="00FF00"/>
                </a:highlight>
                <a:latin typeface="+mj-lt"/>
              </a:rPr>
              <a:t>Олександр</a:t>
            </a:r>
            <a:r>
              <a:rPr lang="ru-RU" b="1" dirty="0">
                <a:highlight>
                  <a:srgbClr val="00FF00"/>
                </a:highlight>
                <a:latin typeface="+mj-lt"/>
              </a:rPr>
              <a:t> </a:t>
            </a:r>
            <a:r>
              <a:rPr lang="ru-RU" b="1" dirty="0" err="1">
                <a:highlight>
                  <a:srgbClr val="00FF00"/>
                </a:highlight>
                <a:latin typeface="+mj-lt"/>
              </a:rPr>
              <a:t>Ірванець</a:t>
            </a:r>
            <a:r>
              <a:rPr lang="ru-RU" b="1" dirty="0">
                <a:highlight>
                  <a:srgbClr val="00FF00"/>
                </a:highlight>
                <a:latin typeface="+mj-lt"/>
              </a:rPr>
              <a:t>, </a:t>
            </a:r>
            <a:r>
              <a:rPr lang="ru-RU" b="1" dirty="0" err="1">
                <a:highlight>
                  <a:srgbClr val="00FF00"/>
                </a:highlight>
                <a:latin typeface="+mj-lt"/>
              </a:rPr>
              <a:t>В'ячеслав</a:t>
            </a:r>
            <a:r>
              <a:rPr lang="ru-RU" b="1" dirty="0">
                <a:highlight>
                  <a:srgbClr val="00FF00"/>
                </a:highlight>
                <a:latin typeface="+mj-lt"/>
              </a:rPr>
              <a:t> Кириленко, </a:t>
            </a:r>
            <a:r>
              <a:rPr lang="ru-RU" b="1" dirty="0" err="1">
                <a:highlight>
                  <a:srgbClr val="00FF00"/>
                </a:highlight>
                <a:latin typeface="+mj-lt"/>
              </a:rPr>
              <a:t>Вахтанг</a:t>
            </a:r>
            <a:r>
              <a:rPr lang="ru-RU" b="1" dirty="0">
                <a:highlight>
                  <a:srgbClr val="00FF00"/>
                </a:highlight>
                <a:latin typeface="+mj-lt"/>
              </a:rPr>
              <a:t> </a:t>
            </a:r>
            <a:r>
              <a:rPr lang="ru-RU" b="1" dirty="0" err="1">
                <a:highlight>
                  <a:srgbClr val="00FF00"/>
                </a:highlight>
                <a:latin typeface="+mj-lt"/>
              </a:rPr>
              <a:t>Кіпіані</a:t>
            </a:r>
            <a:r>
              <a:rPr lang="ru-RU" b="1" dirty="0">
                <a:highlight>
                  <a:srgbClr val="00FF00"/>
                </a:highlight>
                <a:latin typeface="+mj-lt"/>
              </a:rPr>
              <a:t>, </a:t>
            </a:r>
            <a:r>
              <a:rPr lang="ru-RU" b="1" dirty="0" err="1">
                <a:highlight>
                  <a:srgbClr val="00FF00"/>
                </a:highlight>
                <a:latin typeface="+mj-lt"/>
              </a:rPr>
              <a:t>Соломія</a:t>
            </a:r>
            <a:r>
              <a:rPr lang="ru-RU" b="1" dirty="0">
                <a:highlight>
                  <a:srgbClr val="00FF00"/>
                </a:highlight>
                <a:latin typeface="+mj-lt"/>
              </a:rPr>
              <a:t> </a:t>
            </a:r>
            <a:r>
              <a:rPr lang="ru-RU" b="1" dirty="0" err="1">
                <a:highlight>
                  <a:srgbClr val="00FF00"/>
                </a:highlight>
                <a:latin typeface="+mj-lt"/>
              </a:rPr>
              <a:t>Павличко</a:t>
            </a:r>
            <a:r>
              <a:rPr lang="ru-RU" b="1" dirty="0">
                <a:highlight>
                  <a:srgbClr val="00FF00"/>
                </a:highlight>
                <a:latin typeface="+mj-lt"/>
              </a:rPr>
              <a:t>, </a:t>
            </a:r>
            <a:r>
              <a:rPr lang="ru-RU" b="1" dirty="0" err="1">
                <a:highlight>
                  <a:srgbClr val="00FF00"/>
                </a:highlight>
                <a:latin typeface="+mj-lt"/>
              </a:rPr>
              <a:t>Анжеліка</a:t>
            </a:r>
            <a:r>
              <a:rPr lang="ru-RU" b="1" dirty="0">
                <a:highlight>
                  <a:srgbClr val="00FF00"/>
                </a:highlight>
                <a:latin typeface="+mj-lt"/>
              </a:rPr>
              <a:t> </a:t>
            </a:r>
            <a:r>
              <a:rPr lang="ru-RU" b="1" dirty="0" err="1">
                <a:highlight>
                  <a:srgbClr val="00FF00"/>
                </a:highlight>
                <a:latin typeface="+mj-lt"/>
              </a:rPr>
              <a:t>Рудницька</a:t>
            </a:r>
            <a:r>
              <a:rPr lang="ru-RU" b="1" dirty="0">
                <a:highlight>
                  <a:srgbClr val="00FF00"/>
                </a:highlight>
                <a:latin typeface="+mj-lt"/>
              </a:rPr>
              <a:t>, Олег </a:t>
            </a:r>
            <a:r>
              <a:rPr lang="ru-RU" b="1" dirty="0" err="1">
                <a:highlight>
                  <a:srgbClr val="00FF00"/>
                </a:highlight>
                <a:latin typeface="+mj-lt"/>
              </a:rPr>
              <a:t>Тягнибок</a:t>
            </a:r>
            <a:r>
              <a:rPr lang="ru-RU" b="1" dirty="0">
                <a:highlight>
                  <a:srgbClr val="00FF00"/>
                </a:highlight>
                <a:latin typeface="+mj-lt"/>
              </a:rPr>
              <a:t> та </a:t>
            </a:r>
            <a:r>
              <a:rPr lang="ru-RU" b="1" dirty="0" err="1">
                <a:highlight>
                  <a:srgbClr val="00FF00"/>
                </a:highlight>
                <a:latin typeface="+mj-lt"/>
              </a:rPr>
              <a:t>інші</a:t>
            </a:r>
            <a:r>
              <a:rPr lang="ru-RU" b="1" dirty="0">
                <a:highlight>
                  <a:srgbClr val="00FF00"/>
                </a:highlight>
                <a:latin typeface="+mj-lt"/>
              </a:rPr>
              <a:t>.</a:t>
            </a:r>
          </a:p>
          <a:p>
            <a:pPr eaLnBrk="1" fontAlgn="auto" hangingPunct="1">
              <a:spcAft>
                <a:spcPts val="0"/>
              </a:spcAft>
              <a:defRPr/>
            </a:pPr>
            <a:endParaRPr lang="ru-RU" b="1" dirty="0">
              <a:highlight>
                <a:srgbClr val="00FF00"/>
              </a:highlight>
              <a:latin typeface="+mj-lt"/>
            </a:endParaRPr>
          </a:p>
          <a:p>
            <a:pPr eaLnBrk="1" fontAlgn="auto" hangingPunct="1">
              <a:spcAft>
                <a:spcPts val="0"/>
              </a:spcAft>
              <a:defRPr/>
            </a:pPr>
            <a:r>
              <a:rPr lang="ru-RU" b="1" dirty="0">
                <a:highlight>
                  <a:srgbClr val="00FF00"/>
                </a:highlight>
                <a:latin typeface="+mj-lt"/>
              </a:rPr>
              <a:t>Влада, </a:t>
            </a:r>
            <a:r>
              <a:rPr lang="ru-RU" b="1" dirty="0" err="1">
                <a:highlight>
                  <a:srgbClr val="00FF00"/>
                </a:highlight>
                <a:latin typeface="+mj-lt"/>
              </a:rPr>
              <a:t>з</a:t>
            </a:r>
            <a:r>
              <a:rPr lang="ru-RU" b="1" dirty="0">
                <a:highlight>
                  <a:srgbClr val="00FF00"/>
                </a:highlight>
                <a:latin typeface="+mj-lt"/>
              </a:rPr>
              <a:t> </a:t>
            </a:r>
            <a:r>
              <a:rPr lang="ru-RU" b="1" dirty="0" err="1">
                <a:highlight>
                  <a:srgbClr val="00FF00"/>
                </a:highlight>
                <a:latin typeface="+mj-lt"/>
              </a:rPr>
              <a:t>огляду</a:t>
            </a:r>
            <a:r>
              <a:rPr lang="ru-RU" b="1" dirty="0">
                <a:highlight>
                  <a:srgbClr val="00FF00"/>
                </a:highlight>
                <a:latin typeface="+mj-lt"/>
              </a:rPr>
              <a:t> на </a:t>
            </a:r>
            <a:r>
              <a:rPr lang="ru-RU" b="1" dirty="0" err="1">
                <a:highlight>
                  <a:srgbClr val="00FF00"/>
                </a:highlight>
                <a:latin typeface="+mj-lt"/>
              </a:rPr>
              <a:t>чисельність</a:t>
            </a:r>
            <a:r>
              <a:rPr lang="ru-RU" b="1" dirty="0">
                <a:highlight>
                  <a:srgbClr val="00FF00"/>
                </a:highlight>
                <a:latin typeface="+mj-lt"/>
              </a:rPr>
              <a:t> </a:t>
            </a:r>
            <a:r>
              <a:rPr lang="ru-RU" b="1" dirty="0" err="1">
                <a:highlight>
                  <a:srgbClr val="00FF00"/>
                </a:highlight>
                <a:latin typeface="+mj-lt"/>
              </a:rPr>
              <a:t>акцій</a:t>
            </a:r>
            <a:r>
              <a:rPr lang="ru-RU" b="1" dirty="0">
                <a:highlight>
                  <a:srgbClr val="00FF00"/>
                </a:highlight>
                <a:latin typeface="+mj-lt"/>
              </a:rPr>
              <a:t> протесту </a:t>
            </a:r>
            <a:r>
              <a:rPr lang="ru-RU" b="1" dirty="0" err="1">
                <a:highlight>
                  <a:srgbClr val="00FF00"/>
                </a:highlight>
                <a:latin typeface="+mj-lt"/>
              </a:rPr>
              <a:t>і</a:t>
            </a:r>
            <a:r>
              <a:rPr lang="ru-RU" b="1" dirty="0">
                <a:highlight>
                  <a:srgbClr val="00FF00"/>
                </a:highlight>
                <a:latin typeface="+mj-lt"/>
              </a:rPr>
              <a:t> резонанс, </a:t>
            </a:r>
            <a:r>
              <a:rPr lang="ru-RU" b="1" dirty="0" err="1">
                <a:highlight>
                  <a:srgbClr val="00FF00"/>
                </a:highlight>
                <a:latin typeface="+mj-lt"/>
              </a:rPr>
              <a:t>виконала</a:t>
            </a:r>
            <a:r>
              <a:rPr lang="ru-RU" b="1" dirty="0">
                <a:highlight>
                  <a:srgbClr val="00FF00"/>
                </a:highlight>
                <a:latin typeface="+mj-lt"/>
              </a:rPr>
              <a:t> практично </a:t>
            </a:r>
            <a:r>
              <a:rPr lang="ru-RU" b="1" dirty="0" err="1">
                <a:highlight>
                  <a:srgbClr val="00FF00"/>
                </a:highlight>
                <a:latin typeface="+mj-lt"/>
              </a:rPr>
              <a:t>всі</a:t>
            </a:r>
            <a:r>
              <a:rPr lang="ru-RU" b="1" dirty="0">
                <a:highlight>
                  <a:srgbClr val="00FF00"/>
                </a:highlight>
                <a:latin typeface="+mj-lt"/>
              </a:rPr>
              <a:t> </a:t>
            </a:r>
            <a:r>
              <a:rPr lang="ru-RU" b="1" dirty="0" err="1">
                <a:highlight>
                  <a:srgbClr val="00FF00"/>
                </a:highlight>
                <a:latin typeface="+mj-lt"/>
              </a:rPr>
              <a:t>вимоги</a:t>
            </a:r>
            <a:r>
              <a:rPr lang="ru-RU" b="1" dirty="0">
                <a:highlight>
                  <a:srgbClr val="00FF00"/>
                </a:highlight>
                <a:latin typeface="+mj-lt"/>
              </a:rPr>
              <a:t> </a:t>
            </a:r>
            <a:r>
              <a:rPr lang="ru-RU" b="1" dirty="0" err="1">
                <a:highlight>
                  <a:srgbClr val="00FF00"/>
                </a:highlight>
                <a:latin typeface="+mj-lt"/>
              </a:rPr>
              <a:t>мітингувальників</a:t>
            </a:r>
            <a:r>
              <a:rPr lang="ru-RU" b="1" dirty="0">
                <a:highlight>
                  <a:srgbClr val="00FF00"/>
                </a:highlight>
                <a:latin typeface="+mj-lt"/>
              </a:rPr>
              <a:t>. </a:t>
            </a:r>
            <a:r>
              <a:rPr lang="ru-RU" b="1" dirty="0" err="1">
                <a:highlight>
                  <a:srgbClr val="00FF00"/>
                </a:highlight>
                <a:latin typeface="+mj-lt"/>
              </a:rPr>
              <a:t>Революція</a:t>
            </a:r>
            <a:r>
              <a:rPr lang="ru-RU" b="1" dirty="0">
                <a:highlight>
                  <a:srgbClr val="00FF00"/>
                </a:highlight>
                <a:latin typeface="+mj-lt"/>
              </a:rPr>
              <a:t> на </a:t>
            </a:r>
            <a:r>
              <a:rPr lang="ru-RU" b="1" dirty="0" err="1">
                <a:highlight>
                  <a:srgbClr val="00FF00"/>
                </a:highlight>
                <a:latin typeface="+mj-lt"/>
              </a:rPr>
              <a:t>граніті</a:t>
            </a:r>
            <a:r>
              <a:rPr lang="ru-RU" b="1" dirty="0">
                <a:highlight>
                  <a:srgbClr val="00FF00"/>
                </a:highlight>
                <a:latin typeface="+mj-lt"/>
              </a:rPr>
              <a:t> стала </a:t>
            </a:r>
            <a:r>
              <a:rPr lang="ru-RU" b="1" dirty="0" err="1">
                <a:highlight>
                  <a:srgbClr val="00FF00"/>
                </a:highlight>
                <a:latin typeface="+mj-lt"/>
              </a:rPr>
              <a:t>однією</a:t>
            </a:r>
            <a:r>
              <a:rPr lang="ru-RU" b="1" dirty="0">
                <a:highlight>
                  <a:srgbClr val="00FF00"/>
                </a:highlight>
                <a:latin typeface="+mj-lt"/>
              </a:rPr>
              <a:t> </a:t>
            </a:r>
            <a:r>
              <a:rPr lang="ru-RU" b="1" dirty="0" err="1">
                <a:highlight>
                  <a:srgbClr val="00FF00"/>
                </a:highlight>
                <a:latin typeface="+mj-lt"/>
              </a:rPr>
              <a:t>з</a:t>
            </a:r>
            <a:r>
              <a:rPr lang="ru-RU" b="1" dirty="0">
                <a:highlight>
                  <a:srgbClr val="00FF00"/>
                </a:highlight>
                <a:latin typeface="+mj-lt"/>
              </a:rPr>
              <a:t> </a:t>
            </a:r>
            <a:r>
              <a:rPr lang="ru-RU" b="1" dirty="0" err="1">
                <a:highlight>
                  <a:srgbClr val="00FF00"/>
                </a:highlight>
                <a:latin typeface="+mj-lt"/>
              </a:rPr>
              <a:t>безпосередніх</a:t>
            </a:r>
            <a:r>
              <a:rPr lang="ru-RU" b="1" dirty="0">
                <a:highlight>
                  <a:srgbClr val="00FF00"/>
                </a:highlight>
                <a:latin typeface="+mj-lt"/>
              </a:rPr>
              <a:t> причин, </a:t>
            </a:r>
            <a:r>
              <a:rPr lang="ru-RU" b="1" dirty="0" err="1">
                <a:highlight>
                  <a:srgbClr val="00FF00"/>
                </a:highlight>
                <a:latin typeface="+mj-lt"/>
              </a:rPr>
              <a:t>завдяки</a:t>
            </a:r>
            <a:r>
              <a:rPr lang="ru-RU" b="1" dirty="0">
                <a:highlight>
                  <a:srgbClr val="00FF00"/>
                </a:highlight>
                <a:latin typeface="+mj-lt"/>
              </a:rPr>
              <a:t> </a:t>
            </a:r>
            <a:r>
              <a:rPr lang="ru-RU" b="1" dirty="0" err="1">
                <a:highlight>
                  <a:srgbClr val="00FF00"/>
                </a:highlight>
                <a:latin typeface="+mj-lt"/>
              </a:rPr>
              <a:t>яким</a:t>
            </a:r>
            <a:r>
              <a:rPr lang="ru-RU" b="1" dirty="0">
                <a:highlight>
                  <a:srgbClr val="00FF00"/>
                </a:highlight>
                <a:latin typeface="+mj-lt"/>
              </a:rPr>
              <a:t> </a:t>
            </a:r>
            <a:r>
              <a:rPr lang="ru-RU" b="1" dirty="0" err="1">
                <a:highlight>
                  <a:srgbClr val="00FF00"/>
                </a:highlight>
                <a:latin typeface="+mj-lt"/>
              </a:rPr>
              <a:t>Україна</a:t>
            </a:r>
            <a:r>
              <a:rPr lang="ru-RU" b="1" dirty="0">
                <a:highlight>
                  <a:srgbClr val="00FF00"/>
                </a:highlight>
                <a:latin typeface="+mj-lt"/>
              </a:rPr>
              <a:t> </a:t>
            </a:r>
            <a:r>
              <a:rPr lang="ru-RU" b="1" dirty="0" err="1">
                <a:highlight>
                  <a:srgbClr val="00FF00"/>
                </a:highlight>
                <a:latin typeface="+mj-lt"/>
              </a:rPr>
              <a:t>отримала</a:t>
            </a:r>
            <a:r>
              <a:rPr lang="ru-RU" b="1" dirty="0">
                <a:highlight>
                  <a:srgbClr val="00FF00"/>
                </a:highlight>
                <a:latin typeface="+mj-lt"/>
              </a:rPr>
              <a:t> </a:t>
            </a:r>
            <a:r>
              <a:rPr lang="ru-RU" b="1" dirty="0" err="1">
                <a:highlight>
                  <a:srgbClr val="00FF00"/>
                </a:highlight>
                <a:latin typeface="+mj-lt"/>
              </a:rPr>
              <a:t>незалежність</a:t>
            </a:r>
            <a:r>
              <a:rPr lang="ru-RU" b="1" dirty="0">
                <a:latin typeface="+mj-lt"/>
              </a:rPr>
              <a:t>.</a:t>
            </a:r>
          </a:p>
          <a:p>
            <a:pPr eaLnBrk="1" fontAlgn="auto" hangingPunct="1">
              <a:spcAft>
                <a:spcPts val="0"/>
              </a:spcAft>
              <a:defRPr/>
            </a:pPr>
            <a:endParaRPr lang="ru-RU" dirty="0"/>
          </a:p>
        </p:txBody>
      </p:sp>
      <p:pic>
        <p:nvPicPr>
          <p:cNvPr id="41987" name="Picture 4" descr="ÐÐ½Ð´ÑÑÐ¹ ÐÐ°ÑÐ°Ð»ÑÑÐ°">
            <a:extLst>
              <a:ext uri="{FF2B5EF4-FFF2-40B4-BE49-F238E27FC236}">
                <a16:creationId xmlns:a16="http://schemas.microsoft.com/office/drawing/2014/main" id="{05A7020B-7D95-4527-9AC1-3F238A2E60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2489200"/>
            <a:ext cx="7777162" cy="436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FD063E-744D-46A9-842B-0F0143DDBF8C}"/>
              </a:ext>
            </a:extLst>
          </p:cNvPr>
          <p:cNvSpPr>
            <a:spLocks noGrp="1"/>
          </p:cNvSpPr>
          <p:nvPr>
            <p:ph type="title"/>
          </p:nvPr>
        </p:nvSpPr>
        <p:spPr>
          <a:xfrm>
            <a:off x="0" y="0"/>
            <a:ext cx="9144000" cy="1331913"/>
          </a:xfrm>
          <a:solidFill>
            <a:srgbClr val="FFFF00"/>
          </a:solidFill>
          <a:ln>
            <a:solidFill>
              <a:schemeClr val="accent1">
                <a:lumMod val="60000"/>
                <a:lumOff val="40000"/>
              </a:schemeClr>
            </a:solidFill>
          </a:ln>
        </p:spPr>
        <p:txBody>
          <a:bodyPr rtlCol="0">
            <a:normAutofit fontScale="90000"/>
          </a:bodyPr>
          <a:lstStyle/>
          <a:p>
            <a:pPr eaLnBrk="1" fontAlgn="auto" hangingPunct="1">
              <a:spcAft>
                <a:spcPts val="0"/>
              </a:spcAft>
              <a:defRPr/>
            </a:pPr>
            <a:r>
              <a:rPr lang="uk-UA" b="1" dirty="0">
                <a:highlight>
                  <a:srgbClr val="00FF00"/>
                </a:highlight>
              </a:rPr>
              <a:t>Отже, національний рух в Україні мав такі прояви:</a:t>
            </a:r>
            <a:endParaRPr lang="ru-RU" b="1" dirty="0">
              <a:highlight>
                <a:srgbClr val="00FF00"/>
              </a:highlight>
            </a:endParaRPr>
          </a:p>
        </p:txBody>
      </p:sp>
      <p:sp>
        <p:nvSpPr>
          <p:cNvPr id="43011" name="Содержимое 2">
            <a:extLst>
              <a:ext uri="{FF2B5EF4-FFF2-40B4-BE49-F238E27FC236}">
                <a16:creationId xmlns:a16="http://schemas.microsoft.com/office/drawing/2014/main" id="{05DE8E44-771B-40D7-B095-EE4315C67754}"/>
              </a:ext>
            </a:extLst>
          </p:cNvPr>
          <p:cNvSpPr>
            <a:spLocks noGrp="1"/>
          </p:cNvSpPr>
          <p:nvPr>
            <p:ph idx="1"/>
          </p:nvPr>
        </p:nvSpPr>
        <p:spPr/>
        <p:txBody>
          <a:bodyPr/>
          <a:lstStyle/>
          <a:p>
            <a:pPr eaLnBrk="1" hangingPunct="1">
              <a:buFont typeface="Arial" panose="020B0604020202020204" pitchFamily="34" charset="0"/>
              <a:buNone/>
            </a:pPr>
            <a:r>
              <a:rPr lang="uk-UA" altLang="uk-UA"/>
              <a:t>1. Мітинги, демонстрації, акції протесту.</a:t>
            </a:r>
          </a:p>
          <a:p>
            <a:pPr eaLnBrk="1" hangingPunct="1">
              <a:buFont typeface="Arial" panose="020B0604020202020204" pitchFamily="34" charset="0"/>
              <a:buNone/>
            </a:pPr>
            <a:r>
              <a:rPr lang="uk-UA" altLang="uk-UA"/>
              <a:t>2. Формування широкого загальнонаціонального руху – Народного руху за перебудову.</a:t>
            </a:r>
          </a:p>
          <a:p>
            <a:pPr eaLnBrk="1" hangingPunct="1">
              <a:buFont typeface="Arial" panose="020B0604020202020204" pitchFamily="34" charset="0"/>
              <a:buNone/>
            </a:pPr>
            <a:r>
              <a:rPr lang="uk-UA" altLang="uk-UA"/>
              <a:t>3. Формування українських національних партій і , відповідно, багатопартійної системи.</a:t>
            </a:r>
            <a:endParaRPr lang="ru-RU" altLang="uk-UA"/>
          </a:p>
        </p:txBody>
      </p:sp>
      <p:pic>
        <p:nvPicPr>
          <p:cNvPr id="3" name="Рисунок 2">
            <a:extLst>
              <a:ext uri="{FF2B5EF4-FFF2-40B4-BE49-F238E27FC236}">
                <a16:creationId xmlns:a16="http://schemas.microsoft.com/office/drawing/2014/main" id="{0489AF22-A7FE-4632-8A06-E1CF1081486C}"/>
              </a:ext>
            </a:extLst>
          </p:cNvPr>
          <p:cNvPicPr>
            <a:picLocks noChangeAspect="1"/>
          </p:cNvPicPr>
          <p:nvPr/>
        </p:nvPicPr>
        <p:blipFill>
          <a:blip r:embed="rId2"/>
          <a:stretch>
            <a:fillRect/>
          </a:stretch>
        </p:blipFill>
        <p:spPr>
          <a:xfrm>
            <a:off x="5757395" y="4725144"/>
            <a:ext cx="2895851" cy="1822862"/>
          </a:xfrm>
          <a:prstGeom prst="rect">
            <a:avLst/>
          </a:prstGeom>
        </p:spPr>
      </p:pic>
      <p:pic>
        <p:nvPicPr>
          <p:cNvPr id="5" name="Рисунок 4">
            <a:extLst>
              <a:ext uri="{FF2B5EF4-FFF2-40B4-BE49-F238E27FC236}">
                <a16:creationId xmlns:a16="http://schemas.microsoft.com/office/drawing/2014/main" id="{395CD5CF-3760-4E09-8DAC-DB3732333B4F}"/>
              </a:ext>
            </a:extLst>
          </p:cNvPr>
          <p:cNvPicPr>
            <a:picLocks noChangeAspect="1"/>
          </p:cNvPicPr>
          <p:nvPr/>
        </p:nvPicPr>
        <p:blipFill>
          <a:blip r:embed="rId3"/>
          <a:stretch>
            <a:fillRect/>
          </a:stretch>
        </p:blipFill>
        <p:spPr>
          <a:xfrm>
            <a:off x="3203848" y="6680454"/>
            <a:ext cx="6123432" cy="355092"/>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endParaRPr lang="ru-RU" dirty="0"/>
          </a:p>
        </p:txBody>
      </p:sp>
      <p:sp>
        <p:nvSpPr>
          <p:cNvPr id="3" name="Заголовок 2"/>
          <p:cNvSpPr>
            <a:spLocks noGrp="1"/>
          </p:cNvSpPr>
          <p:nvPr>
            <p:ph type="title"/>
          </p:nvPr>
        </p:nvSpPr>
        <p:spPr/>
        <p:txBody>
          <a:bodyPr/>
          <a:lstStyle/>
          <a:p>
            <a:r>
              <a:rPr lang="uk-UA" dirty="0"/>
              <a:t>Релігійне відродження</a:t>
            </a:r>
            <a:endParaRPr lang="ru-RU" dirty="0"/>
          </a:p>
        </p:txBody>
      </p:sp>
      <p:pic>
        <p:nvPicPr>
          <p:cNvPr id="25602" name="Picture 2" descr="Картинки по запросу угкц"/>
          <p:cNvPicPr>
            <a:picLocks noChangeAspect="1" noChangeArrowheads="1"/>
          </p:cNvPicPr>
          <p:nvPr/>
        </p:nvPicPr>
        <p:blipFill>
          <a:blip r:embed="rId2" cstate="print"/>
          <a:srcRect/>
          <a:stretch>
            <a:fillRect/>
          </a:stretch>
        </p:blipFill>
        <p:spPr bwMode="auto">
          <a:xfrm>
            <a:off x="0" y="1412776"/>
            <a:ext cx="4283968" cy="2376264"/>
          </a:xfrm>
          <a:prstGeom prst="rect">
            <a:avLst/>
          </a:prstGeom>
          <a:noFill/>
        </p:spPr>
      </p:pic>
      <p:pic>
        <p:nvPicPr>
          <p:cNvPr id="25604" name="Picture 4" descr="Картинки по запросу угкц"/>
          <p:cNvPicPr>
            <a:picLocks noChangeAspect="1" noChangeArrowheads="1"/>
          </p:cNvPicPr>
          <p:nvPr/>
        </p:nvPicPr>
        <p:blipFill>
          <a:blip r:embed="rId3" cstate="print"/>
          <a:srcRect/>
          <a:stretch>
            <a:fillRect/>
          </a:stretch>
        </p:blipFill>
        <p:spPr bwMode="auto">
          <a:xfrm>
            <a:off x="4283969" y="1412776"/>
            <a:ext cx="4860032" cy="2376264"/>
          </a:xfrm>
          <a:prstGeom prst="rect">
            <a:avLst/>
          </a:prstGeom>
          <a:noFill/>
        </p:spPr>
      </p:pic>
      <p:pic>
        <p:nvPicPr>
          <p:cNvPr id="25606" name="Picture 6" descr="Картинки по запросу угкц"/>
          <p:cNvPicPr>
            <a:picLocks noChangeAspect="1" noChangeArrowheads="1"/>
          </p:cNvPicPr>
          <p:nvPr/>
        </p:nvPicPr>
        <p:blipFill>
          <a:blip r:embed="rId4" cstate="print"/>
          <a:srcRect/>
          <a:stretch>
            <a:fillRect/>
          </a:stretch>
        </p:blipFill>
        <p:spPr bwMode="auto">
          <a:xfrm>
            <a:off x="0" y="3789040"/>
            <a:ext cx="9144000" cy="3068960"/>
          </a:xfrm>
          <a:prstGeom prst="rect">
            <a:avLst/>
          </a:prstGeom>
          <a:noFill/>
        </p:spPr>
      </p:pic>
    </p:spTree>
  </p:cSld>
  <p:clrMapOvr>
    <a:masterClrMapping/>
  </p:clrMapOvr>
  <p:transition>
    <p:cove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DCB258-377A-47CF-8F56-7B376BD6F3F6}"/>
              </a:ext>
            </a:extLst>
          </p:cNvPr>
          <p:cNvSpPr>
            <a:spLocks noGrp="1"/>
          </p:cNvSpPr>
          <p:nvPr>
            <p:ph type="title"/>
          </p:nvPr>
        </p:nvSpPr>
        <p:spPr/>
        <p:txBody>
          <a:bodyPr/>
          <a:lstStyle/>
          <a:p>
            <a:r>
              <a:rPr lang="uk-UA" dirty="0"/>
              <a:t>РЕЛІГІЙНЕ ВІДРОДЖЕННЯ</a:t>
            </a:r>
          </a:p>
        </p:txBody>
      </p:sp>
      <p:sp>
        <p:nvSpPr>
          <p:cNvPr id="3" name="Объект 2">
            <a:extLst>
              <a:ext uri="{FF2B5EF4-FFF2-40B4-BE49-F238E27FC236}">
                <a16:creationId xmlns:a16="http://schemas.microsoft.com/office/drawing/2014/main" id="{3B9972D0-63DA-4067-9AA4-52503E71CA4E}"/>
              </a:ext>
            </a:extLst>
          </p:cNvPr>
          <p:cNvSpPr>
            <a:spLocks noGrp="1"/>
          </p:cNvSpPr>
          <p:nvPr>
            <p:ph idx="1"/>
          </p:nvPr>
        </p:nvSpPr>
        <p:spPr/>
        <p:txBody>
          <a:bodyPr/>
          <a:lstStyle/>
          <a:p>
            <a:r>
              <a:rPr lang="uk-UA" sz="1800" dirty="0"/>
              <a:t>Рубіжною подією у зміні ставлення держави до церкви і релігії можна вважати відзначення </a:t>
            </a:r>
            <a:r>
              <a:rPr lang="uk-UA" sz="1800" b="1" dirty="0"/>
              <a:t>1000-літнього ювілею хрещення Русі (1988 р.). </a:t>
            </a:r>
          </a:p>
          <a:p>
            <a:r>
              <a:rPr lang="uk-UA" sz="1800" dirty="0"/>
              <a:t>Святкування відбувалося в Києві та Москві за участю понад 100 офіційних представництв церков і релігій з усього світу. Особливої урочистості акції святкування ювілею надало те, що </a:t>
            </a:r>
            <a:r>
              <a:rPr lang="uk-UA" sz="1800" b="1" dirty="0"/>
              <a:t>ця дата була визнана ООН визначною подією в історії цивілізації.</a:t>
            </a:r>
          </a:p>
          <a:p>
            <a:r>
              <a:rPr lang="uk-UA" sz="1800" dirty="0"/>
              <a:t>Загальне зацікавлення релігійною тематикою сприяло активізації різних конфесій. Атеїзм перестав бути офіційною ідеологією.</a:t>
            </a:r>
          </a:p>
          <a:p>
            <a:endParaRPr lang="uk-UA" sz="1800" dirty="0"/>
          </a:p>
        </p:txBody>
      </p:sp>
      <p:pic>
        <p:nvPicPr>
          <p:cNvPr id="4" name="Рисунок 3">
            <a:extLst>
              <a:ext uri="{FF2B5EF4-FFF2-40B4-BE49-F238E27FC236}">
                <a16:creationId xmlns:a16="http://schemas.microsoft.com/office/drawing/2014/main" id="{4CBDC8FC-C705-4AD6-A787-032AA984898F}"/>
              </a:ext>
            </a:extLst>
          </p:cNvPr>
          <p:cNvPicPr>
            <a:picLocks noChangeAspect="1"/>
          </p:cNvPicPr>
          <p:nvPr/>
        </p:nvPicPr>
        <p:blipFill>
          <a:blip r:embed="rId2"/>
          <a:stretch>
            <a:fillRect/>
          </a:stretch>
        </p:blipFill>
        <p:spPr>
          <a:xfrm>
            <a:off x="6228184" y="3673319"/>
            <a:ext cx="1859441" cy="2780017"/>
          </a:xfrm>
          <a:prstGeom prst="rect">
            <a:avLst/>
          </a:prstGeom>
        </p:spPr>
      </p:pic>
      <p:pic>
        <p:nvPicPr>
          <p:cNvPr id="6" name="Рисунок 5">
            <a:extLst>
              <a:ext uri="{FF2B5EF4-FFF2-40B4-BE49-F238E27FC236}">
                <a16:creationId xmlns:a16="http://schemas.microsoft.com/office/drawing/2014/main" id="{049AB1CB-3296-4E15-A061-2E3C8D8DDF28}"/>
              </a:ext>
            </a:extLst>
          </p:cNvPr>
          <p:cNvPicPr>
            <a:picLocks noChangeAspect="1"/>
          </p:cNvPicPr>
          <p:nvPr/>
        </p:nvPicPr>
        <p:blipFill>
          <a:blip r:embed="rId3"/>
          <a:stretch>
            <a:fillRect/>
          </a:stretch>
        </p:blipFill>
        <p:spPr>
          <a:xfrm>
            <a:off x="1187624" y="6453336"/>
            <a:ext cx="6123432" cy="530352"/>
          </a:xfrm>
          <a:prstGeom prst="rect">
            <a:avLst/>
          </a:prstGeom>
        </p:spPr>
      </p:pic>
    </p:spTree>
    <p:extLst>
      <p:ext uri="{BB962C8B-B14F-4D97-AF65-F5344CB8AC3E}">
        <p14:creationId xmlns:p14="http://schemas.microsoft.com/office/powerpoint/2010/main" val="1998752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endParaRPr lang="ru-RU"/>
          </a:p>
        </p:txBody>
      </p:sp>
      <p:sp>
        <p:nvSpPr>
          <p:cNvPr id="3" name="Заголовок 2"/>
          <p:cNvSpPr>
            <a:spLocks noGrp="1"/>
          </p:cNvSpPr>
          <p:nvPr>
            <p:ph type="title"/>
          </p:nvPr>
        </p:nvSpPr>
        <p:spPr/>
        <p:txBody>
          <a:bodyPr>
            <a:normAutofit/>
          </a:bodyPr>
          <a:lstStyle/>
          <a:p>
            <a:r>
              <a:rPr lang="uk-UA" sz="2800" dirty="0"/>
              <a:t>     Вищий орган влади – Верховна Рада</a:t>
            </a:r>
            <a:endParaRPr lang="ru-RU" sz="2800" dirty="0"/>
          </a:p>
        </p:txBody>
      </p:sp>
      <p:pic>
        <p:nvPicPr>
          <p:cNvPr id="1026" name="Picture 2" descr="Похожее изображение"/>
          <p:cNvPicPr>
            <a:picLocks noChangeAspect="1" noChangeArrowheads="1"/>
          </p:cNvPicPr>
          <p:nvPr/>
        </p:nvPicPr>
        <p:blipFill>
          <a:blip r:embed="rId2" cstate="print"/>
          <a:srcRect/>
          <a:stretch>
            <a:fillRect/>
          </a:stretch>
        </p:blipFill>
        <p:spPr bwMode="auto">
          <a:xfrm>
            <a:off x="0" y="1484784"/>
            <a:ext cx="9144000" cy="5373216"/>
          </a:xfrm>
          <a:prstGeom prst="rect">
            <a:avLst/>
          </a:prstGeom>
          <a:noFill/>
        </p:spPr>
      </p:pic>
    </p:spTree>
  </p:cSld>
  <p:clrMapOvr>
    <a:masterClrMapping/>
  </p:clrMapOvr>
  <p:transition>
    <p:cove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Історія становлення та традиції святкування Дня Хрещення Русі: 1888 – 2018  - Українська Православна Церква">
            <a:extLst>
              <a:ext uri="{FF2B5EF4-FFF2-40B4-BE49-F238E27FC236}">
                <a16:creationId xmlns:a16="http://schemas.microsoft.com/office/drawing/2014/main" id="{D8E647A4-C78B-4188-9FDE-A8839561BCF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7609" y="924506"/>
            <a:ext cx="3225950" cy="4893506"/>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id="{A7B7AA36-3640-415B-B227-EF5A8D2D55BD}"/>
              </a:ext>
            </a:extLst>
          </p:cNvPr>
          <p:cNvPicPr>
            <a:picLocks noChangeAspect="1"/>
          </p:cNvPicPr>
          <p:nvPr/>
        </p:nvPicPr>
        <p:blipFill>
          <a:blip r:embed="rId3"/>
          <a:stretch>
            <a:fillRect/>
          </a:stretch>
        </p:blipFill>
        <p:spPr>
          <a:xfrm>
            <a:off x="4427984" y="919841"/>
            <a:ext cx="3731075" cy="2097206"/>
          </a:xfrm>
          <a:prstGeom prst="rect">
            <a:avLst/>
          </a:prstGeom>
        </p:spPr>
      </p:pic>
      <p:pic>
        <p:nvPicPr>
          <p:cNvPr id="4" name="Рисунок 3">
            <a:extLst>
              <a:ext uri="{FF2B5EF4-FFF2-40B4-BE49-F238E27FC236}">
                <a16:creationId xmlns:a16="http://schemas.microsoft.com/office/drawing/2014/main" id="{2D3F2DD7-820A-47CD-BA8C-4B2B462428EB}"/>
              </a:ext>
            </a:extLst>
          </p:cNvPr>
          <p:cNvPicPr>
            <a:picLocks noChangeAspect="1"/>
          </p:cNvPicPr>
          <p:nvPr/>
        </p:nvPicPr>
        <p:blipFill>
          <a:blip r:embed="rId4"/>
          <a:stretch>
            <a:fillRect/>
          </a:stretch>
        </p:blipFill>
        <p:spPr>
          <a:xfrm>
            <a:off x="4211960" y="3425742"/>
            <a:ext cx="4291956" cy="2706859"/>
          </a:xfrm>
          <a:prstGeom prst="rect">
            <a:avLst/>
          </a:prstGeom>
        </p:spPr>
      </p:pic>
    </p:spTree>
    <p:extLst>
      <p:ext uri="{BB962C8B-B14F-4D97-AF65-F5344CB8AC3E}">
        <p14:creationId xmlns:p14="http://schemas.microsoft.com/office/powerpoint/2010/main" val="402065926"/>
      </p:ext>
    </p:extLst>
  </p:cSld>
  <p:clrMapOvr>
    <a:masterClrMapping/>
  </p:clrMapOvr>
  <p:transition>
    <p:cove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440EFC-34C1-4651-B1D8-F6E1370E4901}"/>
              </a:ext>
            </a:extLst>
          </p:cNvPr>
          <p:cNvSpPr>
            <a:spLocks noGrp="1"/>
          </p:cNvSpPr>
          <p:nvPr>
            <p:ph type="title"/>
          </p:nvPr>
        </p:nvSpPr>
        <p:spPr>
          <a:xfrm>
            <a:off x="457200" y="274638"/>
            <a:ext cx="8229600" cy="6466730"/>
          </a:xfrm>
        </p:spPr>
        <p:txBody>
          <a:bodyPr/>
          <a:lstStyle/>
          <a:p>
            <a:r>
              <a:rPr lang="uk-UA" sz="2000" dirty="0"/>
              <a:t>Відновлення релігійного життя поставило на порядок денний питання про статус Української греко-католицької церкви (УГКЦ). Папа Римський Іоанн Павло </a:t>
            </a:r>
            <a:r>
              <a:rPr lang="en-US" sz="2000" dirty="0"/>
              <a:t>II </a:t>
            </a:r>
            <a:r>
              <a:rPr lang="uk-UA" sz="2000" dirty="0"/>
              <a:t>звернувся до М. Горбачова із закликом засудити злочин комуністичної влади, вчинений у 1946 р. щодо УГКЦ. Спираючись уже не тільки на підтримку віруючих, але й на міжнародну громадськість, УГКЦ почала кампанію боротьби за легалізацію. Проте </a:t>
            </a:r>
            <a:r>
              <a:rPr lang="uk-UA" sz="2000" dirty="0" err="1"/>
              <a:t>компартійно</a:t>
            </a:r>
            <a:r>
              <a:rPr lang="uk-UA" sz="2000" dirty="0"/>
              <a:t>-радянський апарат не полишав сподівань не допустити відродження УГКЦ. У цьому протистоянні почали активно використовувати Російську православну церкву (РПЦ), яка мала у Львівській, Івано-Франківській, Тернопільській і Закарпатській областях більше 3 тис. парафій, що становило половину православних громад українського екзархату й майже третину їх загальносоюзної кількості. Після зустрічі Московського патріарха </a:t>
            </a:r>
            <a:r>
              <a:rPr lang="uk-UA" sz="2000" dirty="0" err="1"/>
              <a:t>Пімена</a:t>
            </a:r>
            <a:r>
              <a:rPr lang="uk-UA" sz="2000" dirty="0"/>
              <a:t> з М. Горбачовим у квітні 1988 р. було розукрупнено </a:t>
            </a:r>
            <a:r>
              <a:rPr lang="uk-UA" sz="2000" dirty="0" err="1"/>
              <a:t>Львівсько</a:t>
            </a:r>
            <a:r>
              <a:rPr lang="uk-UA" sz="2000" dirty="0"/>
              <a:t>-Тернопільську єпархію РПЦ, у Чернівецькій, Івано-Франківській, Львівській та Тернопільській областях зареєстровано понад 1,1 тис. нових православних громад.</a:t>
            </a:r>
          </a:p>
        </p:txBody>
      </p:sp>
    </p:spTree>
    <p:extLst>
      <p:ext uri="{BB962C8B-B14F-4D97-AF65-F5344CB8AC3E}">
        <p14:creationId xmlns:p14="http://schemas.microsoft.com/office/powerpoint/2010/main" val="39601566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51C91ED-CFD8-4015-A783-A6991B85A49E}"/>
              </a:ext>
            </a:extLst>
          </p:cNvPr>
          <p:cNvSpPr>
            <a:spLocks noGrp="1"/>
          </p:cNvSpPr>
          <p:nvPr>
            <p:ph type="title"/>
          </p:nvPr>
        </p:nvSpPr>
        <p:spPr>
          <a:xfrm>
            <a:off x="457200" y="274638"/>
            <a:ext cx="8229600" cy="634082"/>
          </a:xfrm>
        </p:spPr>
        <p:txBody>
          <a:bodyPr/>
          <a:lstStyle/>
          <a:p>
            <a:r>
              <a:rPr lang="ru-RU" sz="1800" b="1" dirty="0" err="1"/>
              <a:t>Український</a:t>
            </a:r>
            <a:r>
              <a:rPr lang="ru-RU" sz="1800" b="1" dirty="0"/>
              <a:t> </a:t>
            </a:r>
            <a:r>
              <a:rPr lang="ru-RU" sz="1800" b="1" dirty="0" err="1"/>
              <a:t>екзархат</a:t>
            </a:r>
            <a:r>
              <a:rPr lang="ru-RU" sz="1800" b="1" dirty="0"/>
              <a:t> РПЦ </a:t>
            </a:r>
            <a:r>
              <a:rPr lang="ru-RU" sz="1800" dirty="0"/>
              <a:t>— </a:t>
            </a:r>
            <a:r>
              <a:rPr lang="ru-RU" sz="1800" dirty="0" err="1"/>
              <a:t>церковна</a:t>
            </a:r>
            <a:r>
              <a:rPr lang="ru-RU" sz="1800" dirty="0"/>
              <a:t> </a:t>
            </a:r>
            <a:r>
              <a:rPr lang="ru-RU" sz="1800" dirty="0" err="1"/>
              <a:t>адміністративна</a:t>
            </a:r>
            <a:r>
              <a:rPr lang="ru-RU" sz="1800" dirty="0"/>
              <a:t> </a:t>
            </a:r>
            <a:r>
              <a:rPr lang="ru-RU" sz="1800" dirty="0" err="1"/>
              <a:t>одиниця</a:t>
            </a:r>
            <a:r>
              <a:rPr lang="ru-RU" sz="1800" dirty="0"/>
              <a:t> </a:t>
            </a:r>
            <a:r>
              <a:rPr lang="ru-RU" sz="1800" dirty="0" err="1"/>
              <a:t>Московського</a:t>
            </a:r>
            <a:r>
              <a:rPr lang="ru-RU" sz="1800" dirty="0"/>
              <a:t> </a:t>
            </a:r>
            <a:r>
              <a:rPr lang="ru-RU" sz="1800" dirty="0" err="1"/>
              <a:t>патріархату</a:t>
            </a:r>
            <a:r>
              <a:rPr lang="ru-RU" sz="1800" dirty="0"/>
              <a:t> на </a:t>
            </a:r>
            <a:r>
              <a:rPr lang="ru-RU" sz="1800" dirty="0" err="1"/>
              <a:t>території</a:t>
            </a:r>
            <a:r>
              <a:rPr lang="ru-RU" sz="1800" dirty="0"/>
              <a:t> </a:t>
            </a:r>
            <a:r>
              <a:rPr lang="ru-RU" sz="1800" dirty="0" err="1"/>
              <a:t>України</a:t>
            </a:r>
            <a:r>
              <a:rPr lang="ru-RU" sz="1800" dirty="0"/>
              <a:t>.</a:t>
            </a:r>
            <a:endParaRPr lang="uk-UA" sz="1800" dirty="0"/>
          </a:p>
        </p:txBody>
      </p:sp>
      <p:pic>
        <p:nvPicPr>
          <p:cNvPr id="3" name="Рисунок 2">
            <a:extLst>
              <a:ext uri="{FF2B5EF4-FFF2-40B4-BE49-F238E27FC236}">
                <a16:creationId xmlns:a16="http://schemas.microsoft.com/office/drawing/2014/main" id="{F54C1353-8115-4616-86A4-1D97C9104FAA}"/>
              </a:ext>
            </a:extLst>
          </p:cNvPr>
          <p:cNvPicPr>
            <a:picLocks noChangeAspect="1"/>
          </p:cNvPicPr>
          <p:nvPr/>
        </p:nvPicPr>
        <p:blipFill>
          <a:blip r:embed="rId2"/>
          <a:stretch>
            <a:fillRect/>
          </a:stretch>
        </p:blipFill>
        <p:spPr>
          <a:xfrm>
            <a:off x="31643" y="1052736"/>
            <a:ext cx="4250141" cy="2686664"/>
          </a:xfrm>
          <a:prstGeom prst="rect">
            <a:avLst/>
          </a:prstGeom>
        </p:spPr>
      </p:pic>
      <p:pic>
        <p:nvPicPr>
          <p:cNvPr id="5" name="Рисунок 4">
            <a:extLst>
              <a:ext uri="{FF2B5EF4-FFF2-40B4-BE49-F238E27FC236}">
                <a16:creationId xmlns:a16="http://schemas.microsoft.com/office/drawing/2014/main" id="{86DDDA0D-5F8E-4536-91A9-0DE149E0F704}"/>
              </a:ext>
            </a:extLst>
          </p:cNvPr>
          <p:cNvPicPr>
            <a:picLocks noChangeAspect="1"/>
          </p:cNvPicPr>
          <p:nvPr/>
        </p:nvPicPr>
        <p:blipFill>
          <a:blip r:embed="rId3"/>
          <a:stretch>
            <a:fillRect/>
          </a:stretch>
        </p:blipFill>
        <p:spPr>
          <a:xfrm>
            <a:off x="31643" y="3739228"/>
            <a:ext cx="6123432" cy="355092"/>
          </a:xfrm>
          <a:prstGeom prst="rect">
            <a:avLst/>
          </a:prstGeom>
        </p:spPr>
      </p:pic>
      <p:pic>
        <p:nvPicPr>
          <p:cNvPr id="6" name="Picutre 190">
            <a:extLst>
              <a:ext uri="{FF2B5EF4-FFF2-40B4-BE49-F238E27FC236}">
                <a16:creationId xmlns:a16="http://schemas.microsoft.com/office/drawing/2014/main" id="{787A9769-03EF-4F9F-BF32-253943D6B38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3950415"/>
            <a:ext cx="4024207" cy="2544406"/>
          </a:xfrm>
          <a:prstGeom prst="rect">
            <a:avLst/>
          </a:prstGeom>
          <a:noFill/>
          <a:ln>
            <a:noFill/>
          </a:ln>
        </p:spPr>
      </p:pic>
      <p:pic>
        <p:nvPicPr>
          <p:cNvPr id="8" name="Рисунок 7">
            <a:extLst>
              <a:ext uri="{FF2B5EF4-FFF2-40B4-BE49-F238E27FC236}">
                <a16:creationId xmlns:a16="http://schemas.microsoft.com/office/drawing/2014/main" id="{C37B0909-F1D8-4DBC-BB49-FB127B0331FA}"/>
              </a:ext>
            </a:extLst>
          </p:cNvPr>
          <p:cNvPicPr>
            <a:picLocks noChangeAspect="1"/>
          </p:cNvPicPr>
          <p:nvPr/>
        </p:nvPicPr>
        <p:blipFill>
          <a:blip r:embed="rId5"/>
          <a:stretch>
            <a:fillRect/>
          </a:stretch>
        </p:blipFill>
        <p:spPr>
          <a:xfrm>
            <a:off x="2688799" y="6528462"/>
            <a:ext cx="6123432" cy="530352"/>
          </a:xfrm>
          <a:prstGeom prst="rect">
            <a:avLst/>
          </a:prstGeom>
        </p:spPr>
      </p:pic>
    </p:spTree>
    <p:extLst>
      <p:ext uri="{BB962C8B-B14F-4D97-AF65-F5344CB8AC3E}">
        <p14:creationId xmlns:p14="http://schemas.microsoft.com/office/powerpoint/2010/main" val="391363054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B705CD2-BDD5-4D34-8772-EE176C890642}"/>
              </a:ext>
            </a:extLst>
          </p:cNvPr>
          <p:cNvSpPr>
            <a:spLocks noGrp="1"/>
          </p:cNvSpPr>
          <p:nvPr>
            <p:ph type="title"/>
          </p:nvPr>
        </p:nvSpPr>
        <p:spPr>
          <a:xfrm>
            <a:off x="179512" y="274638"/>
            <a:ext cx="5760640" cy="6394722"/>
          </a:xfrm>
        </p:spPr>
        <p:txBody>
          <a:bodyPr/>
          <a:lstStyle/>
          <a:p>
            <a:pPr algn="l"/>
            <a:r>
              <a:rPr lang="uk-UA" sz="1800" dirty="0"/>
              <a:t>Збільшився випуск церковної літератури, у тому числі українською мовою. </a:t>
            </a:r>
            <a:br>
              <a:rPr lang="uk-UA" sz="1800" dirty="0"/>
            </a:br>
            <a:br>
              <a:rPr lang="uk-UA" sz="1800" dirty="0"/>
            </a:br>
            <a:r>
              <a:rPr lang="uk-UA" sz="1800" dirty="0"/>
              <a:t>Помітно посилилися публічні виступи проти уніатів із боку православних церковних діячів. </a:t>
            </a:r>
            <a:br>
              <a:rPr lang="uk-UA" sz="1800" dirty="0"/>
            </a:br>
            <a:br>
              <a:rPr lang="uk-UA" sz="1800" dirty="0"/>
            </a:br>
            <a:r>
              <a:rPr lang="uk-UA" sz="1800" dirty="0"/>
              <a:t>Було збільшено набір до Одеської духовної семінарії з метою створення кадрів священиків, які б знали специфіку західних областей, тобто сприймалися б населенням як «свої». </a:t>
            </a:r>
            <a:br>
              <a:rPr lang="uk-UA" sz="1800" dirty="0"/>
            </a:br>
            <a:br>
              <a:rPr lang="uk-UA" sz="1800" dirty="0"/>
            </a:br>
            <a:r>
              <a:rPr lang="uk-UA" sz="1800" dirty="0"/>
              <a:t>РПЦ отримала державну допомогу для збільшення обсягу і накладу журналу </a:t>
            </a:r>
            <a:r>
              <a:rPr lang="uk-UA" sz="1800" b="1" dirty="0"/>
              <a:t>«Православний вісник»</a:t>
            </a:r>
            <a:r>
              <a:rPr lang="uk-UA" sz="1800" dirty="0"/>
              <a:t>. Однак державна підтримка РПЦ лише загострила ситуацію.</a:t>
            </a:r>
          </a:p>
        </p:txBody>
      </p:sp>
      <p:pic>
        <p:nvPicPr>
          <p:cNvPr id="20482" name="Picture 2" descr="Журнал &quot;Православний вісник&quot; (№1, 2015). Спеціальний випуск">
            <a:extLst>
              <a:ext uri="{FF2B5EF4-FFF2-40B4-BE49-F238E27FC236}">
                <a16:creationId xmlns:a16="http://schemas.microsoft.com/office/drawing/2014/main" id="{E198CEB4-311C-4186-B754-8570309801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2" y="3645024"/>
            <a:ext cx="2088232" cy="2886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483733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90A4D3-8437-4774-99B4-3A14122DED85}"/>
              </a:ext>
            </a:extLst>
          </p:cNvPr>
          <p:cNvSpPr>
            <a:spLocks noGrp="1"/>
          </p:cNvSpPr>
          <p:nvPr>
            <p:ph type="title"/>
          </p:nvPr>
        </p:nvSpPr>
        <p:spPr>
          <a:xfrm>
            <a:off x="179512" y="274638"/>
            <a:ext cx="8507288" cy="2782327"/>
          </a:xfrm>
        </p:spPr>
        <p:txBody>
          <a:bodyPr/>
          <a:lstStyle/>
          <a:p>
            <a:r>
              <a:rPr lang="uk-UA" sz="2000" dirty="0"/>
              <a:t>На початку 1989 р. </a:t>
            </a:r>
            <a:r>
              <a:rPr lang="uk-UA" sz="2000" b="1" dirty="0"/>
              <a:t>проблема УГКЦ </a:t>
            </a:r>
            <a:r>
              <a:rPr lang="uk-UA" sz="2000" dirty="0"/>
              <a:t>опинилася в центрі уваги світової громадськості. Її обговорювали на рівні ООН, Наради з безпеки та співробітництва в Європі (НБСЄ) тощо. Громадяни в СРСР, які раніше навіть не були знайомі з проблемою, почали підтримувати легалізацію УГКЦ. </a:t>
            </a:r>
            <a:br>
              <a:rPr lang="uk-UA" sz="2000" dirty="0"/>
            </a:br>
            <a:r>
              <a:rPr lang="uk-UA" sz="2000" dirty="0"/>
              <a:t>У </a:t>
            </a:r>
            <a:r>
              <a:rPr lang="uk-UA" sz="2000" b="1" dirty="0"/>
              <a:t>травні 1989 р. </a:t>
            </a:r>
            <a:r>
              <a:rPr lang="uk-UA" sz="2000" dirty="0"/>
              <a:t>шестеро </a:t>
            </a:r>
            <a:r>
              <a:rPr lang="uk-UA" sz="2000" b="1" dirty="0"/>
              <a:t>єпископів і священиків УГКЦ </a:t>
            </a:r>
            <a:r>
              <a:rPr lang="uk-UA" sz="2000" dirty="0"/>
              <a:t>розпочали голодування в центрі Москви на знак протесту проти небажання влади розмовляти з ними. Голодування мало ланцюговий характер і тривало до листопада.</a:t>
            </a:r>
            <a:br>
              <a:rPr lang="uk-UA" sz="2000" dirty="0"/>
            </a:br>
            <a:endParaRPr lang="uk-UA" sz="2000" dirty="0"/>
          </a:p>
        </p:txBody>
      </p:sp>
      <p:pic>
        <p:nvPicPr>
          <p:cNvPr id="3" name="Рисунок 2">
            <a:extLst>
              <a:ext uri="{FF2B5EF4-FFF2-40B4-BE49-F238E27FC236}">
                <a16:creationId xmlns:a16="http://schemas.microsoft.com/office/drawing/2014/main" id="{4DF2A930-AD3E-4DAD-9C37-1AC74E8DD9F7}"/>
              </a:ext>
            </a:extLst>
          </p:cNvPr>
          <p:cNvPicPr>
            <a:picLocks noChangeAspect="1"/>
          </p:cNvPicPr>
          <p:nvPr/>
        </p:nvPicPr>
        <p:blipFill>
          <a:blip r:embed="rId2"/>
          <a:stretch>
            <a:fillRect/>
          </a:stretch>
        </p:blipFill>
        <p:spPr>
          <a:xfrm>
            <a:off x="4433156" y="3220299"/>
            <a:ext cx="4557683" cy="3168352"/>
          </a:xfrm>
          <a:prstGeom prst="rect">
            <a:avLst/>
          </a:prstGeom>
        </p:spPr>
      </p:pic>
      <p:pic>
        <p:nvPicPr>
          <p:cNvPr id="4" name="Рисунок 3">
            <a:extLst>
              <a:ext uri="{FF2B5EF4-FFF2-40B4-BE49-F238E27FC236}">
                <a16:creationId xmlns:a16="http://schemas.microsoft.com/office/drawing/2014/main" id="{F97F2825-A0EF-4F62-982A-88CF8936A19F}"/>
              </a:ext>
            </a:extLst>
          </p:cNvPr>
          <p:cNvPicPr>
            <a:picLocks noChangeAspect="1"/>
          </p:cNvPicPr>
          <p:nvPr/>
        </p:nvPicPr>
        <p:blipFill>
          <a:blip r:embed="rId3"/>
          <a:stretch>
            <a:fillRect/>
          </a:stretch>
        </p:blipFill>
        <p:spPr>
          <a:xfrm>
            <a:off x="301462" y="3376493"/>
            <a:ext cx="4176464" cy="2855964"/>
          </a:xfrm>
          <a:prstGeom prst="rect">
            <a:avLst/>
          </a:prstGeom>
        </p:spPr>
      </p:pic>
    </p:spTree>
    <p:extLst>
      <p:ext uri="{BB962C8B-B14F-4D97-AF65-F5344CB8AC3E}">
        <p14:creationId xmlns:p14="http://schemas.microsoft.com/office/powerpoint/2010/main" val="114350333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56CA84-687D-4B86-A643-DD79E4695C2D}"/>
              </a:ext>
            </a:extLst>
          </p:cNvPr>
          <p:cNvSpPr>
            <a:spLocks noGrp="1"/>
          </p:cNvSpPr>
          <p:nvPr>
            <p:ph type="title"/>
          </p:nvPr>
        </p:nvSpPr>
        <p:spPr>
          <a:xfrm>
            <a:off x="0" y="0"/>
            <a:ext cx="5487617" cy="6858000"/>
          </a:xfrm>
        </p:spPr>
        <p:txBody>
          <a:bodyPr/>
          <a:lstStyle/>
          <a:p>
            <a:pPr eaLnBrk="1" hangingPunct="1">
              <a:defRPr/>
            </a:pPr>
            <a:br>
              <a:rPr lang="uk-UA" sz="2000" b="1" dirty="0">
                <a:latin typeface="Corbel" pitchFamily="34" charset="0"/>
              </a:rPr>
            </a:br>
            <a:br>
              <a:rPr lang="uk-UA" sz="2000" b="1" dirty="0">
                <a:latin typeface="Arial Narrow" pitchFamily="34" charset="0"/>
              </a:rPr>
            </a:br>
            <a:br>
              <a:rPr lang="uk-UA" sz="2000" b="1" dirty="0">
                <a:latin typeface="Arial Narrow" pitchFamily="34" charset="0"/>
              </a:rPr>
            </a:br>
            <a:br>
              <a:rPr lang="uk-UA" sz="2000" b="1" dirty="0">
                <a:solidFill>
                  <a:schemeClr val="accent2">
                    <a:lumMod val="50000"/>
                  </a:schemeClr>
                </a:solidFill>
                <a:latin typeface="Arial Narrow" pitchFamily="34" charset="0"/>
              </a:rPr>
            </a:br>
            <a:r>
              <a:rPr lang="uk-UA" sz="2400" b="1" dirty="0">
                <a:solidFill>
                  <a:schemeClr val="accent2">
                    <a:lumMod val="50000"/>
                  </a:schemeClr>
                </a:solidFill>
                <a:latin typeface="Arial Narrow" pitchFamily="34" charset="0"/>
              </a:rPr>
              <a:t>Травень 1990 р.</a:t>
            </a:r>
            <a:r>
              <a:rPr lang="uk-UA" sz="2400" dirty="0">
                <a:solidFill>
                  <a:schemeClr val="accent2">
                    <a:lumMod val="50000"/>
                  </a:schemeClr>
                </a:solidFill>
                <a:latin typeface="Arial Narrow" pitchFamily="34" charset="0"/>
              </a:rPr>
              <a:t> зареєстровано перші громади УГКЦ.</a:t>
            </a:r>
            <a:br>
              <a:rPr lang="uk-UA" sz="2400" dirty="0">
                <a:solidFill>
                  <a:schemeClr val="accent2">
                    <a:lumMod val="50000"/>
                  </a:schemeClr>
                </a:solidFill>
                <a:latin typeface="Arial Narrow" pitchFamily="34" charset="0"/>
              </a:rPr>
            </a:br>
            <a:r>
              <a:rPr lang="uk-UA" sz="2400" dirty="0">
                <a:solidFill>
                  <a:schemeClr val="accent2">
                    <a:lumMod val="50000"/>
                  </a:schemeClr>
                </a:solidFill>
                <a:latin typeface="Arial Narrow" pitchFamily="34" charset="0"/>
              </a:rPr>
              <a:t> </a:t>
            </a:r>
            <a:r>
              <a:rPr lang="uk-UA" sz="2400" b="1" dirty="0">
                <a:solidFill>
                  <a:schemeClr val="accent2">
                    <a:lumMod val="50000"/>
                  </a:schemeClr>
                </a:solidFill>
                <a:latin typeface="Arial Narrow" pitchFamily="34" charset="0"/>
              </a:rPr>
              <a:t>Мирослав Іван кардинал </a:t>
            </a:r>
            <a:r>
              <a:rPr lang="uk-UA" sz="2400" b="1" dirty="0" err="1">
                <a:solidFill>
                  <a:schemeClr val="accent2">
                    <a:lumMod val="50000"/>
                  </a:schemeClr>
                </a:solidFill>
                <a:latin typeface="Arial Narrow" pitchFamily="34" charset="0"/>
              </a:rPr>
              <a:t>Любачівський</a:t>
            </a:r>
            <a:r>
              <a:rPr lang="uk-UA" sz="2400" b="1" dirty="0">
                <a:solidFill>
                  <a:schemeClr val="accent2">
                    <a:lumMod val="50000"/>
                  </a:schemeClr>
                </a:solidFill>
                <a:latin typeface="Arial Narrow" pitchFamily="34" charset="0"/>
              </a:rPr>
              <a:t>  </a:t>
            </a:r>
            <a:r>
              <a:rPr lang="uk-UA" sz="2400" dirty="0">
                <a:solidFill>
                  <a:schemeClr val="accent2">
                    <a:lumMod val="50000"/>
                  </a:schemeClr>
                </a:solidFill>
                <a:latin typeface="Arial Narrow" pitchFamily="34" charset="0"/>
              </a:rPr>
              <a:t>став  лідером УГКЦ.</a:t>
            </a:r>
            <a:br>
              <a:rPr lang="uk-UA" sz="2400" dirty="0">
                <a:solidFill>
                  <a:schemeClr val="accent2">
                    <a:lumMod val="50000"/>
                  </a:schemeClr>
                </a:solidFill>
                <a:latin typeface="Arial Narrow" pitchFamily="34" charset="0"/>
              </a:rPr>
            </a:br>
            <a:br>
              <a:rPr lang="uk-UA" sz="2400" dirty="0">
                <a:solidFill>
                  <a:schemeClr val="accent2">
                    <a:lumMod val="50000"/>
                  </a:schemeClr>
                </a:solidFill>
                <a:latin typeface="Arial Narrow" pitchFamily="34" charset="0"/>
              </a:rPr>
            </a:br>
            <a:r>
              <a:rPr lang="uk-UA" sz="2400" dirty="0">
                <a:solidFill>
                  <a:schemeClr val="accent2">
                    <a:lumMod val="50000"/>
                  </a:schemeClr>
                </a:solidFill>
                <a:latin typeface="Arial Narrow" pitchFamily="34" charset="0"/>
              </a:rPr>
              <a:t>Голова греко-католиків кардинал Мирослав </a:t>
            </a:r>
            <a:r>
              <a:rPr lang="uk-UA" sz="2400" dirty="0" err="1">
                <a:solidFill>
                  <a:schemeClr val="accent2">
                    <a:lumMod val="50000"/>
                  </a:schemeClr>
                </a:solidFill>
                <a:latin typeface="Arial Narrow" pitchFamily="34" charset="0"/>
              </a:rPr>
              <a:t>Любачівський</a:t>
            </a:r>
            <a:r>
              <a:rPr lang="uk-UA" sz="2400" dirty="0">
                <a:solidFill>
                  <a:schemeClr val="accent2">
                    <a:lumMod val="50000"/>
                  </a:schemeClr>
                </a:solidFill>
                <a:latin typeface="Arial Narrow" pitchFamily="34" charset="0"/>
              </a:rPr>
              <a:t> із Рима звернувся до віруючих із закликом здійснити акцію на захист релігійної свободи. На цей заклик відгукнулося близько 150 тис. осіб, які взяли участь у церковних службах по всій Західній Україні.</a:t>
            </a:r>
            <a:br>
              <a:rPr lang="uk-UA" sz="2400" dirty="0">
                <a:solidFill>
                  <a:schemeClr val="accent2">
                    <a:lumMod val="50000"/>
                  </a:schemeClr>
                </a:solidFill>
                <a:latin typeface="Arial Narrow" pitchFamily="34" charset="0"/>
              </a:rPr>
            </a:br>
            <a:br>
              <a:rPr lang="uk-UA" dirty="0">
                <a:solidFill>
                  <a:schemeClr val="accent2">
                    <a:lumMod val="50000"/>
                  </a:schemeClr>
                </a:solidFill>
                <a:latin typeface="Arial Narrow" pitchFamily="34" charset="0"/>
              </a:rPr>
            </a:br>
            <a:br>
              <a:rPr lang="uk-UA" b="1" dirty="0">
                <a:latin typeface="Corbel" pitchFamily="34" charset="0"/>
              </a:rPr>
            </a:br>
            <a:endParaRPr lang="ru-RU" dirty="0"/>
          </a:p>
        </p:txBody>
      </p:sp>
      <p:pic>
        <p:nvPicPr>
          <p:cNvPr id="6" name="Объект 5">
            <a:extLst>
              <a:ext uri="{FF2B5EF4-FFF2-40B4-BE49-F238E27FC236}">
                <a16:creationId xmlns:a16="http://schemas.microsoft.com/office/drawing/2014/main" id="{875BFC15-80DD-4EBF-978F-940C18BB2041}"/>
              </a:ext>
            </a:extLst>
          </p:cNvPr>
          <p:cNvPicPr>
            <a:picLocks noGrp="1" noChangeAspect="1"/>
          </p:cNvPicPr>
          <p:nvPr>
            <p:ph idx="1"/>
          </p:nvPr>
        </p:nvPicPr>
        <p:blipFill>
          <a:blip r:embed="rId2"/>
          <a:stretch>
            <a:fillRect/>
          </a:stretch>
        </p:blipFill>
        <p:spPr>
          <a:xfrm>
            <a:off x="5548332" y="1340768"/>
            <a:ext cx="3331381" cy="3888432"/>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EA7435-4BE2-4DA1-A24E-897C985BF671}"/>
              </a:ext>
            </a:extLst>
          </p:cNvPr>
          <p:cNvSpPr>
            <a:spLocks noGrp="1"/>
          </p:cNvSpPr>
          <p:nvPr>
            <p:ph type="title"/>
          </p:nvPr>
        </p:nvSpPr>
        <p:spPr>
          <a:xfrm>
            <a:off x="251520" y="274638"/>
            <a:ext cx="8712968" cy="3370386"/>
          </a:xfrm>
        </p:spPr>
        <p:txBody>
          <a:bodyPr/>
          <a:lstStyle/>
          <a:p>
            <a:r>
              <a:rPr lang="uk-UA" sz="1800" dirty="0"/>
              <a:t>Напередодні зустрічі М. Горбачова і Папи Римського у Витикані 28 листопада 1989 р. Рада у справах релігій при Раді Міністрів УРСР опублікувала заяву, у якій зазначалося: греко-католики східного обряду можуть утворювати свої релігійні громади та реєструвати їх в установленому порядку.</a:t>
            </a:r>
            <a:br>
              <a:rPr lang="uk-UA" sz="1800" dirty="0"/>
            </a:br>
            <a:r>
              <a:rPr lang="uk-UA" sz="1800" b="1" dirty="0"/>
              <a:t>23 січня 1990 р. в Преображенській церкві у Львові відбувся Собор УГКЦ</a:t>
            </a:r>
            <a:r>
              <a:rPr lang="uk-UA" sz="1800" dirty="0"/>
              <a:t>, що був офіційно проголошений </a:t>
            </a:r>
            <a:r>
              <a:rPr lang="uk-UA" sz="1800" dirty="0">
                <a:highlight>
                  <a:srgbClr val="00FF00"/>
                </a:highlight>
              </a:rPr>
              <a:t>«актом легалізації». </a:t>
            </a:r>
            <a:r>
              <a:rPr lang="uk-UA" sz="1800" dirty="0"/>
              <a:t>Собор заявив про </a:t>
            </a:r>
            <a:r>
              <a:rPr lang="uk-UA" sz="1800" dirty="0" err="1"/>
              <a:t>неканонічність</a:t>
            </a:r>
            <a:r>
              <a:rPr lang="uk-UA" sz="1800" dirty="0"/>
              <a:t> Львівського собору 1946 р. і висунув вимогу про повернення майна. У цей час близько 1,5 тис. православних парафій повернулися до греко-католицтва.</a:t>
            </a:r>
            <a:br>
              <a:rPr lang="uk-UA" sz="1800" dirty="0"/>
            </a:br>
            <a:r>
              <a:rPr lang="uk-UA" sz="1800" b="1" dirty="0"/>
              <a:t>Навесні 1990 р. УГКЦ за рішенням Львівської міської ради </a:t>
            </a:r>
            <a:r>
              <a:rPr lang="uk-UA" sz="1800" dirty="0"/>
              <a:t>отримала свою головну святиню — </a:t>
            </a:r>
            <a:r>
              <a:rPr lang="uk-UA" sz="1800" b="1" dirty="0"/>
              <a:t>собор Святого Юра</a:t>
            </a:r>
            <a:r>
              <a:rPr lang="uk-UA" sz="1800" dirty="0"/>
              <a:t>. У березні 1991 р. з еміграції повернувся кардинал М. </a:t>
            </a:r>
            <a:r>
              <a:rPr lang="uk-UA" sz="1800" dirty="0" err="1"/>
              <a:t>Любачівський</a:t>
            </a:r>
            <a:r>
              <a:rPr lang="uk-UA" sz="1800" dirty="0"/>
              <a:t>.</a:t>
            </a:r>
            <a:br>
              <a:rPr lang="uk-UA" sz="1800" dirty="0"/>
            </a:br>
            <a:endParaRPr lang="uk-UA" sz="1800" dirty="0"/>
          </a:p>
        </p:txBody>
      </p:sp>
      <p:pic>
        <p:nvPicPr>
          <p:cNvPr id="3" name="Рисунок 2">
            <a:extLst>
              <a:ext uri="{FF2B5EF4-FFF2-40B4-BE49-F238E27FC236}">
                <a16:creationId xmlns:a16="http://schemas.microsoft.com/office/drawing/2014/main" id="{7FB625B5-BE2F-4CB7-AE0B-C5A06DB71DA0}"/>
              </a:ext>
            </a:extLst>
          </p:cNvPr>
          <p:cNvPicPr>
            <a:picLocks noChangeAspect="1"/>
          </p:cNvPicPr>
          <p:nvPr/>
        </p:nvPicPr>
        <p:blipFill>
          <a:blip r:embed="rId2"/>
          <a:stretch>
            <a:fillRect/>
          </a:stretch>
        </p:blipFill>
        <p:spPr>
          <a:xfrm>
            <a:off x="429208" y="3645024"/>
            <a:ext cx="3886200" cy="2914650"/>
          </a:xfrm>
          <a:prstGeom prst="rect">
            <a:avLst/>
          </a:prstGeom>
        </p:spPr>
      </p:pic>
      <p:pic>
        <p:nvPicPr>
          <p:cNvPr id="5" name="Рисунок 4">
            <a:extLst>
              <a:ext uri="{FF2B5EF4-FFF2-40B4-BE49-F238E27FC236}">
                <a16:creationId xmlns:a16="http://schemas.microsoft.com/office/drawing/2014/main" id="{AFE73A79-E9D3-48D4-AEF6-A9B1F8EB21DD}"/>
              </a:ext>
            </a:extLst>
          </p:cNvPr>
          <p:cNvPicPr>
            <a:picLocks noChangeAspect="1"/>
          </p:cNvPicPr>
          <p:nvPr/>
        </p:nvPicPr>
        <p:blipFill>
          <a:blip r:embed="rId3"/>
          <a:stretch>
            <a:fillRect/>
          </a:stretch>
        </p:blipFill>
        <p:spPr>
          <a:xfrm>
            <a:off x="262271" y="6616019"/>
            <a:ext cx="6123432" cy="292608"/>
          </a:xfrm>
          <a:prstGeom prst="rect">
            <a:avLst/>
          </a:prstGeom>
        </p:spPr>
      </p:pic>
    </p:spTree>
    <p:extLst>
      <p:ext uri="{BB962C8B-B14F-4D97-AF65-F5344CB8AC3E}">
        <p14:creationId xmlns:p14="http://schemas.microsoft.com/office/powerpoint/2010/main" val="145328559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4B43939D-B71D-4439-A56E-B241942BAAB4}"/>
              </a:ext>
            </a:extLst>
          </p:cNvPr>
          <p:cNvPicPr>
            <a:picLocks noGrp="1" noChangeAspect="1"/>
          </p:cNvPicPr>
          <p:nvPr>
            <p:ph idx="1"/>
          </p:nvPr>
        </p:nvPicPr>
        <p:blipFill>
          <a:blip r:embed="rId2"/>
          <a:stretch>
            <a:fillRect/>
          </a:stretch>
        </p:blipFill>
        <p:spPr>
          <a:xfrm>
            <a:off x="1743274" y="2204864"/>
            <a:ext cx="5657452" cy="4525962"/>
          </a:xfrm>
          <a:prstGeom prst="rect">
            <a:avLst/>
          </a:prstGeom>
        </p:spPr>
      </p:pic>
      <p:sp>
        <p:nvSpPr>
          <p:cNvPr id="3" name="Заголовок 2">
            <a:extLst>
              <a:ext uri="{FF2B5EF4-FFF2-40B4-BE49-F238E27FC236}">
                <a16:creationId xmlns:a16="http://schemas.microsoft.com/office/drawing/2014/main" id="{D5F7A13C-9866-4948-B48C-86492072160B}"/>
              </a:ext>
            </a:extLst>
          </p:cNvPr>
          <p:cNvSpPr>
            <a:spLocks noGrp="1"/>
          </p:cNvSpPr>
          <p:nvPr>
            <p:ph type="title"/>
          </p:nvPr>
        </p:nvSpPr>
        <p:spPr>
          <a:xfrm>
            <a:off x="457200" y="274638"/>
            <a:ext cx="8229600" cy="1930226"/>
          </a:xfrm>
        </p:spPr>
        <p:txBody>
          <a:bodyPr>
            <a:normAutofit/>
          </a:bodyPr>
          <a:lstStyle/>
          <a:p>
            <a:r>
              <a:rPr lang="ru-RU" sz="2000" dirty="0"/>
              <a:t>23 </a:t>
            </a:r>
            <a:r>
              <a:rPr lang="ru-RU" sz="2000" dirty="0" err="1"/>
              <a:t>січня</a:t>
            </a:r>
            <a:r>
              <a:rPr lang="ru-RU" sz="2000" dirty="0"/>
              <a:t> 1990 р. в </a:t>
            </a:r>
            <a:r>
              <a:rPr lang="ru-RU" sz="2000" dirty="0" err="1"/>
              <a:t>Преображенській</a:t>
            </a:r>
            <a:r>
              <a:rPr lang="ru-RU" sz="2000" dirty="0"/>
              <a:t> </a:t>
            </a:r>
            <a:r>
              <a:rPr lang="ru-RU" sz="2000" dirty="0" err="1"/>
              <a:t>церкві</a:t>
            </a:r>
            <a:r>
              <a:rPr lang="ru-RU" sz="2000" dirty="0"/>
              <a:t> у </a:t>
            </a:r>
            <a:r>
              <a:rPr lang="ru-RU" sz="2000" dirty="0" err="1"/>
              <a:t>Львові</a:t>
            </a:r>
            <a:r>
              <a:rPr lang="ru-RU" sz="2000" dirty="0"/>
              <a:t> </a:t>
            </a:r>
            <a:r>
              <a:rPr lang="ru-RU" sz="2000" dirty="0" err="1"/>
              <a:t>відбувся</a:t>
            </a:r>
            <a:r>
              <a:rPr lang="ru-RU" sz="2000" dirty="0"/>
              <a:t> Собор УГКЦ, </a:t>
            </a:r>
            <a:r>
              <a:rPr lang="ru-RU" sz="2000" dirty="0" err="1"/>
              <a:t>що</a:t>
            </a:r>
            <a:r>
              <a:rPr lang="ru-RU" sz="2000" dirty="0"/>
              <a:t> </a:t>
            </a:r>
            <a:r>
              <a:rPr lang="ru-RU" sz="2000" dirty="0" err="1"/>
              <a:t>був</a:t>
            </a:r>
            <a:r>
              <a:rPr lang="ru-RU" sz="2000" dirty="0"/>
              <a:t> </a:t>
            </a:r>
            <a:r>
              <a:rPr lang="ru-RU" sz="2000" dirty="0" err="1"/>
              <a:t>офіційно</a:t>
            </a:r>
            <a:r>
              <a:rPr lang="ru-RU" sz="2000" dirty="0"/>
              <a:t> </a:t>
            </a:r>
            <a:r>
              <a:rPr lang="ru-RU" sz="2000" dirty="0" err="1"/>
              <a:t>проголошений</a:t>
            </a:r>
            <a:r>
              <a:rPr lang="ru-RU" sz="2000" dirty="0"/>
              <a:t> «актом </a:t>
            </a:r>
            <a:r>
              <a:rPr lang="ru-RU" sz="2000" dirty="0" err="1"/>
              <a:t>легалізації</a:t>
            </a:r>
            <a:r>
              <a:rPr lang="ru-RU" sz="2000" dirty="0"/>
              <a:t>»</a:t>
            </a:r>
            <a:br>
              <a:rPr lang="ru-RU" sz="2000" dirty="0"/>
            </a:br>
            <a:endParaRPr lang="uk-UA" sz="2000" dirty="0"/>
          </a:p>
        </p:txBody>
      </p:sp>
    </p:spTree>
    <p:extLst>
      <p:ext uri="{BB962C8B-B14F-4D97-AF65-F5344CB8AC3E}">
        <p14:creationId xmlns:p14="http://schemas.microsoft.com/office/powerpoint/2010/main" val="3701776153"/>
      </p:ext>
    </p:extLst>
  </p:cSld>
  <p:clrMapOvr>
    <a:masterClrMapping/>
  </p:clrMapOvr>
  <p:transition>
    <p:cove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16B562-7E26-4D44-A7E1-38CCEA848059}"/>
              </a:ext>
            </a:extLst>
          </p:cNvPr>
          <p:cNvSpPr>
            <a:spLocks noGrp="1"/>
          </p:cNvSpPr>
          <p:nvPr>
            <p:ph type="title"/>
          </p:nvPr>
        </p:nvSpPr>
        <p:spPr>
          <a:xfrm>
            <a:off x="457200" y="274638"/>
            <a:ext cx="4258816" cy="6466730"/>
          </a:xfrm>
        </p:spPr>
        <p:txBody>
          <a:bodyPr/>
          <a:lstStyle/>
          <a:p>
            <a:pPr algn="l"/>
            <a:r>
              <a:rPr lang="uk-UA" sz="2000" dirty="0"/>
              <a:t>Успішна боротьба УГКЦ за легалізацію надихнула ще одну знищену радянською владою церкву, яка раніше існувала в республіці, — </a:t>
            </a:r>
            <a:r>
              <a:rPr lang="uk-UA" sz="2000" b="1" dirty="0"/>
              <a:t>Українську автокефальну православну церкву (УАПЦ).</a:t>
            </a:r>
            <a:br>
              <a:rPr lang="uk-UA" sz="2000" b="1" dirty="0"/>
            </a:br>
            <a:br>
              <a:rPr lang="uk-UA" sz="2000" b="1" dirty="0"/>
            </a:br>
            <a:r>
              <a:rPr lang="uk-UA" sz="2000" b="1" dirty="0"/>
              <a:t> </a:t>
            </a:r>
            <a:r>
              <a:rPr lang="uk-UA" sz="2000" dirty="0"/>
              <a:t>У лютому 1989 р. утворився ініціативний комітет, який звернувся до Президії Верховної Ради СРСР, Президії Верховної Ради УРСР і міжнародної християнської громадськості з вимогою про </a:t>
            </a:r>
            <a:r>
              <a:rPr lang="uk-UA" sz="2000" b="1" dirty="0"/>
              <a:t>відродження УАПЦ</a:t>
            </a:r>
            <a:r>
              <a:rPr lang="uk-UA" sz="2000" dirty="0"/>
              <a:t>. </a:t>
            </a:r>
            <a:br>
              <a:rPr lang="uk-UA" sz="2000" dirty="0"/>
            </a:br>
            <a:br>
              <a:rPr lang="uk-UA" sz="2000" dirty="0"/>
            </a:br>
            <a:r>
              <a:rPr lang="uk-UA" sz="2000" dirty="0"/>
              <a:t>Глава церкви у США митрополит </a:t>
            </a:r>
            <a:r>
              <a:rPr lang="uk-UA" sz="2000" b="1" dirty="0"/>
              <a:t>Мстислав</a:t>
            </a:r>
            <a:r>
              <a:rPr lang="uk-UA" sz="2000" dirty="0"/>
              <a:t> підтримав комітет.</a:t>
            </a:r>
          </a:p>
        </p:txBody>
      </p:sp>
      <p:pic>
        <p:nvPicPr>
          <p:cNvPr id="3" name="Picutre 194">
            <a:extLst>
              <a:ext uri="{FF2B5EF4-FFF2-40B4-BE49-F238E27FC236}">
                <a16:creationId xmlns:a16="http://schemas.microsoft.com/office/drawing/2014/main" id="{97F72908-B6C1-46C5-8FBB-E469616E9EB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274637"/>
            <a:ext cx="3515464" cy="4106177"/>
          </a:xfrm>
          <a:prstGeom prst="rect">
            <a:avLst/>
          </a:prstGeom>
          <a:noFill/>
          <a:ln>
            <a:noFill/>
          </a:ln>
        </p:spPr>
      </p:pic>
      <p:pic>
        <p:nvPicPr>
          <p:cNvPr id="5" name="Рисунок 4">
            <a:extLst>
              <a:ext uri="{FF2B5EF4-FFF2-40B4-BE49-F238E27FC236}">
                <a16:creationId xmlns:a16="http://schemas.microsoft.com/office/drawing/2014/main" id="{C808ED15-D6F4-42CD-9BB0-8D8153AE94C2}"/>
              </a:ext>
            </a:extLst>
          </p:cNvPr>
          <p:cNvPicPr>
            <a:picLocks noChangeAspect="1"/>
          </p:cNvPicPr>
          <p:nvPr/>
        </p:nvPicPr>
        <p:blipFill>
          <a:blip r:embed="rId3"/>
          <a:stretch>
            <a:fillRect/>
          </a:stretch>
        </p:blipFill>
        <p:spPr>
          <a:xfrm>
            <a:off x="4932040" y="4509120"/>
            <a:ext cx="4258816" cy="355092"/>
          </a:xfrm>
          <a:prstGeom prst="rect">
            <a:avLst/>
          </a:prstGeom>
        </p:spPr>
      </p:pic>
    </p:spTree>
    <p:extLst>
      <p:ext uri="{BB962C8B-B14F-4D97-AF65-F5344CB8AC3E}">
        <p14:creationId xmlns:p14="http://schemas.microsoft.com/office/powerpoint/2010/main" val="152280085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86026EC-9E53-4867-BB74-BFF5C7C76F24}"/>
              </a:ext>
            </a:extLst>
          </p:cNvPr>
          <p:cNvSpPr>
            <a:spLocks noGrp="1"/>
          </p:cNvSpPr>
          <p:nvPr>
            <p:ph type="title"/>
          </p:nvPr>
        </p:nvSpPr>
        <p:spPr>
          <a:xfrm>
            <a:off x="457200" y="274638"/>
            <a:ext cx="8229600" cy="6322714"/>
          </a:xfrm>
        </p:spPr>
        <p:txBody>
          <a:bodyPr/>
          <a:lstStyle/>
          <a:p>
            <a:pPr algn="l"/>
            <a:r>
              <a:rPr lang="uk-UA" sz="2000" dirty="0"/>
              <a:t>У серпні священик і віруючі церкви Святих Петра і Павла у Львові відмовилися від підпорядкування РПЦ і стали першою автокефальною громадою в Україні. </a:t>
            </a:r>
            <a:br>
              <a:rPr lang="uk-UA" sz="2000" dirty="0"/>
            </a:br>
            <a:br>
              <a:rPr lang="uk-UA" sz="2000" dirty="0"/>
            </a:br>
            <a:r>
              <a:rPr lang="uk-UA" sz="2000" dirty="0"/>
              <a:t>У </a:t>
            </a:r>
            <a:r>
              <a:rPr lang="uk-UA" sz="2000" b="1" dirty="0"/>
              <a:t>листопаді 1989 р. </a:t>
            </a:r>
            <a:r>
              <a:rPr lang="uk-UA" sz="2000" dirty="0"/>
              <a:t>у Львові на зібранні священиків </a:t>
            </a:r>
            <a:r>
              <a:rPr lang="uk-UA" sz="2000" b="1" dirty="0"/>
              <a:t>УАПЦ</a:t>
            </a:r>
            <a:r>
              <a:rPr lang="uk-UA" sz="2000" dirty="0"/>
              <a:t> було </a:t>
            </a:r>
            <a:r>
              <a:rPr lang="uk-UA" sz="2000" dirty="0">
                <a:highlight>
                  <a:srgbClr val="00FF00"/>
                </a:highlight>
              </a:rPr>
              <a:t>проголошено відродження в Україні цієї церкви</a:t>
            </a:r>
            <a:r>
              <a:rPr lang="uk-UA" sz="2000" dirty="0"/>
              <a:t>. </a:t>
            </a:r>
            <a:br>
              <a:rPr lang="uk-UA" sz="2000" dirty="0"/>
            </a:br>
            <a:br>
              <a:rPr lang="uk-UA" sz="2000" dirty="0"/>
            </a:br>
            <a:r>
              <a:rPr lang="uk-UA" sz="2000" dirty="0"/>
              <a:t>У січні 1990 р. в республіці вже налічувалося понад 200 громад УАПЦ. </a:t>
            </a:r>
            <a:br>
              <a:rPr lang="uk-UA" sz="2000" dirty="0"/>
            </a:br>
            <a:r>
              <a:rPr lang="uk-UA" sz="2000" dirty="0"/>
              <a:t>У </a:t>
            </a:r>
            <a:r>
              <a:rPr lang="uk-UA" sz="2000" dirty="0">
                <a:highlight>
                  <a:srgbClr val="00FF00"/>
                </a:highlight>
              </a:rPr>
              <a:t>червні 1990 р. </a:t>
            </a:r>
            <a:r>
              <a:rPr lang="uk-UA" sz="2000" dirty="0"/>
              <a:t>на всеукраїнському Соборі було </a:t>
            </a:r>
            <a:r>
              <a:rPr lang="uk-UA" sz="2000" dirty="0">
                <a:highlight>
                  <a:srgbClr val="00FF00"/>
                </a:highlight>
              </a:rPr>
              <a:t>затверджено відродження УАПЦ.</a:t>
            </a:r>
            <a:r>
              <a:rPr lang="uk-UA" sz="2000" dirty="0"/>
              <a:t> </a:t>
            </a:r>
            <a:br>
              <a:rPr lang="uk-UA" sz="2000" dirty="0"/>
            </a:br>
            <a:r>
              <a:rPr lang="uk-UA" sz="2000" dirty="0"/>
              <a:t>Собор обрав </a:t>
            </a:r>
            <a:r>
              <a:rPr lang="uk-UA" sz="2000" dirty="0">
                <a:solidFill>
                  <a:srgbClr val="FF0000"/>
                </a:solidFill>
              </a:rPr>
              <a:t>патріархом митрополита Мстислава </a:t>
            </a:r>
            <a:r>
              <a:rPr lang="uk-UA" sz="2000" dirty="0"/>
              <a:t>(світське ім’я Степан Скрипник).</a:t>
            </a:r>
            <a:br>
              <a:rPr lang="uk-UA" sz="2000" dirty="0"/>
            </a:br>
            <a:r>
              <a:rPr lang="uk-UA" sz="2000" dirty="0"/>
              <a:t>Щоб зупинити втрату віруючих в Україні, Собор РПЦ, що відбувся в Москві в </a:t>
            </a:r>
            <a:r>
              <a:rPr lang="uk-UA" sz="2000" b="1" dirty="0"/>
              <a:t>січні 1990 р., </a:t>
            </a:r>
            <a:r>
              <a:rPr lang="uk-UA" sz="2000" dirty="0"/>
              <a:t>виділив православні громади і монастирі на території України в окремий екзархат Московського патріархату, який отримав назву </a:t>
            </a:r>
            <a:r>
              <a:rPr lang="uk-UA" sz="2000" b="1" dirty="0"/>
              <a:t>Українська православна церква Московського патріархату</a:t>
            </a:r>
            <a:r>
              <a:rPr lang="uk-UA" sz="2000" dirty="0"/>
              <a:t>. </a:t>
            </a:r>
            <a:br>
              <a:rPr lang="uk-UA" sz="2000" dirty="0"/>
            </a:br>
            <a:br>
              <a:rPr lang="uk-UA" sz="2000" dirty="0"/>
            </a:br>
            <a:r>
              <a:rPr lang="uk-UA" sz="2000" b="1" dirty="0"/>
              <a:t>Московський патріарх і Священний Синод РПЦ зберегли за собою всі владні повноваження в екзархаті.</a:t>
            </a:r>
            <a:br>
              <a:rPr lang="uk-UA" sz="2000" b="1" dirty="0"/>
            </a:br>
            <a:endParaRPr lang="uk-UA" sz="2000" b="1" dirty="0"/>
          </a:p>
        </p:txBody>
      </p:sp>
    </p:spTree>
    <p:extLst>
      <p:ext uri="{BB962C8B-B14F-4D97-AF65-F5344CB8AC3E}">
        <p14:creationId xmlns:p14="http://schemas.microsoft.com/office/powerpoint/2010/main" val="10592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uk-UA" dirty="0" err="1"/>
              <a:t>Націолнальне</a:t>
            </a:r>
            <a:r>
              <a:rPr lang="uk-UA" dirty="0"/>
              <a:t> відродження</a:t>
            </a:r>
            <a:br>
              <a:rPr lang="uk-UA" dirty="0"/>
            </a:br>
            <a:r>
              <a:rPr lang="uk-UA" dirty="0"/>
              <a:t>українського народу</a:t>
            </a:r>
          </a:p>
          <a:p>
            <a:r>
              <a:rPr lang="uk-UA" dirty="0"/>
              <a:t>Вільний розвиток культури</a:t>
            </a:r>
            <a:br>
              <a:rPr lang="uk-UA" dirty="0"/>
            </a:br>
            <a:r>
              <a:rPr lang="uk-UA" dirty="0"/>
              <a:t>та мов національних </a:t>
            </a:r>
            <a:br>
              <a:rPr lang="uk-UA" dirty="0"/>
            </a:br>
            <a:r>
              <a:rPr lang="uk-UA" dirty="0"/>
              <a:t>меншин</a:t>
            </a:r>
          </a:p>
          <a:p>
            <a:r>
              <a:rPr lang="uk-UA" dirty="0"/>
              <a:t>Свобода віросповідання</a:t>
            </a:r>
          </a:p>
          <a:p>
            <a:r>
              <a:rPr lang="uk-UA" dirty="0" err="1"/>
              <a:t>Легалізация</a:t>
            </a:r>
            <a:r>
              <a:rPr lang="uk-UA" dirty="0"/>
              <a:t> УГКЦ</a:t>
            </a:r>
            <a:r>
              <a:rPr lang="ru-RU" dirty="0"/>
              <a:t> та УАЦ</a:t>
            </a:r>
          </a:p>
          <a:p>
            <a:pPr>
              <a:buNone/>
            </a:pPr>
            <a:endParaRPr lang="uk-UA" dirty="0"/>
          </a:p>
        </p:txBody>
      </p:sp>
      <p:sp>
        <p:nvSpPr>
          <p:cNvPr id="3" name="Заголовок 2"/>
          <p:cNvSpPr>
            <a:spLocks noGrp="1"/>
          </p:cNvSpPr>
          <p:nvPr>
            <p:ph type="title"/>
          </p:nvPr>
        </p:nvSpPr>
        <p:spPr/>
        <p:txBody>
          <a:bodyPr>
            <a:normAutofit/>
          </a:bodyPr>
          <a:lstStyle/>
          <a:p>
            <a:r>
              <a:rPr lang="uk-UA" sz="3200" dirty="0"/>
              <a:t>Скасування 6 статті Конституції УРСР</a:t>
            </a:r>
            <a:endParaRPr lang="ru-RU" sz="3200" dirty="0"/>
          </a:p>
        </p:txBody>
      </p:sp>
      <p:pic>
        <p:nvPicPr>
          <p:cNvPr id="19458" name="Picture 2" descr="Картинки по запросу 6 стаття конституції урср"/>
          <p:cNvPicPr>
            <a:picLocks noChangeAspect="1" noChangeArrowheads="1"/>
          </p:cNvPicPr>
          <p:nvPr/>
        </p:nvPicPr>
        <p:blipFill>
          <a:blip r:embed="rId2" cstate="print"/>
          <a:srcRect/>
          <a:stretch>
            <a:fillRect/>
          </a:stretch>
        </p:blipFill>
        <p:spPr bwMode="auto">
          <a:xfrm>
            <a:off x="5724128" y="1484784"/>
            <a:ext cx="2885306" cy="4464496"/>
          </a:xfrm>
          <a:prstGeom prst="rect">
            <a:avLst/>
          </a:prstGeom>
          <a:noFill/>
        </p:spPr>
      </p:pic>
    </p:spTree>
  </p:cSld>
  <p:clrMapOvr>
    <a:masterClrMapping/>
  </p:clrMapOvr>
  <p:transition>
    <p:cove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F4254FE6-EAD4-4613-8324-678163D33377}"/>
              </a:ext>
            </a:extLst>
          </p:cNvPr>
          <p:cNvPicPr>
            <a:picLocks noGrp="1" noChangeAspect="1"/>
          </p:cNvPicPr>
          <p:nvPr>
            <p:ph idx="1"/>
          </p:nvPr>
        </p:nvPicPr>
        <p:blipFill>
          <a:blip r:embed="rId2"/>
          <a:stretch>
            <a:fillRect/>
          </a:stretch>
        </p:blipFill>
        <p:spPr>
          <a:xfrm>
            <a:off x="323528" y="2708919"/>
            <a:ext cx="4104456" cy="2982571"/>
          </a:xfrm>
          <a:prstGeom prst="rect">
            <a:avLst/>
          </a:prstGeom>
        </p:spPr>
      </p:pic>
      <p:sp>
        <p:nvSpPr>
          <p:cNvPr id="3" name="Заголовок 2">
            <a:extLst>
              <a:ext uri="{FF2B5EF4-FFF2-40B4-BE49-F238E27FC236}">
                <a16:creationId xmlns:a16="http://schemas.microsoft.com/office/drawing/2014/main" id="{3B895C00-ED0F-47E3-A3D1-3B912122198A}"/>
              </a:ext>
            </a:extLst>
          </p:cNvPr>
          <p:cNvSpPr>
            <a:spLocks noGrp="1"/>
          </p:cNvSpPr>
          <p:nvPr>
            <p:ph type="title"/>
          </p:nvPr>
        </p:nvSpPr>
        <p:spPr>
          <a:xfrm>
            <a:off x="457200" y="274638"/>
            <a:ext cx="8229600" cy="1858218"/>
          </a:xfrm>
        </p:spPr>
        <p:txBody>
          <a:bodyPr>
            <a:normAutofit/>
          </a:bodyPr>
          <a:lstStyle/>
          <a:p>
            <a:r>
              <a:rPr lang="uk-UA" sz="1800" dirty="0"/>
              <a:t>У серпні 1990 р. священник та віруючі церкви Святих Петра і Павла у Львові відмовилося від порядкування РПЦ і стали першою автокефальною громадою України. </a:t>
            </a:r>
            <a:br>
              <a:rPr lang="uk-UA" sz="1800" dirty="0"/>
            </a:br>
            <a:r>
              <a:rPr lang="uk-UA" sz="1800" dirty="0"/>
              <a:t>У листопаді 1989 р. у Львові на зібранні священників УАПЦ було проголошено відродження в Україні цієї церкви. </a:t>
            </a:r>
            <a:br>
              <a:rPr lang="uk-UA" sz="1800" dirty="0"/>
            </a:br>
            <a:endParaRPr lang="uk-UA" sz="1800" dirty="0"/>
          </a:p>
        </p:txBody>
      </p:sp>
      <p:pic>
        <p:nvPicPr>
          <p:cNvPr id="5" name="Рисунок 4">
            <a:extLst>
              <a:ext uri="{FF2B5EF4-FFF2-40B4-BE49-F238E27FC236}">
                <a16:creationId xmlns:a16="http://schemas.microsoft.com/office/drawing/2014/main" id="{4DBAABD5-4D1B-4A0C-B341-67BFA318F09F}"/>
              </a:ext>
            </a:extLst>
          </p:cNvPr>
          <p:cNvPicPr>
            <a:picLocks noChangeAspect="1"/>
          </p:cNvPicPr>
          <p:nvPr/>
        </p:nvPicPr>
        <p:blipFill>
          <a:blip r:embed="rId3"/>
          <a:stretch>
            <a:fillRect/>
          </a:stretch>
        </p:blipFill>
        <p:spPr>
          <a:xfrm>
            <a:off x="5364088" y="2636912"/>
            <a:ext cx="2766213" cy="2952400"/>
          </a:xfrm>
          <a:prstGeom prst="rect">
            <a:avLst/>
          </a:prstGeom>
        </p:spPr>
      </p:pic>
    </p:spTree>
    <p:extLst>
      <p:ext uri="{BB962C8B-B14F-4D97-AF65-F5344CB8AC3E}">
        <p14:creationId xmlns:p14="http://schemas.microsoft.com/office/powerpoint/2010/main" val="579740771"/>
      </p:ext>
    </p:extLst>
  </p:cSld>
  <p:clrMapOvr>
    <a:masterClrMapping/>
  </p:clrMapOvr>
  <p:transition>
    <p:cove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46ABABE9-6F93-4EF1-80E0-426BC70FE4AC}"/>
              </a:ext>
            </a:extLst>
          </p:cNvPr>
          <p:cNvPicPr>
            <a:picLocks noGrp="1" noChangeAspect="1"/>
          </p:cNvPicPr>
          <p:nvPr>
            <p:ph idx="1"/>
          </p:nvPr>
        </p:nvPicPr>
        <p:blipFill>
          <a:blip r:embed="rId2"/>
          <a:stretch>
            <a:fillRect/>
          </a:stretch>
        </p:blipFill>
        <p:spPr>
          <a:xfrm>
            <a:off x="2627784" y="1673424"/>
            <a:ext cx="3656489" cy="5184576"/>
          </a:xfrm>
          <a:prstGeom prst="rect">
            <a:avLst/>
          </a:prstGeom>
        </p:spPr>
      </p:pic>
      <p:sp>
        <p:nvSpPr>
          <p:cNvPr id="3" name="Заголовок 2">
            <a:extLst>
              <a:ext uri="{FF2B5EF4-FFF2-40B4-BE49-F238E27FC236}">
                <a16:creationId xmlns:a16="http://schemas.microsoft.com/office/drawing/2014/main" id="{9E4C6734-3297-451D-82F1-82C390C35C95}"/>
              </a:ext>
            </a:extLst>
          </p:cNvPr>
          <p:cNvSpPr>
            <a:spLocks noGrp="1"/>
          </p:cNvSpPr>
          <p:nvPr>
            <p:ph type="title"/>
          </p:nvPr>
        </p:nvSpPr>
        <p:spPr>
          <a:xfrm>
            <a:off x="457200" y="274638"/>
            <a:ext cx="8229600" cy="1858218"/>
          </a:xfrm>
        </p:spPr>
        <p:txBody>
          <a:bodyPr>
            <a:normAutofit/>
          </a:bodyPr>
          <a:lstStyle/>
          <a:p>
            <a:r>
              <a:rPr lang="ru-RU" sz="2000" dirty="0"/>
              <a:t>В </a:t>
            </a:r>
            <a:r>
              <a:rPr lang="ru-RU" sz="2000" dirty="0" err="1"/>
              <a:t>січні</a:t>
            </a:r>
            <a:r>
              <a:rPr lang="ru-RU" sz="2000" dirty="0"/>
              <a:t> 1990 року </a:t>
            </a:r>
            <a:r>
              <a:rPr lang="ru-RU" sz="2000" dirty="0" err="1"/>
              <a:t>усі</a:t>
            </a:r>
            <a:r>
              <a:rPr lang="ru-RU" sz="2000" dirty="0"/>
              <a:t> </a:t>
            </a:r>
            <a:r>
              <a:rPr lang="ru-RU" sz="2000" dirty="0" err="1"/>
              <a:t>православні</a:t>
            </a:r>
            <a:r>
              <a:rPr lang="ru-RU" sz="2000" dirty="0"/>
              <a:t> </a:t>
            </a:r>
            <a:r>
              <a:rPr lang="ru-RU" sz="2000" dirty="0" err="1"/>
              <a:t>громади</a:t>
            </a:r>
            <a:r>
              <a:rPr lang="ru-RU" sz="2000" dirty="0"/>
              <a:t> на </a:t>
            </a:r>
            <a:r>
              <a:rPr lang="ru-RU" sz="2000" dirty="0" err="1"/>
              <a:t>території</a:t>
            </a:r>
            <a:r>
              <a:rPr lang="ru-RU" sz="2000" dirty="0"/>
              <a:t> </a:t>
            </a:r>
            <a:r>
              <a:rPr lang="ru-RU" sz="2000" dirty="0" err="1"/>
              <a:t>України</a:t>
            </a:r>
            <a:r>
              <a:rPr lang="ru-RU" sz="2000" dirty="0"/>
              <a:t> </a:t>
            </a:r>
            <a:r>
              <a:rPr lang="ru-RU" sz="2000" dirty="0" err="1"/>
              <a:t>були</a:t>
            </a:r>
            <a:r>
              <a:rPr lang="ru-RU" sz="2000" dirty="0"/>
              <a:t> </a:t>
            </a:r>
            <a:r>
              <a:rPr lang="ru-RU" sz="2000" dirty="0" err="1"/>
              <a:t>виділені</a:t>
            </a:r>
            <a:r>
              <a:rPr lang="ru-RU" sz="2000" dirty="0"/>
              <a:t> в </a:t>
            </a:r>
            <a:r>
              <a:rPr lang="ru-RU" sz="2000" dirty="0" err="1"/>
              <a:t>Українську</a:t>
            </a:r>
            <a:r>
              <a:rPr lang="ru-RU" sz="2000" dirty="0"/>
              <a:t> </a:t>
            </a:r>
            <a:r>
              <a:rPr lang="ru-RU" sz="2000" dirty="0" err="1"/>
              <a:t>православну</a:t>
            </a:r>
            <a:r>
              <a:rPr lang="ru-RU" sz="2000" dirty="0"/>
              <a:t> </a:t>
            </a:r>
            <a:r>
              <a:rPr lang="ru-RU" sz="2000" dirty="0" err="1"/>
              <a:t>церкву</a:t>
            </a:r>
            <a:r>
              <a:rPr lang="ru-RU" sz="2000" dirty="0"/>
              <a:t> </a:t>
            </a:r>
            <a:r>
              <a:rPr lang="ru-RU" sz="2000" dirty="0" err="1"/>
              <a:t>Московського</a:t>
            </a:r>
            <a:r>
              <a:rPr lang="ru-RU" sz="2000" dirty="0"/>
              <a:t> </a:t>
            </a:r>
            <a:r>
              <a:rPr lang="ru-RU" sz="2000" dirty="0" err="1"/>
              <a:t>патріархату</a:t>
            </a:r>
            <a:r>
              <a:rPr lang="ru-RU" sz="2000" dirty="0"/>
              <a:t>. </a:t>
            </a:r>
            <a:br>
              <a:rPr lang="ru-RU" sz="2000" dirty="0"/>
            </a:br>
            <a:endParaRPr lang="uk-UA" sz="2000" dirty="0"/>
          </a:p>
        </p:txBody>
      </p:sp>
    </p:spTree>
    <p:extLst>
      <p:ext uri="{BB962C8B-B14F-4D97-AF65-F5344CB8AC3E}">
        <p14:creationId xmlns:p14="http://schemas.microsoft.com/office/powerpoint/2010/main" val="2701749818"/>
      </p:ext>
    </p:extLst>
  </p:cSld>
  <p:clrMapOvr>
    <a:masterClrMapping/>
  </p:clrMapOvr>
  <p:transition>
    <p:cove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DF8253-0788-4851-B77A-903D039F6755}"/>
              </a:ext>
            </a:extLst>
          </p:cNvPr>
          <p:cNvSpPr>
            <a:spLocks noGrp="1"/>
          </p:cNvSpPr>
          <p:nvPr>
            <p:ph type="title"/>
          </p:nvPr>
        </p:nvSpPr>
        <p:spPr>
          <a:xfrm>
            <a:off x="457200" y="274638"/>
            <a:ext cx="8229600" cy="6466730"/>
          </a:xfrm>
        </p:spPr>
        <p:txBody>
          <a:bodyPr/>
          <a:lstStyle/>
          <a:p>
            <a:pPr algn="l"/>
            <a:r>
              <a:rPr lang="uk-UA" sz="2000" dirty="0"/>
              <a:t>Релігійне відродження та боротьба між </a:t>
            </a:r>
            <a:r>
              <a:rPr lang="uk-UA" sz="2000" dirty="0">
                <a:highlight>
                  <a:srgbClr val="00FF00"/>
                </a:highlight>
              </a:rPr>
              <a:t>РПЦ, УАПЦ і УГКЦ </a:t>
            </a:r>
            <a:r>
              <a:rPr lang="uk-UA" sz="2000" dirty="0"/>
              <a:t>позитивно вплинули на зростання кількості прихильників різноманітних християнських протестантських церков і сект, які фактично були заборонені в попередні роки.</a:t>
            </a:r>
            <a:br>
              <a:rPr lang="uk-UA" sz="2000" dirty="0"/>
            </a:br>
            <a:br>
              <a:rPr lang="uk-UA" sz="2000" dirty="0"/>
            </a:br>
            <a:r>
              <a:rPr lang="uk-UA" sz="2000" dirty="0"/>
              <a:t>Легалізували свою діяльність і протестантські церкви. </a:t>
            </a:r>
            <a:br>
              <a:rPr lang="uk-UA" sz="2000" dirty="0"/>
            </a:br>
            <a:r>
              <a:rPr lang="uk-UA" sz="2000" dirty="0"/>
              <a:t>У </a:t>
            </a:r>
            <a:r>
              <a:rPr lang="uk-UA" sz="2000" b="1" dirty="0"/>
              <a:t>1990 р</a:t>
            </a:r>
            <a:r>
              <a:rPr lang="uk-UA" sz="2000" dirty="0"/>
              <a:t>. було відновлено </a:t>
            </a:r>
            <a:r>
              <a:rPr lang="uk-UA" sz="2000" b="1" dirty="0"/>
              <a:t>Союз євангельських християн-баптистів </a:t>
            </a:r>
            <a:r>
              <a:rPr lang="uk-UA" sz="2000" dirty="0"/>
              <a:t>України, Всеукраїнський союз церков християн віри євангельської (п’ятидесятників), Українську </a:t>
            </a:r>
            <a:r>
              <a:rPr lang="uk-UA" sz="2000" dirty="0" err="1"/>
              <a:t>уніонну</a:t>
            </a:r>
            <a:r>
              <a:rPr lang="uk-UA" sz="2000" dirty="0"/>
              <a:t> конференцію церкви адвентистів сьомого дня тощо.</a:t>
            </a:r>
            <a:br>
              <a:rPr lang="uk-UA" sz="2000" dirty="0"/>
            </a:br>
            <a:br>
              <a:rPr lang="uk-UA" sz="2000" dirty="0"/>
            </a:br>
            <a:r>
              <a:rPr lang="uk-UA" sz="2000" dirty="0"/>
              <a:t>Не оминуло релігійне відродження і прихильників </a:t>
            </a:r>
            <a:r>
              <a:rPr lang="uk-UA" sz="2000" b="1" dirty="0"/>
              <a:t>ісламу</a:t>
            </a:r>
            <a:r>
              <a:rPr lang="uk-UA" sz="2000" dirty="0"/>
              <a:t> (найбільше їх було на сході України та в Криму). </a:t>
            </a:r>
            <a:br>
              <a:rPr lang="uk-UA" sz="2000" dirty="0"/>
            </a:br>
            <a:r>
              <a:rPr lang="uk-UA" sz="2000" dirty="0"/>
              <a:t>Пережив відродження в Україні й </a:t>
            </a:r>
            <a:r>
              <a:rPr lang="uk-UA" sz="2000" b="1" dirty="0"/>
              <a:t>юдаїзм</a:t>
            </a:r>
            <a:r>
              <a:rPr lang="uk-UA" sz="2000" dirty="0"/>
              <a:t>. </a:t>
            </a:r>
            <a:br>
              <a:rPr lang="uk-UA" sz="2000" dirty="0"/>
            </a:br>
            <a:br>
              <a:rPr lang="uk-UA" sz="2000" dirty="0"/>
            </a:br>
            <a:r>
              <a:rPr lang="uk-UA" sz="2000" dirty="0"/>
              <a:t>Крім того, в Україні почали з’являтися прихильники різноманітних релігій Сходу, а також відбувалися </a:t>
            </a:r>
            <a:r>
              <a:rPr lang="uk-UA" sz="2000" b="1" dirty="0"/>
              <a:t>спроби відродити слов’янське язичництво</a:t>
            </a:r>
            <a:r>
              <a:rPr lang="uk-UA" sz="2000" dirty="0"/>
              <a:t>.</a:t>
            </a:r>
            <a:br>
              <a:rPr lang="uk-UA" sz="2000" dirty="0"/>
            </a:br>
            <a:endParaRPr lang="uk-UA" sz="2000" dirty="0"/>
          </a:p>
        </p:txBody>
      </p:sp>
    </p:spTree>
    <p:extLst>
      <p:ext uri="{BB962C8B-B14F-4D97-AF65-F5344CB8AC3E}">
        <p14:creationId xmlns:p14="http://schemas.microsoft.com/office/powerpoint/2010/main" val="65388141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ABCA02-14FE-464F-9DAF-3CDDE4418375}"/>
              </a:ext>
            </a:extLst>
          </p:cNvPr>
          <p:cNvSpPr>
            <a:spLocks noGrp="1"/>
          </p:cNvSpPr>
          <p:nvPr>
            <p:ph type="title"/>
          </p:nvPr>
        </p:nvSpPr>
        <p:spPr>
          <a:xfrm>
            <a:off x="457200" y="274638"/>
            <a:ext cx="8229600" cy="6394722"/>
          </a:xfrm>
        </p:spPr>
        <p:txBody>
          <a:bodyPr/>
          <a:lstStyle/>
          <a:p>
            <a:pPr algn="l"/>
            <a:r>
              <a:rPr lang="uk-UA" sz="2000" b="1" dirty="0">
                <a:solidFill>
                  <a:srgbClr val="FF0000"/>
                </a:solidFill>
              </a:rPr>
              <a:t>ВИСНОВКИ</a:t>
            </a:r>
            <a:br>
              <a:rPr lang="uk-UA" sz="2000" dirty="0"/>
            </a:br>
            <a:r>
              <a:rPr lang="uk-UA" sz="2000" dirty="0"/>
              <a:t>•	«Гласність», лібералізація, повернення народу правди про його минуле підірвали радянські ідеологічні штампи, прискорили процес досягнення справжнього суверенітету України.</a:t>
            </a:r>
            <a:br>
              <a:rPr lang="uk-UA" sz="2000" dirty="0"/>
            </a:br>
            <a:r>
              <a:rPr lang="uk-UA" sz="2000" dirty="0"/>
              <a:t>•	</a:t>
            </a:r>
            <a:r>
              <a:rPr lang="uk-UA" sz="2000" b="1" dirty="0"/>
              <a:t>«Гласність» </a:t>
            </a:r>
            <a:r>
              <a:rPr lang="uk-UA" sz="2000" dirty="0"/>
              <a:t>сприяла зростанню громадсько-політичної активності, пробудженню національної самосвідомості, створенню неформальних громадсько-політичних об'єднань, які в умовах розвалу радянської системи стали основою для створення багатопартійності та боротьби за незалежність України.</a:t>
            </a:r>
            <a:br>
              <a:rPr lang="uk-UA" sz="2000" dirty="0"/>
            </a:br>
            <a:r>
              <a:rPr lang="uk-UA" sz="2000" dirty="0"/>
              <a:t>•	Вибори 1990 р. сприяли поглибленню національно-визвольного руху, спрямованого на здобуття суверенітету. Незважаючи на те, що більшість у Верховній Раді УРСР за партійною належністю становили комуністи, основна їх кількість була налаштована прагматично. Розуміючи, що союзний центр уже не здатний управляти державою, що СРСР приречений, більшість депутатів Верховної Ради УРСР підтримали проголошення Декларації про державний суверенітет України та інші законодавчі акти, які зміцнювали суверенітет республіки.</a:t>
            </a:r>
            <a:br>
              <a:rPr lang="uk-UA" sz="2000" dirty="0"/>
            </a:br>
            <a:r>
              <a:rPr lang="uk-UA" sz="2000" dirty="0"/>
              <a:t>•	Кульмінацією </a:t>
            </a:r>
            <a:r>
              <a:rPr lang="uk-UA" sz="2000" b="1" dirty="0"/>
              <a:t>політичної активності </a:t>
            </a:r>
            <a:r>
              <a:rPr lang="uk-UA" sz="2000" dirty="0"/>
              <a:t>суспільства в </a:t>
            </a:r>
            <a:r>
              <a:rPr lang="uk-UA" sz="2000" b="1" dirty="0"/>
              <a:t>1990 р</a:t>
            </a:r>
            <a:r>
              <a:rPr lang="uk-UA" sz="2000" dirty="0"/>
              <a:t>. стала </a:t>
            </a:r>
            <a:r>
              <a:rPr lang="uk-UA" sz="2000" b="1" dirty="0"/>
              <a:t>«революція на граніті».</a:t>
            </a:r>
            <a:br>
              <a:rPr lang="uk-UA" sz="2000" dirty="0"/>
            </a:br>
            <a:endParaRPr lang="uk-UA" sz="2000" dirty="0"/>
          </a:p>
        </p:txBody>
      </p:sp>
    </p:spTree>
    <p:extLst>
      <p:ext uri="{BB962C8B-B14F-4D97-AF65-F5344CB8AC3E}">
        <p14:creationId xmlns:p14="http://schemas.microsoft.com/office/powerpoint/2010/main" val="123088344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uk-UA" dirty="0"/>
              <a:t>Складна політична ситуація, постійно щось змінювалось</a:t>
            </a:r>
          </a:p>
          <a:p>
            <a:r>
              <a:rPr lang="uk-UA" dirty="0"/>
              <a:t>Економічна криза</a:t>
            </a:r>
          </a:p>
          <a:p>
            <a:r>
              <a:rPr lang="uk-UA" dirty="0"/>
              <a:t>Незадоволеність населення</a:t>
            </a:r>
          </a:p>
          <a:p>
            <a:r>
              <a:rPr lang="uk-UA" dirty="0"/>
              <a:t>Відкриття </a:t>
            </a:r>
            <a:r>
              <a:rPr lang="uk-UA" dirty="0" err="1"/>
              <a:t>“залізної</a:t>
            </a:r>
            <a:r>
              <a:rPr lang="uk-UA" dirty="0"/>
              <a:t> </a:t>
            </a:r>
            <a:r>
              <a:rPr lang="uk-UA" dirty="0" err="1"/>
              <a:t>завіси”</a:t>
            </a:r>
            <a:endParaRPr lang="uk-UA" dirty="0"/>
          </a:p>
          <a:p>
            <a:r>
              <a:rPr lang="uk-UA" dirty="0"/>
              <a:t>Гласність, </a:t>
            </a:r>
            <a:r>
              <a:rPr lang="uk-UA" dirty="0" err="1"/>
              <a:t>лібералізация</a:t>
            </a:r>
            <a:r>
              <a:rPr lang="uk-UA" dirty="0"/>
              <a:t> - перебудова</a:t>
            </a:r>
            <a:endParaRPr lang="ru-RU" dirty="0"/>
          </a:p>
        </p:txBody>
      </p:sp>
      <p:sp>
        <p:nvSpPr>
          <p:cNvPr id="3" name="Заголовок 2"/>
          <p:cNvSpPr>
            <a:spLocks noGrp="1"/>
          </p:cNvSpPr>
          <p:nvPr>
            <p:ph type="title"/>
          </p:nvPr>
        </p:nvSpPr>
        <p:spPr/>
        <p:txBody>
          <a:bodyPr/>
          <a:lstStyle/>
          <a:p>
            <a:r>
              <a:rPr lang="uk-UA" dirty="0"/>
              <a:t>Висновки</a:t>
            </a:r>
            <a:endParaRPr lang="ru-RU" dirty="0"/>
          </a:p>
        </p:txBody>
      </p:sp>
    </p:spTree>
  </p:cSld>
  <p:clrMapOvr>
    <a:masterClrMapping/>
  </p:clrMapOvr>
  <p:transition>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uk-UA" dirty="0"/>
              <a:t>Складна політична на економічна ситуація в УРСР викликала незадоволення у населення, тому спалахування мітингів у різних містах набуло великої кількості</a:t>
            </a:r>
            <a:endParaRPr lang="ru-RU" dirty="0"/>
          </a:p>
        </p:txBody>
      </p:sp>
      <p:sp>
        <p:nvSpPr>
          <p:cNvPr id="3" name="Заголовок 2"/>
          <p:cNvSpPr>
            <a:spLocks noGrp="1"/>
          </p:cNvSpPr>
          <p:nvPr>
            <p:ph type="title"/>
          </p:nvPr>
        </p:nvSpPr>
        <p:spPr/>
        <p:txBody>
          <a:bodyPr/>
          <a:lstStyle/>
          <a:p>
            <a:r>
              <a:rPr lang="uk-UA" dirty="0"/>
              <a:t>Мітинги</a:t>
            </a:r>
            <a:endParaRPr lang="ru-RU" dirty="0"/>
          </a:p>
        </p:txBody>
      </p:sp>
      <p:pic>
        <p:nvPicPr>
          <p:cNvPr id="20482" name="Picture 2" descr="Картинки по запросу мітинги урср"/>
          <p:cNvPicPr>
            <a:picLocks noChangeAspect="1" noChangeArrowheads="1"/>
          </p:cNvPicPr>
          <p:nvPr/>
        </p:nvPicPr>
        <p:blipFill>
          <a:blip r:embed="rId2" cstate="print"/>
          <a:srcRect/>
          <a:stretch>
            <a:fillRect/>
          </a:stretch>
        </p:blipFill>
        <p:spPr bwMode="auto">
          <a:xfrm>
            <a:off x="0" y="3284984"/>
            <a:ext cx="4427984" cy="3024336"/>
          </a:xfrm>
          <a:prstGeom prst="rect">
            <a:avLst/>
          </a:prstGeom>
          <a:noFill/>
        </p:spPr>
      </p:pic>
      <p:pic>
        <p:nvPicPr>
          <p:cNvPr id="20484" name="Picture 4" descr="Картинки по запросу мітинги урср"/>
          <p:cNvPicPr>
            <a:picLocks noChangeAspect="1" noChangeArrowheads="1"/>
          </p:cNvPicPr>
          <p:nvPr/>
        </p:nvPicPr>
        <p:blipFill>
          <a:blip r:embed="rId3" cstate="print"/>
          <a:srcRect/>
          <a:stretch>
            <a:fillRect/>
          </a:stretch>
        </p:blipFill>
        <p:spPr bwMode="auto">
          <a:xfrm>
            <a:off x="4572000" y="3356992"/>
            <a:ext cx="4572000" cy="2952328"/>
          </a:xfrm>
          <a:prstGeom prst="rect">
            <a:avLst/>
          </a:prstGeom>
          <a:noFill/>
        </p:spPr>
      </p:pic>
    </p:spTree>
  </p:cSld>
  <p:clrMapOvr>
    <a:masterClrMapping/>
  </p:clrMapOvr>
  <p:transition>
    <p:cove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endParaRPr lang="ru-RU"/>
          </a:p>
        </p:txBody>
      </p:sp>
      <p:sp>
        <p:nvSpPr>
          <p:cNvPr id="3" name="Заголовок 2"/>
          <p:cNvSpPr>
            <a:spLocks noGrp="1"/>
          </p:cNvSpPr>
          <p:nvPr>
            <p:ph type="title"/>
          </p:nvPr>
        </p:nvSpPr>
        <p:spPr/>
        <p:txBody>
          <a:bodyPr/>
          <a:lstStyle/>
          <a:p>
            <a:r>
              <a:rPr lang="uk-UA" dirty="0"/>
              <a:t>Страйковий рух</a:t>
            </a:r>
            <a:endParaRPr lang="ru-RU" dirty="0"/>
          </a:p>
        </p:txBody>
      </p:sp>
      <p:pic>
        <p:nvPicPr>
          <p:cNvPr id="23554" name="Picture 2" descr="Картинки по запросу страйки шахтерів"/>
          <p:cNvPicPr>
            <a:picLocks noChangeAspect="1" noChangeArrowheads="1"/>
          </p:cNvPicPr>
          <p:nvPr/>
        </p:nvPicPr>
        <p:blipFill>
          <a:blip r:embed="rId2" cstate="print"/>
          <a:srcRect/>
          <a:stretch>
            <a:fillRect/>
          </a:stretch>
        </p:blipFill>
        <p:spPr bwMode="auto">
          <a:xfrm>
            <a:off x="0" y="1412776"/>
            <a:ext cx="4644008" cy="5445224"/>
          </a:xfrm>
          <a:prstGeom prst="rect">
            <a:avLst/>
          </a:prstGeom>
          <a:noFill/>
        </p:spPr>
      </p:pic>
      <p:pic>
        <p:nvPicPr>
          <p:cNvPr id="23556" name="Picture 4" descr="Картинки по запросу страйки шахтерів"/>
          <p:cNvPicPr>
            <a:picLocks noChangeAspect="1" noChangeArrowheads="1"/>
          </p:cNvPicPr>
          <p:nvPr/>
        </p:nvPicPr>
        <p:blipFill>
          <a:blip r:embed="rId3" cstate="print"/>
          <a:srcRect/>
          <a:stretch>
            <a:fillRect/>
          </a:stretch>
        </p:blipFill>
        <p:spPr bwMode="auto">
          <a:xfrm>
            <a:off x="4644008" y="1412776"/>
            <a:ext cx="4499992" cy="5445224"/>
          </a:xfrm>
          <a:prstGeom prst="rect">
            <a:avLst/>
          </a:prstGeom>
          <a:noFill/>
        </p:spPr>
      </p:pic>
    </p:spTree>
  </p:cSld>
  <p:clrMapOvr>
    <a:masterClrMapping/>
  </p:clrMapOvr>
  <p:transition>
    <p:cove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625</TotalTime>
  <Words>5150</Words>
  <Application>Microsoft Office PowerPoint</Application>
  <PresentationFormat>Экран (4:3)</PresentationFormat>
  <Paragraphs>207</Paragraphs>
  <Slides>74</Slides>
  <Notes>1</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2</vt:i4>
      </vt:variant>
      <vt:variant>
        <vt:lpstr>Заголовки слайдов</vt:lpstr>
      </vt:variant>
      <vt:variant>
        <vt:i4>74</vt:i4>
      </vt:variant>
    </vt:vector>
  </HeadingPairs>
  <TitlesOfParts>
    <vt:vector size="87" baseType="lpstr">
      <vt:lpstr>Arial</vt:lpstr>
      <vt:lpstr>Arial Narrow</vt:lpstr>
      <vt:lpstr>Calibri</vt:lpstr>
      <vt:lpstr>Candara</vt:lpstr>
      <vt:lpstr>Corbel</vt:lpstr>
      <vt:lpstr>Lucida Sans Unicode</vt:lpstr>
      <vt:lpstr>Times New Roman</vt:lpstr>
      <vt:lpstr>Verdana</vt:lpstr>
      <vt:lpstr>Wingdings</vt:lpstr>
      <vt:lpstr>Wingdings 2</vt:lpstr>
      <vt:lpstr>Wingdings 3</vt:lpstr>
      <vt:lpstr>Открытая</vt:lpstr>
      <vt:lpstr>Тема Office</vt:lpstr>
      <vt:lpstr>Зростання громадської активності українського суспільства. </vt:lpstr>
      <vt:lpstr>          Михайло Горбачов</vt:lpstr>
      <vt:lpstr>Гласність, свобода слова</vt:lpstr>
      <vt:lpstr>             Лібералізація</vt:lpstr>
      <vt:lpstr>          Народні депутати</vt:lpstr>
      <vt:lpstr>     Вищий орган влади – Верховна Рада</vt:lpstr>
      <vt:lpstr>Скасування 6 статті Конституції УРСР</vt:lpstr>
      <vt:lpstr>Мітинги</vt:lpstr>
      <vt:lpstr>Страйковий рух</vt:lpstr>
      <vt:lpstr>Багатопартійність</vt:lpstr>
      <vt:lpstr>1. ВПЛИВ «ГЛАСНОСТІ» НА УКРАЇНСЬКЕ СУСПІЛЬСТВО. </vt:lpstr>
      <vt:lpstr>В українському суспільстві «гласність» зустріли неоднозначно</vt:lpstr>
      <vt:lpstr>Роль першопрохідників у захисті української культури, навколишнього середовища, висвітленні «білих плям» історії відіграли </vt:lpstr>
      <vt:lpstr>Поступово відкривалася правда про такі сторінки української історії XX ст.</vt:lpstr>
      <vt:lpstr>«Гласність» призвела до нової хвилі десталінізації. </vt:lpstr>
      <vt:lpstr>2. УСУНЕННЯ З ПОСАДИ В. ЩЕРБИЦЬКОГО.</vt:lpstr>
      <vt:lpstr>Життя неминуче ставило питання про його відставку, тим більше, що з такими вимогами до Генерального секретаря ЦК КПРС зверталися українські політики та представники інтелігенції.  28 вересня 1989 р. в Києві відбувся пленум ЦК КПУ, який проходив за участю М. Горбачова. На пленумі В. Щербицького було звільнено від обов’язків першого секретаря і члена Политбюро ЦК КПУ «у зв’язку з виходом на пенсію».   Новим першим секретарем було обрано Володимира Івашка. </vt:lpstr>
      <vt:lpstr>3. НЕФОРМАЛЬНІ ОРГАНІЗАЦІЇ. ФОРМУВАННЯ ПЕРЕДУМОВ БАГАТОПАРТІЙНОСТІ. </vt:lpstr>
      <vt:lpstr>ЦІКАВІ ФАКТИ</vt:lpstr>
      <vt:lpstr>Одне з перших неформальних об’єднань виникло в Києві в серпні 1987 р. — Український культурологічний клуб (УКК). </vt:lpstr>
      <vt:lpstr>У жовтні 1987 р. у Львові заявило про своє існування  Товариство Лева. Тоді ж І. Калинець, М. Осадчий, М. Руденко, Є. Сверстюк, І. Світличний стали ініціаторами створення Української асоціації незалежної творчої інтелігенції.   Навесні 1988 р. в Київському університеті  ім. Т. Шевченка виникла студентська організація «Громада».</vt:lpstr>
      <vt:lpstr>Українську студентську спілку (УСС), що виникла наприкінці 1989 р. в Києві.  У практичній діяльності поряд із вимогами поліпшення життя і побуту молоді УСС висувала й політичні вимоги. </vt:lpstr>
      <vt:lpstr>Уже в червні 1989 р. в Україні діяло понад 47 тис. неформальних об’єднань. Наприкінці 1988 — на початку 1989 р. їхніми зусиллями було проведено 1200 мітингів, у яких узяло участь понад 13 млн осіб. «Мітингова демократія» стала реальною силою, дієвим механізмом, що мав вплив у суспільстві.</vt:lpstr>
      <vt:lpstr>Перша задекларована політична партія жовтень 1989 р. Львів Українська національна партія (УНП)</vt:lpstr>
      <vt:lpstr>ФЕСТИВАЛЬ «ЧЕРВОНА РУТА»</vt:lpstr>
      <vt:lpstr>Активізація суспільно-політичного життя позначилася й на музиці. У 1989 р. у Чернівцях відбувся перший фестиваль національної молодіжної музики «Червона рута». Він здійснив справжню революцію в українській культурі, вплинув на все суспільство. Фестиваль сприяв появі нової молодіжної музики, якої до цього не існувало.</vt:lpstr>
      <vt:lpstr>Саме «Червона рута» стала першим замовником на технічне (сцена, звук, світло, студії звукозапису, музичне обладнання, тиражування музичної продукції) і творче (композитори, аранжувальники, звукорежисери, поети тощо) забезпечення таких заходів.</vt:lpstr>
      <vt:lpstr>РОЗВИТОК КУЛЬТУРИ В ПЕРІОД «ПЕРЕБУДОВИ:  «Відплив умів» — процес масової міграції, під час якої з країни або регіону від'їжджають фахівці, вчені й кваліфіковані робітники через політичні, економічні, релігійні або інші причини. Наступні фестивалі, що проводилися раз на два роки, збирали все більшу кількість глядачів та учасників, засвідчуючи постійне зростання інтересу до української музики. </vt:lpstr>
      <vt:lpstr> 8-10 вересеня 1989 р. – Установчий з'їзд Народного Руху України за перебудову. Головою Руху обрано Івана Драча.</vt:lpstr>
      <vt:lpstr>Установчий з’їзд Народного руху України за перебудову </vt:lpstr>
      <vt:lpstr>Вітальна телеграма учасникам Установчого з'їзду Народного руху України від членів освітньо-культурного товариства «Київська Русь» на острові Сахалін. 1989 р.</vt:lpstr>
      <vt:lpstr>Святкування 500-річчя запорозького козацтва — одна з наймасовіших акцій Народного руху України. Серпень 1990 р.</vt:lpstr>
      <vt:lpstr>Народний рух України </vt:lpstr>
      <vt:lpstr>ВИБОРИ ДО ВЕРХОВНОЇ РАДИ УРСР у 1990 р. </vt:lpstr>
      <vt:lpstr>«Живий ланцюг» — символічна акція єднання, яку проводять великі гурти людей, узявшись за руки.</vt:lpstr>
      <vt:lpstr>21 січня 1990 р.- </vt:lpstr>
      <vt:lpstr>Живий ланцюг 1990р</vt:lpstr>
      <vt:lpstr>Презентация PowerPoint</vt:lpstr>
      <vt:lpstr>Проте центральною подією в суспільному житті республіки були вибори в березні 1990 р. народних депутатів до Верховної Ради України та місцевих Рад народних депутатів.   Вихід на політичну арену значної кількості нових громадських об’єднань суттєво змінив характер виборів, які вперше за радянських часів були альтернативними (на 450 мандатів до Верховної Ради УРСР претендувало майже 3 тис. кандидатів).   У західних областях і Києві опозиційно налаштовані кандидати здобули значну підтримку.   Уперше в історії України Верховна Рада республіки  15 травня 1990 р. почала працювати в парламентському режимі  (сесія тривала не один-два дні, як раніше, а 60 робочих днів).</vt:lpstr>
      <vt:lpstr>Верховна Рада УРСР І скликання. 1990 р.</vt:lpstr>
      <vt:lpstr>Банер із протестом проти «групи 239». 1990 р.</vt:lpstr>
      <vt:lpstr>Першим головою українського парламенту було обрано лідера українських комуністів В. Івашка. </vt:lpstr>
      <vt:lpstr>ДЕКЛАРАЦІЯ ПРО ДЕРЖАВНИЙ СУВЕРЕНІТЕТ УКРАЇНИ. </vt:lpstr>
      <vt:lpstr>16 липня 1990 р. Верховна Рада УРСР прийняла  Декларацію про державний суверенітет України, якою було проголошено намір народу України самостійно вирішувати свою долю («за» проголосувало 355 депутатів, «проти» — чотири).</vt:lpstr>
      <vt:lpstr>Основні положення Декларації:</vt:lpstr>
      <vt:lpstr>Через нерішучість і непослідовність більшості народних депутатів Декларації не було надано статусу конституційного акта.   У результаті вона могла залишитися планом на майбутнє, набором добрих побажань. Однак під тиском громадськості народні депутати почали робити реальні кроки щодо наповнення змісту Декларації.   30 липня 1990 р. вони прийняли рішення повернути в Україну для продовження служби всіх солдатів Радянської армії, призваних із її території.   Однак та сама обережна більшість санкціонувала укладення двосторонніх угод України з іншими союзними республіками, погодилася на внесення до Конституції УРСР статті, що проголошувала верховенство законів Української РСР над союзними законами.</vt:lpstr>
      <vt:lpstr>3 серпня 1990 р. з метою виконання положень Декларації було ухвалено Закон «Про економічну самостійність України». </vt:lpstr>
      <vt:lpstr>ПОЛІТИЧНА КОНФРОНТАЦІЯ восени 1990 р. «РЕВОЛЮЦІЯ НА ГРАНІТІ»</vt:lpstr>
      <vt:lpstr>ДОКУМЕНТИ РОЗПОВІДАЮТЬ Зі спогадів шахтарського активіста з Волині Ф. Захарчука про розмову з М. Горбачовим  Я почав зачитувати вимоги свого страйккому [на зустрічі з М. Горбачовим], де першим пунктом стояла відставка президента СРСР М. Горбачова. Після чого Михайло Сергійович перегнувся через трибуну і попросив передати йому мої вимоги, оскільки він їх не читав. Пізніше до мене підійшов охоронець і запропонував пройти з ним у кабінет М. Горбачова. Пересиливши страх і хвилювання, я погодився і потім не пошкодував про це. Наша розмова з Михайлом Сергійовичем замість запланованих 45 хвилин тривала неповні три години. М. Горбачов мене запитав, чому в провінції в нього такий низький рейтинг. А я відповів, що в усьому винна Комуністична партія і те, що він тривалий час очолював її. Із цим М. Горбачов погодився і зауважив, що Компартія не підлягає реформуванню, а економічну ситуацію в країні підриває зниження цін на міжнародному ринку на тюменську нафту. Через що навіть подорожчання таких продуктів непершої необхідності, як автомобілі, вироби з хутра, не здатне покрити дефіцит бюджету. Вихід він бачив тільки в суверенітеті республік СРСР, які мають самостійно виживати на своїх природних і виробничих ресурсах.  1. Який вихід зі складного економічного становища вбачав М. Горбачов?  2. На які проблеми СРСР указував М. Горбачов? </vt:lpstr>
      <vt:lpstr>На початку 1990 р. в КПУ почали виникати осередки Демократичної платформи.  Перша конференція її прихильників відбулася 1 березня 1990 р. в Києві. Основну мету нове об’єднання вбачало в «демократизації КПУ зсередини» (перетворення КПУ на парламентську партію тощо). Після зникнення останніх ілюзій щодо демократизації Комуністичної партії прихильники Демократичної платформи вийшли з неї.  Частина з них у грудні 1990 р. утворила Партію демократичного відродження України (ПДВУ).  Поляризація і конфронтація політичних сил у республіці наростали, сягнувши піку в осінньому протистоянні опозиції та влади.  15 вересня 1990 р. на нараді представників страйкових, робітничих та профспілкових комітетів України було вирішено провести 1 жовтня всеукраїнський попереджувальний одноденний політичний страйк. Уже 30 вересня в Києві відбулася організована опозицією маніфестація, у якій взяло участь 100 тис. осіб. Було прийнято звернення із закликом про негайне проведення «круглого столу» всіх політичних сил України, щоб «знайти шляхи до створення держави і уряду народної довіри».  Проте всеукраїнський страйк провалився. </vt:lpstr>
      <vt:lpstr>Однак опозиція не зазнала поразки. Із 2 до 17 жовтня 1990 р. в Києві на площі Жовтневої революції (зараз Майдан Незалежності) тривало голодування 158 студентів із 24 міст України, яке отримало назву «революція на граніті».   Її лідерами були Маркіян Іващишин, Ігор Коцюруб, Олег Барков, Олесь Доній та інші.   Студенти вимагали відставки уряду, надання Декларації про державний суверенітет України конституційної сили, оголошення нових виборів до Верховної Ради на багатопартійній основі, заборони відбування військової служби громадянами України за її межами, націоналізації майна КПРС та комсомолу на території республіки. Лише після відставки голови уряду республіки В. Масола голодування було припинено.        Посилення кризових явищ в економіці республіки, політизація суспільства впливали на радикалізацію Народного руху як політичної сили.  На II З’їзді Народного руху України (жовтень 1990 р.) партія суттєво змінила політичні орієнтири, що засвідчило гасло  «Від Народного руху за перебудову — до Народного руху за відродження суверенітету України». </vt:lpstr>
      <vt:lpstr>Презентация PowerPoint</vt:lpstr>
      <vt:lpstr>2 - 17 жовтня 1990 р. – кампанія протестного голодування студентів у Києві   (“Революція на граніті").</vt:lpstr>
      <vt:lpstr>Презентация PowerPoint</vt:lpstr>
      <vt:lpstr>Презентация PowerPoint</vt:lpstr>
      <vt:lpstr>Презентация PowerPoint</vt:lpstr>
      <vt:lpstr>Отже, національний рух в Україні мав такі прояви:</vt:lpstr>
      <vt:lpstr>Релігійне відродження</vt:lpstr>
      <vt:lpstr>РЕЛІГІЙНЕ ВІДРОДЖЕННЯ</vt:lpstr>
      <vt:lpstr>Презентация PowerPoint</vt:lpstr>
      <vt:lpstr>Відновлення релігійного життя поставило на порядок денний питання про статус Української греко-католицької церкви (УГКЦ). Папа Римський Іоанн Павло II звернувся до М. Горбачова із закликом засудити злочин комуністичної влади, вчинений у 1946 р. щодо УГКЦ. Спираючись уже не тільки на підтримку віруючих, але й на міжнародну громадськість, УГКЦ почала кампанію боротьби за легалізацію. Проте компартійно-радянський апарат не полишав сподівань не допустити відродження УГКЦ. У цьому протистоянні почали активно використовувати Російську православну церкву (РПЦ), яка мала у Львівській, Івано-Франківській, Тернопільській і Закарпатській областях більше 3 тис. парафій, що становило половину православних громад українського екзархату й майже третину їх загальносоюзної кількості. Після зустрічі Московського патріарха Пімена з М. Горбачовим у квітні 1988 р. було розукрупнено Львівсько-Тернопільську єпархію РПЦ, у Чернівецькій, Івано-Франківській, Львівській та Тернопільській областях зареєстровано понад 1,1 тис. нових православних громад.</vt:lpstr>
      <vt:lpstr>Український екзархат РПЦ — церковна адміністративна одиниця Московського патріархату на території України.</vt:lpstr>
      <vt:lpstr>Збільшився випуск церковної літератури, у тому числі українською мовою.   Помітно посилилися публічні виступи проти уніатів із боку православних церковних діячів.   Було збільшено набір до Одеської духовної семінарії з метою створення кадрів священиків, які б знали специфіку західних областей, тобто сприймалися б населенням як «свої».   РПЦ отримала державну допомогу для збільшення обсягу і накладу журналу «Православний вісник». Однак державна підтримка РПЦ лише загострила ситуацію.</vt:lpstr>
      <vt:lpstr>На початку 1989 р. проблема УГКЦ опинилася в центрі уваги світової громадськості. Її обговорювали на рівні ООН, Наради з безпеки та співробітництва в Європі (НБСЄ) тощо. Громадяни в СРСР, які раніше навіть не були знайомі з проблемою, почали підтримувати легалізацію УГКЦ.  У травні 1989 р. шестеро єпископів і священиків УГКЦ розпочали голодування в центрі Москви на знак протесту проти небажання влади розмовляти з ними. Голодування мало ланцюговий характер і тривало до листопада. </vt:lpstr>
      <vt:lpstr>    Травень 1990 р. зареєстровано перші громади УГКЦ.  Мирослав Іван кардинал Любачівський  став  лідером УГКЦ.  Голова греко-католиків кардинал Мирослав Любачівський із Рима звернувся до віруючих із закликом здійснити акцію на захист релігійної свободи. На цей заклик відгукнулося близько 150 тис. осіб, які взяли участь у церковних службах по всій Західній Україні.   </vt:lpstr>
      <vt:lpstr>Напередодні зустрічі М. Горбачова і Папи Римського у Витикані 28 листопада 1989 р. Рада у справах релігій при Раді Міністрів УРСР опублікувала заяву, у якій зазначалося: греко-католики східного обряду можуть утворювати свої релігійні громади та реєструвати їх в установленому порядку. 23 січня 1990 р. в Преображенській церкві у Львові відбувся Собор УГКЦ, що був офіційно проголошений «актом легалізації». Собор заявив про неканонічність Львівського собору 1946 р. і висунув вимогу про повернення майна. У цей час близько 1,5 тис. православних парафій повернулися до греко-католицтва. Навесні 1990 р. УГКЦ за рішенням Львівської міської ради отримала свою головну святиню — собор Святого Юра. У березні 1991 р. з еміграції повернувся кардинал М. Любачівський. </vt:lpstr>
      <vt:lpstr>23 січня 1990 р. в Преображенській церкві у Львові відбувся Собор УГКЦ, що був офіційно проголошений «актом легалізації» </vt:lpstr>
      <vt:lpstr>Успішна боротьба УГКЦ за легалізацію надихнула ще одну знищену радянською владою церкву, яка раніше існувала в республіці, — Українську автокефальну православну церкву (УАПЦ).   У лютому 1989 р. утворився ініціативний комітет, який звернувся до Президії Верховної Ради СРСР, Президії Верховної Ради УРСР і міжнародної християнської громадськості з вимогою про відродження УАПЦ.   Глава церкви у США митрополит Мстислав підтримав комітет.</vt:lpstr>
      <vt:lpstr>У серпні священик і віруючі церкви Святих Петра і Павла у Львові відмовилися від підпорядкування РПЦ і стали першою автокефальною громадою в Україні.   У листопаді 1989 р. у Львові на зібранні священиків УАПЦ було проголошено відродження в Україні цієї церкви.   У січні 1990 р. в республіці вже налічувалося понад 200 громад УАПЦ.  У червні 1990 р. на всеукраїнському Соборі було затверджено відродження УАПЦ.  Собор обрав патріархом митрополита Мстислава (світське ім’я Степан Скрипник). Щоб зупинити втрату віруючих в Україні, Собор РПЦ, що відбувся в Москві в січні 1990 р., виділив православні громади і монастирі на території України в окремий екзархат Московського патріархату, який отримав назву Українська православна церква Московського патріархату.   Московський патріарх і Священний Синод РПЦ зберегли за собою всі владні повноваження в екзархаті. </vt:lpstr>
      <vt:lpstr>У серпні 1990 р. священник та віруючі церкви Святих Петра і Павла у Львові відмовилося від порядкування РПЦ і стали першою автокефальною громадою України.  У листопаді 1989 р. у Львові на зібранні священників УАПЦ було проголошено відродження в Україні цієї церкви.  </vt:lpstr>
      <vt:lpstr>В січні 1990 року усі православні громади на території України були виділені в Українську православну церкву Московського патріархату.  </vt:lpstr>
      <vt:lpstr>Релігійне відродження та боротьба між РПЦ, УАПЦ і УГКЦ позитивно вплинули на зростання кількості прихильників різноманітних християнських протестантських церков і сект, які фактично були заборонені в попередні роки.  Легалізували свою діяльність і протестантські церкви.  У 1990 р. було відновлено Союз євангельських християн-баптистів України, Всеукраїнський союз церков християн віри євангельської (п’ятидесятників), Українську уніонну конференцію церкви адвентистів сьомого дня тощо.  Не оминуло релігійне відродження і прихильників ісламу (найбільше їх було на сході України та в Криму).  Пережив відродження в Україні й юдаїзм.   Крім того, в Україні почали з’являтися прихильники різноманітних релігій Сходу, а також відбувалися спроби відродити слов’янське язичництво. </vt:lpstr>
      <vt:lpstr>ВИСНОВКИ • «Гласність», лібералізація, повернення народу правди про його минуле підірвали радянські ідеологічні штампи, прискорили процес досягнення справжнього суверенітету України. • «Гласність» сприяла зростанню громадсько-політичної активності, пробудженню національної самосвідомості, створенню неформальних громадсько-політичних об'єднань, які в умовах розвалу радянської системи стали основою для створення багатопартійності та боротьби за незалежність України. • Вибори 1990 р. сприяли поглибленню національно-визвольного руху, спрямованого на здобуття суверенітету. Незважаючи на те, що більшість у Верховній Раді УРСР за партійною належністю становили комуністи, основна їх кількість була налаштована прагматично. Розуміючи, що союзний центр уже не здатний управляти державою, що СРСР приречений, більшість депутатів Верховної Ради УРСР підтримали проголошення Декларації про державний суверенітет України та інші законодавчі акти, які зміцнювали суверенітет республіки. • Кульмінацією політичної активності суспільства в 1990 р. стала «революція на граніті». </vt:lpstr>
      <vt:lpstr>Висновки</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Політичні реформи та українське суспільство наприкінці 80-х років</dc:title>
  <dc:creator>KostikVanya</dc:creator>
  <cp:lastModifiedBy>User</cp:lastModifiedBy>
  <cp:revision>13</cp:revision>
  <dcterms:created xsi:type="dcterms:W3CDTF">2018-03-07T09:42:38Z</dcterms:created>
  <dcterms:modified xsi:type="dcterms:W3CDTF">2023-02-25T12:48:33Z</dcterms:modified>
</cp:coreProperties>
</file>