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60" r:id="rId4"/>
    <p:sldId id="273" r:id="rId5"/>
    <p:sldId id="272" r:id="rId6"/>
    <p:sldId id="274" r:id="rId7"/>
    <p:sldId id="270" r:id="rId8"/>
    <p:sldId id="271" r:id="rId9"/>
    <p:sldId id="275" r:id="rId10"/>
    <p:sldId id="276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1D8"/>
    <a:srgbClr val="FF00FF"/>
    <a:srgbClr val="E6E6E6"/>
    <a:srgbClr val="FDF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22642-666E-4020-8BAB-304DDE663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4EF919-791F-4070-9387-C0044CACA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B3A25F-972E-4E42-894A-5D2BB0A5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4823-1F28-474C-863C-5FB2B173C499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77637A-3266-4948-B94B-498DA1F2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7FB48-C472-43FC-A208-3BD08DAE9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8D52-B03B-4C28-AD5B-EE391CA7E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62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83ACE-43F8-43DF-9E68-4CA5A751A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0A665E-06DF-4B7A-B640-EEAF9DA42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65867-9098-40C7-9451-FDFF54E8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4823-1F28-474C-863C-5FB2B173C499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285EC0-DDED-49AD-9ECA-7631088C5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190EF-9FFD-49ED-ACDB-0DE1EA58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8D52-B03B-4C28-AD5B-EE391CA7E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E6AAD-BB68-4025-8765-4F4287B925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20DFA6-A902-4FEA-AE25-CF0C4AD74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03BA54-0C9D-4C21-AA70-B99C850E1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4823-1F28-474C-863C-5FB2B173C499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605622-8CB9-4D78-BE44-576FD7216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38D1ED-8BBA-4366-A946-C92BC71E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8D52-B03B-4C28-AD5B-EE391CA7E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41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D2203-8B4E-4A6F-8205-258C6BD6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D4F0F1-ADA2-4255-969C-CAB8EADAF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E7A16-A4C2-4D81-90CB-1FF0091D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4823-1F28-474C-863C-5FB2B173C499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77D88B-B8F3-4953-A8DD-4F747844E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00F2BD-5B0F-446F-9D5E-B9F395EB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8D52-B03B-4C28-AD5B-EE391CA7E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65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3CEEF-75DB-496F-AFF6-B91D019C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7CAF7D-7336-4BA4-B553-B2D072277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53FB1E-73E0-4790-9E32-96C81DE4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4823-1F28-474C-863C-5FB2B173C499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9C9620-9D82-4053-8D29-DE1F06B76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41EDEE-9E16-4F6A-BDCE-F94A91639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8D52-B03B-4C28-AD5B-EE391CA7E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4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9E437-6B0B-41CE-9645-E316B2563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9CB8BD-0021-41B3-ADA1-CC8080FD2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BD5CAC-40E6-4037-8B58-3B41471F1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D5826B-6C8F-4BA0-9838-1302FD811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4823-1F28-474C-863C-5FB2B173C499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4B85DB-C145-41C5-977E-188C67B4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641F01-1E36-4E51-8C7D-9864DBE8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8D52-B03B-4C28-AD5B-EE391CA7E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2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D48FC-6051-4578-AC6C-98640CBD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10242C-FF91-4CC2-A185-B103BC9D8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2BBF16-10D2-4F78-B0F3-247C1B5E8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F02808-6769-43F8-8C31-E0D6AD3EA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DF487F0-23BF-4480-B010-7F90BA9A9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9F68D7-F25A-4180-8D3C-FC2E0E808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4823-1F28-474C-863C-5FB2B173C499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78E559-4B39-4F1F-B8A4-BDA87DD2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1D3FCD-30A6-449C-847A-70562FC44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8D52-B03B-4C28-AD5B-EE391CA7E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497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A5EA0-89A7-499D-B619-5071287DC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A586AA-3349-4CB7-8D77-3F672F9C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4823-1F28-474C-863C-5FB2B173C499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92FF7E-FEA4-4335-A67A-7315F7820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01A606-0F78-4FDC-AF94-DA26B4D29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8D52-B03B-4C28-AD5B-EE391CA7E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167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A3ACA59-FE43-41C1-AB47-3EB5A5F8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4823-1F28-474C-863C-5FB2B173C499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536C6C-C224-426B-B378-BF1F6D53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A75F1D-CA96-448F-9FB5-108ECE40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8D52-B03B-4C28-AD5B-EE391CA7E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67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DDCCE-2DE4-42F5-8B0A-F877E0258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413E11-14B4-469A-A716-49D7F1E21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08C89E-552E-4D72-B9D6-DB2452D19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921857-A29D-4747-985C-E1145A3A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4823-1F28-474C-863C-5FB2B173C499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9DF778-9104-4858-A9CF-73D82DEA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CD310-1B96-4B55-913C-C513ECEF3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8D52-B03B-4C28-AD5B-EE391CA7E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94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1528E-A184-471B-B19D-7511A0897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4E144A-182E-4606-A602-CC5F47F60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4D8A36-91EC-4736-8F2F-9A51746C3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CF118C-C263-42A8-A504-A3E158E72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4823-1F28-474C-863C-5FB2B173C499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05FCE7-C244-411C-8E1A-3F9C6444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920817-8727-4CE8-A0D0-D84BECB2C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88D52-B03B-4C28-AD5B-EE391CA7E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962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9A17E-DFE2-4C90-A2E4-51630789A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A69064-5147-4254-B1CF-837526563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67B03-6DE3-4D4B-B153-4ED669362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4823-1F28-474C-863C-5FB2B173C499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9959F8-09A7-4EC8-8BFC-8B6A5885B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D0DA7B-68C0-4B56-BCBD-07F7C447A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88D52-B03B-4C28-AD5B-EE391CA7E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20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hyperlink" Target="https://www.youtube.com/watch?v=p2hSzgBk19U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www.youtube.com/watch?v=4fTLO9SRpZQ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www.youtube.com/watch?v=4fTLO9SRpZQ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ejAUUd1bYpA" TargetMode="Externa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hyperlink" Target="https://www.youtube.com/watch?v=qaNJxwTPlEY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hyperlink" Target="https://www.youtube.com/watch?v=o5BeBQHo4k8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B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663" y="594814"/>
            <a:ext cx="5683323" cy="56833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19316" y="3010320"/>
            <a:ext cx="6884997" cy="2387600"/>
          </a:xfrm>
        </p:spPr>
        <p:txBody>
          <a:bodyPr>
            <a:noAutofit/>
          </a:bodyPr>
          <a:lstStyle/>
          <a:p>
            <a:r>
              <a:rPr lang="ru-RU" sz="96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Хімічні</a:t>
            </a:r>
            <a:r>
              <a:rPr lang="ru-RU" sz="96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br>
              <a:rPr lang="ru-RU" sz="9600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96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властивості</a:t>
            </a:r>
            <a:r>
              <a:rPr lang="ru-RU" sz="96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br>
              <a:rPr lang="ru-RU" sz="9600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9600" dirty="0">
                <a:solidFill>
                  <a:schemeClr val="bg1"/>
                </a:solidFill>
                <a:latin typeface="Monotype Corsiva" panose="03010101010201010101" pitchFamily="66" charset="0"/>
              </a:rPr>
              <a:t>основ</a:t>
            </a:r>
          </a:p>
        </p:txBody>
      </p:sp>
    </p:spTree>
    <p:extLst>
      <p:ext uri="{BB962C8B-B14F-4D97-AF65-F5344CB8AC3E}">
        <p14:creationId xmlns:p14="http://schemas.microsoft.com/office/powerpoint/2010/main" val="8725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76ADC-7B20-4986-A33D-B693DFAB3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882771A-5320-4074-ADDD-89D138DC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1" y="128059"/>
            <a:ext cx="11627556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3. Взаємодія лугів з кислотами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22DE39-4F08-496D-87FC-55AB1A39D003}"/>
              </a:ext>
            </a:extLst>
          </p:cNvPr>
          <p:cNvSpPr txBox="1"/>
          <p:nvPr/>
        </p:nvSpPr>
        <p:spPr>
          <a:xfrm>
            <a:off x="8095488" y="2425528"/>
            <a:ext cx="49408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+ H</a:t>
            </a:r>
            <a:r>
              <a:rPr kumimoji="0" lang="en-US" sz="6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O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DD4CE-19A0-48BD-9AFC-1FEDB758A3BF}"/>
              </a:ext>
            </a:extLst>
          </p:cNvPr>
          <p:cNvSpPr txBox="1"/>
          <p:nvPr/>
        </p:nvSpPr>
        <p:spPr>
          <a:xfrm>
            <a:off x="1962912" y="2413335"/>
            <a:ext cx="1158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Na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3EBED-32CC-445F-8A4C-A7CEA6E02DF4}"/>
              </a:ext>
            </a:extLst>
          </p:cNvPr>
          <p:cNvSpPr txBox="1"/>
          <p:nvPr/>
        </p:nvSpPr>
        <p:spPr>
          <a:xfrm>
            <a:off x="5230368" y="2392000"/>
            <a:ext cx="9509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Cl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655F0-34DA-4924-9EFC-4A29B909FBDB}"/>
              </a:ext>
            </a:extLst>
          </p:cNvPr>
          <p:cNvSpPr txBox="1"/>
          <p:nvPr/>
        </p:nvSpPr>
        <p:spPr>
          <a:xfrm>
            <a:off x="1456944" y="2392001"/>
            <a:ext cx="112166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   </a:t>
            </a:r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N</a:t>
            </a:r>
            <a:r>
              <a:rPr kumimoji="0" lang="uk-UA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аОН</a:t>
            </a:r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  +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 HCl =</a:t>
            </a:r>
            <a:endParaRPr lang="ru-RU" sz="6000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8D14BA68-4FDF-401D-94B7-3AC99FAA82B3}"/>
              </a:ext>
            </a:extLst>
          </p:cNvPr>
          <p:cNvSpPr/>
          <p:nvPr/>
        </p:nvSpPr>
        <p:spPr>
          <a:xfrm>
            <a:off x="2956560" y="2121408"/>
            <a:ext cx="2426208" cy="14508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1328F-A891-42DC-9BB3-704D5BB3DB29}"/>
              </a:ext>
            </a:extLst>
          </p:cNvPr>
          <p:cNvSpPr txBox="1"/>
          <p:nvPr/>
        </p:nvSpPr>
        <p:spPr>
          <a:xfrm>
            <a:off x="6443580" y="3341423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натрій хлорид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22CAB-74EB-4CDC-B472-ACDE54E2A726}"/>
              </a:ext>
            </a:extLst>
          </p:cNvPr>
          <p:cNvSpPr txBox="1"/>
          <p:nvPr/>
        </p:nvSpPr>
        <p:spPr>
          <a:xfrm flipH="1">
            <a:off x="6975096" y="1995095"/>
            <a:ext cx="103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I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5A8FEA-FC80-45C2-8FE3-9F7B0A1A59EC}"/>
              </a:ext>
            </a:extLst>
          </p:cNvPr>
          <p:cNvSpPr txBox="1"/>
          <p:nvPr/>
        </p:nvSpPr>
        <p:spPr>
          <a:xfrm flipH="1">
            <a:off x="7762752" y="2030104"/>
            <a:ext cx="103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I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D2A475-29E2-4E5C-8CAA-176AA8FB8CB4}"/>
              </a:ext>
            </a:extLst>
          </p:cNvPr>
          <p:cNvSpPr txBox="1"/>
          <p:nvPr/>
        </p:nvSpPr>
        <p:spPr>
          <a:xfrm>
            <a:off x="1354716" y="4444410"/>
            <a:ext cx="921117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Реакція нейтралізації </a:t>
            </a:r>
            <a:r>
              <a:rPr lang="uk-UA" sz="4400" dirty="0">
                <a:latin typeface="Monotype Corsiva" panose="03010101010201010101" pitchFamily="66" charset="0"/>
              </a:rPr>
              <a:t>– це реакція обміну </a:t>
            </a:r>
          </a:p>
          <a:p>
            <a:pPr algn="ctr"/>
            <a:r>
              <a:rPr lang="uk-UA" sz="4400" dirty="0">
                <a:latin typeface="Monotype Corsiva" panose="03010101010201010101" pitchFamily="66" charset="0"/>
              </a:rPr>
              <a:t>між основою і кислотою, </a:t>
            </a:r>
          </a:p>
          <a:p>
            <a:pPr algn="ctr"/>
            <a:r>
              <a:rPr lang="uk-UA" sz="4400" dirty="0">
                <a:latin typeface="Monotype Corsiva" panose="03010101010201010101" pitchFamily="66" charset="0"/>
              </a:rPr>
              <a:t>у результаті якої утворюються сіль і вода</a:t>
            </a:r>
            <a:endParaRPr lang="ru-RU" sz="4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1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7852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8112 0.00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2" grpId="0" animBg="1"/>
      <p:bldP spid="9" grpId="0"/>
      <p:bldP spid="11" grpId="0"/>
      <p:bldP spid="1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76ADC-7B20-4986-A33D-B693DFAB3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882771A-5320-4074-ADDD-89D138DC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1" y="128059"/>
            <a:ext cx="11627556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4. Взаємодія лугів із розчинами солей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Опыт по химии. Реакция СУЛЬФАТА ЖЕЛЕЗА и ГИДРОКСИДА НАТРИЯ. Получение ГИДРОКСИДА ЖЕЛЕЗА.">
            <a:hlinkClick r:id="" action="ppaction://media"/>
            <a:extLst>
              <a:ext uri="{FF2B5EF4-FFF2-40B4-BE49-F238E27FC236}">
                <a16:creationId xmlns:a16="http://schemas.microsoft.com/office/drawing/2014/main" id="{B36577D0-DDAB-447A-BAC1-A495E39911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85" end="28617.46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048" y="1030309"/>
            <a:ext cx="9899904" cy="5537759"/>
          </a:xfrm>
          <a:prstGeom prst="rect">
            <a:avLst/>
          </a:prstGeom>
        </p:spPr>
      </p:pic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D879CE26-6064-4146-B3F8-8C8A0F3CA8AF}"/>
              </a:ext>
            </a:extLst>
          </p:cNvPr>
          <p:cNvSpPr txBox="1"/>
          <p:nvPr/>
        </p:nvSpPr>
        <p:spPr>
          <a:xfrm>
            <a:off x="2715145" y="6268276"/>
            <a:ext cx="637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    </a:t>
            </a:r>
            <a:r>
              <a:rPr lang="af-ZA" sz="2400" dirty="0">
                <a:latin typeface="Monotype Corsiva" panose="03010101010201010101" pitchFamily="66" charset="0"/>
                <a:hlinkClick r:id="rId6"/>
              </a:rPr>
              <a:t>https://www.youtube.com/watch?v=p2hSzgBk19U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76ADC-7B20-4986-A33D-B693DFAB3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882771A-5320-4074-ADDD-89D138DC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22" y="195072"/>
            <a:ext cx="11627556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4. Взаємодія лугів із розчинами солей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03BD5-80F9-4D92-B9EA-48D0DA6451E8}"/>
              </a:ext>
            </a:extLst>
          </p:cNvPr>
          <p:cNvSpPr txBox="1"/>
          <p:nvPr/>
        </p:nvSpPr>
        <p:spPr>
          <a:xfrm>
            <a:off x="568386" y="2955684"/>
            <a:ext cx="7606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N</a:t>
            </a:r>
            <a:r>
              <a:rPr kumimoji="0" lang="uk-UA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аОН</a:t>
            </a:r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  +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FeS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О</a:t>
            </a:r>
            <a:r>
              <a:rPr lang="en-US" sz="6000" baseline="-25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4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=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194138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76ADC-7B20-4986-A33D-B693DFAB3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64FE87-DB8F-43B0-8D19-2FE6367F0C61}"/>
              </a:ext>
            </a:extLst>
          </p:cNvPr>
          <p:cNvSpPr txBox="1"/>
          <p:nvPr/>
        </p:nvSpPr>
        <p:spPr>
          <a:xfrm>
            <a:off x="568386" y="2955684"/>
            <a:ext cx="7606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N</a:t>
            </a:r>
            <a:r>
              <a:rPr kumimoji="0" lang="uk-UA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аОН</a:t>
            </a:r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  +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FeS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О</a:t>
            </a:r>
            <a:r>
              <a:rPr lang="en-US" sz="6000" baseline="-25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4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=</a:t>
            </a:r>
            <a:endParaRPr lang="ru-RU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909FD-A824-4C5F-BA5C-E0DC23354FF3}"/>
              </a:ext>
            </a:extLst>
          </p:cNvPr>
          <p:cNvSpPr txBox="1"/>
          <p:nvPr/>
        </p:nvSpPr>
        <p:spPr>
          <a:xfrm>
            <a:off x="568386" y="2953944"/>
            <a:ext cx="1248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N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а</a:t>
            </a:r>
            <a:endParaRPr lang="ru-RU" sz="6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86865A-6BBC-4EBF-844F-F1B32E2CC510}"/>
              </a:ext>
            </a:extLst>
          </p:cNvPr>
          <p:cNvSpPr txBox="1"/>
          <p:nvPr/>
        </p:nvSpPr>
        <p:spPr>
          <a:xfrm>
            <a:off x="4158201" y="2953944"/>
            <a:ext cx="18517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S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О</a:t>
            </a:r>
            <a:r>
              <a:rPr lang="en-US" sz="6000" baseline="-25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4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</a:t>
            </a:r>
            <a:endParaRPr lang="ru-RU" sz="600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B2B9E55-14B3-4647-93BA-C6150A304B51}"/>
              </a:ext>
            </a:extLst>
          </p:cNvPr>
          <p:cNvSpPr/>
          <p:nvPr/>
        </p:nvSpPr>
        <p:spPr>
          <a:xfrm>
            <a:off x="1549219" y="2703576"/>
            <a:ext cx="2822448" cy="14508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A1670-A062-4915-A52B-E3D567E6CC62}"/>
              </a:ext>
            </a:extLst>
          </p:cNvPr>
          <p:cNvSpPr txBox="1"/>
          <p:nvPr/>
        </p:nvSpPr>
        <p:spPr>
          <a:xfrm>
            <a:off x="8401579" y="2957671"/>
            <a:ext cx="26132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+ Fe OH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392792-D829-48AD-A42A-AF38EAAD5592}"/>
              </a:ext>
            </a:extLst>
          </p:cNvPr>
          <p:cNvSpPr txBox="1"/>
          <p:nvPr/>
        </p:nvSpPr>
        <p:spPr>
          <a:xfrm flipH="1">
            <a:off x="6414264" y="2430724"/>
            <a:ext cx="103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I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8A6FD-10A1-459A-83F1-82FADCC0BF89}"/>
              </a:ext>
            </a:extLst>
          </p:cNvPr>
          <p:cNvSpPr txBox="1"/>
          <p:nvPr/>
        </p:nvSpPr>
        <p:spPr>
          <a:xfrm flipH="1">
            <a:off x="7471588" y="2430724"/>
            <a:ext cx="103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II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291818-FBAC-447F-88DB-C41332E306AA}"/>
              </a:ext>
            </a:extLst>
          </p:cNvPr>
          <p:cNvSpPr txBox="1"/>
          <p:nvPr/>
        </p:nvSpPr>
        <p:spPr>
          <a:xfrm>
            <a:off x="6822497" y="2953944"/>
            <a:ext cx="12300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aseline="-25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2</a:t>
            </a:r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859AB51-2FA2-4623-A5B7-709E0B82F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22" y="195072"/>
            <a:ext cx="11627556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4. Взаємодія лугів із розчинами солей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44323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6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25338 -0.0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2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76ADC-7B20-4986-A33D-B693DFAB3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64FE87-DB8F-43B0-8D19-2FE6367F0C61}"/>
              </a:ext>
            </a:extLst>
          </p:cNvPr>
          <p:cNvSpPr txBox="1"/>
          <p:nvPr/>
        </p:nvSpPr>
        <p:spPr>
          <a:xfrm>
            <a:off x="568386" y="2955684"/>
            <a:ext cx="7606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N</a:t>
            </a:r>
            <a:r>
              <a:rPr kumimoji="0" lang="uk-UA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аОН</a:t>
            </a:r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  +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FeS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О</a:t>
            </a:r>
            <a:r>
              <a:rPr lang="en-US" sz="6000" baseline="-25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4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=</a:t>
            </a:r>
            <a:endParaRPr lang="ru-RU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909FD-A824-4C5F-BA5C-E0DC23354FF3}"/>
              </a:ext>
            </a:extLst>
          </p:cNvPr>
          <p:cNvSpPr txBox="1"/>
          <p:nvPr/>
        </p:nvSpPr>
        <p:spPr>
          <a:xfrm>
            <a:off x="5943096" y="2921168"/>
            <a:ext cx="1248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N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а</a:t>
            </a:r>
            <a:endParaRPr lang="ru-RU" sz="6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86865A-6BBC-4EBF-844F-F1B32E2CC510}"/>
              </a:ext>
            </a:extLst>
          </p:cNvPr>
          <p:cNvSpPr txBox="1"/>
          <p:nvPr/>
        </p:nvSpPr>
        <p:spPr>
          <a:xfrm>
            <a:off x="7144856" y="2853940"/>
            <a:ext cx="18517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S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О</a:t>
            </a:r>
            <a:r>
              <a:rPr lang="en-US" sz="6000" baseline="-25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4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</a:t>
            </a:r>
            <a:endParaRPr lang="ru-RU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A1670-A062-4915-A52B-E3D567E6CC62}"/>
              </a:ext>
            </a:extLst>
          </p:cNvPr>
          <p:cNvSpPr txBox="1"/>
          <p:nvPr/>
        </p:nvSpPr>
        <p:spPr>
          <a:xfrm>
            <a:off x="8401579" y="2957671"/>
            <a:ext cx="26132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+ Fe OH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392792-D829-48AD-A42A-AF38EAAD5592}"/>
              </a:ext>
            </a:extLst>
          </p:cNvPr>
          <p:cNvSpPr txBox="1"/>
          <p:nvPr/>
        </p:nvSpPr>
        <p:spPr>
          <a:xfrm flipH="1">
            <a:off x="6414264" y="2430724"/>
            <a:ext cx="103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I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8A6FD-10A1-459A-83F1-82FADCC0BF89}"/>
              </a:ext>
            </a:extLst>
          </p:cNvPr>
          <p:cNvSpPr txBox="1"/>
          <p:nvPr/>
        </p:nvSpPr>
        <p:spPr>
          <a:xfrm flipH="1">
            <a:off x="7471588" y="2430724"/>
            <a:ext cx="103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II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291818-FBAC-447F-88DB-C41332E306AA}"/>
              </a:ext>
            </a:extLst>
          </p:cNvPr>
          <p:cNvSpPr txBox="1"/>
          <p:nvPr/>
        </p:nvSpPr>
        <p:spPr>
          <a:xfrm>
            <a:off x="6822497" y="2953944"/>
            <a:ext cx="12300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aseline="-25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2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AB000E-E857-4C71-9EBD-19834544B546}"/>
              </a:ext>
            </a:extLst>
          </p:cNvPr>
          <p:cNvSpPr txBox="1"/>
          <p:nvPr/>
        </p:nvSpPr>
        <p:spPr>
          <a:xfrm flipH="1">
            <a:off x="9347249" y="2460927"/>
            <a:ext cx="103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II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3EA8F8-4A9A-4A11-AEEE-A0E6ACFF3527}"/>
              </a:ext>
            </a:extLst>
          </p:cNvPr>
          <p:cNvSpPr txBox="1"/>
          <p:nvPr/>
        </p:nvSpPr>
        <p:spPr>
          <a:xfrm flipH="1">
            <a:off x="3848687" y="2557080"/>
            <a:ext cx="103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II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14FBEE-2FDF-4A13-9842-C99A6DBE8582}"/>
              </a:ext>
            </a:extLst>
          </p:cNvPr>
          <p:cNvSpPr txBox="1"/>
          <p:nvPr/>
        </p:nvSpPr>
        <p:spPr>
          <a:xfrm flipH="1">
            <a:off x="4592206" y="2547856"/>
            <a:ext cx="103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II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66A3A9-6EEA-4155-980C-007AEA5867DA}"/>
              </a:ext>
            </a:extLst>
          </p:cNvPr>
          <p:cNvSpPr txBox="1"/>
          <p:nvPr/>
        </p:nvSpPr>
        <p:spPr>
          <a:xfrm flipH="1">
            <a:off x="10380128" y="2441966"/>
            <a:ext cx="103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I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346084-C173-4470-9C12-24C5ED019CFE}"/>
              </a:ext>
            </a:extLst>
          </p:cNvPr>
          <p:cNvSpPr txBox="1"/>
          <p:nvPr/>
        </p:nvSpPr>
        <p:spPr>
          <a:xfrm>
            <a:off x="9696304" y="2938710"/>
            <a:ext cx="1790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(      )</a:t>
            </a:r>
            <a:r>
              <a:rPr lang="en-US" sz="4000" dirty="0">
                <a:latin typeface="Monotype Corsiva" panose="03010101010201010101" pitchFamily="66" charset="0"/>
              </a:rPr>
              <a:t>2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E79F188-8230-4359-93EF-6A48B75A6434}"/>
              </a:ext>
            </a:extLst>
          </p:cNvPr>
          <p:cNvCxnSpPr/>
          <p:nvPr/>
        </p:nvCxnSpPr>
        <p:spPr>
          <a:xfrm>
            <a:off x="11487179" y="3067279"/>
            <a:ext cx="0" cy="7234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F4898AFB-4477-428A-AE20-27D55384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22" y="195072"/>
            <a:ext cx="11627556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4. Взаємодія лугів із розчинами солей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53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76ADC-7B20-4986-A33D-B693DFAB3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8A669A-E143-45CC-8B46-FDE30DE49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881782"/>
            <a:ext cx="9334500" cy="5871401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3A92F3A9-6FBC-46EB-B2EF-5737493CA4FF}"/>
              </a:ext>
            </a:extLst>
          </p:cNvPr>
          <p:cNvSpPr/>
          <p:nvPr/>
        </p:nvSpPr>
        <p:spPr>
          <a:xfrm>
            <a:off x="6205728" y="1444668"/>
            <a:ext cx="536448" cy="451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BE9822B-E47C-4782-8FA6-87D6C5AEABA6}"/>
              </a:ext>
            </a:extLst>
          </p:cNvPr>
          <p:cNvSpPr/>
          <p:nvPr/>
        </p:nvSpPr>
        <p:spPr>
          <a:xfrm>
            <a:off x="1792224" y="1755564"/>
            <a:ext cx="536448" cy="451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343F795-5419-459C-8569-6E7403311B74}"/>
              </a:ext>
            </a:extLst>
          </p:cNvPr>
          <p:cNvCxnSpPr/>
          <p:nvPr/>
        </p:nvCxnSpPr>
        <p:spPr>
          <a:xfrm>
            <a:off x="2328672" y="1895772"/>
            <a:ext cx="41452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0A53ACD-CC97-41E0-AEEA-63268C8F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22" y="195072"/>
            <a:ext cx="11627556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4. Взаємодія лугів із розчинами солей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76ADC-7B20-4986-A33D-B693DFAB3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64FE87-DB8F-43B0-8D19-2FE6367F0C61}"/>
              </a:ext>
            </a:extLst>
          </p:cNvPr>
          <p:cNvSpPr txBox="1"/>
          <p:nvPr/>
        </p:nvSpPr>
        <p:spPr>
          <a:xfrm>
            <a:off x="568386" y="2955684"/>
            <a:ext cx="7606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N</a:t>
            </a:r>
            <a:r>
              <a:rPr kumimoji="0" lang="uk-UA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аОН</a:t>
            </a:r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  +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FeS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О</a:t>
            </a:r>
            <a:r>
              <a:rPr lang="en-US" sz="6000" baseline="-25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4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=</a:t>
            </a:r>
            <a:endParaRPr lang="ru-RU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909FD-A824-4C5F-BA5C-E0DC23354FF3}"/>
              </a:ext>
            </a:extLst>
          </p:cNvPr>
          <p:cNvSpPr txBox="1"/>
          <p:nvPr/>
        </p:nvSpPr>
        <p:spPr>
          <a:xfrm>
            <a:off x="5909561" y="2965186"/>
            <a:ext cx="1248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N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а</a:t>
            </a:r>
            <a:endParaRPr lang="ru-RU" sz="6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86865A-6BBC-4EBF-844F-F1B32E2CC510}"/>
              </a:ext>
            </a:extLst>
          </p:cNvPr>
          <p:cNvSpPr txBox="1"/>
          <p:nvPr/>
        </p:nvSpPr>
        <p:spPr>
          <a:xfrm>
            <a:off x="7205821" y="2921168"/>
            <a:ext cx="18517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S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О</a:t>
            </a:r>
            <a:r>
              <a:rPr lang="en-US" sz="6000" baseline="-25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4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</a:t>
            </a:r>
            <a:endParaRPr lang="ru-RU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A1670-A062-4915-A52B-E3D567E6CC62}"/>
              </a:ext>
            </a:extLst>
          </p:cNvPr>
          <p:cNvSpPr txBox="1"/>
          <p:nvPr/>
        </p:nvSpPr>
        <p:spPr>
          <a:xfrm>
            <a:off x="8401579" y="2957671"/>
            <a:ext cx="26132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+ Fe OH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291818-FBAC-447F-88DB-C41332E306AA}"/>
              </a:ext>
            </a:extLst>
          </p:cNvPr>
          <p:cNvSpPr txBox="1"/>
          <p:nvPr/>
        </p:nvSpPr>
        <p:spPr>
          <a:xfrm>
            <a:off x="6822497" y="2953944"/>
            <a:ext cx="12300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aseline="-25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2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346084-C173-4470-9C12-24C5ED019CFE}"/>
              </a:ext>
            </a:extLst>
          </p:cNvPr>
          <p:cNvSpPr txBox="1"/>
          <p:nvPr/>
        </p:nvSpPr>
        <p:spPr>
          <a:xfrm>
            <a:off x="9696304" y="2938710"/>
            <a:ext cx="1790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(      )</a:t>
            </a:r>
            <a:r>
              <a:rPr lang="en-US" sz="4000" dirty="0">
                <a:latin typeface="Monotype Corsiva" panose="03010101010201010101" pitchFamily="66" charset="0"/>
              </a:rPr>
              <a:t>2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E79F188-8230-4359-93EF-6A48B75A6434}"/>
              </a:ext>
            </a:extLst>
          </p:cNvPr>
          <p:cNvCxnSpPr/>
          <p:nvPr/>
        </p:nvCxnSpPr>
        <p:spPr>
          <a:xfrm>
            <a:off x="11487179" y="3067279"/>
            <a:ext cx="0" cy="7234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8905981-F220-475B-88A0-AEE10D3E75F9}"/>
              </a:ext>
            </a:extLst>
          </p:cNvPr>
          <p:cNvSpPr txBox="1"/>
          <p:nvPr/>
        </p:nvSpPr>
        <p:spPr>
          <a:xfrm>
            <a:off x="5956921" y="4008412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натрій сульфат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F123DF-FC6C-4353-8597-72FDB097717C}"/>
              </a:ext>
            </a:extLst>
          </p:cNvPr>
          <p:cNvSpPr txBox="1"/>
          <p:nvPr/>
        </p:nvSpPr>
        <p:spPr>
          <a:xfrm>
            <a:off x="9057547" y="4008412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>
                <a:latin typeface="Monotype Corsiva" panose="03010101010201010101" pitchFamily="66" charset="0"/>
              </a:rPr>
              <a:t>ферум</a:t>
            </a:r>
            <a:r>
              <a:rPr lang="uk-UA" sz="2400" dirty="0">
                <a:latin typeface="Monotype Corsiva" panose="03010101010201010101" pitchFamily="66" charset="0"/>
              </a:rPr>
              <a:t> (ІІ) гідроксид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B43CC4-DF2A-408C-8E11-03886584AFCD}"/>
              </a:ext>
            </a:extLst>
          </p:cNvPr>
          <p:cNvSpPr txBox="1"/>
          <p:nvPr/>
        </p:nvSpPr>
        <p:spPr>
          <a:xfrm>
            <a:off x="181920" y="2960435"/>
            <a:ext cx="5229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>
                <a:latin typeface="Monotype Corsiva" panose="03010101010201010101" pitchFamily="66" charset="0"/>
              </a:rPr>
              <a:t>2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A40694-2B9E-419B-A3CD-261D9019066D}"/>
              </a:ext>
            </a:extLst>
          </p:cNvPr>
          <p:cNvSpPr txBox="1"/>
          <p:nvPr/>
        </p:nvSpPr>
        <p:spPr>
          <a:xfrm>
            <a:off x="439811" y="4687768"/>
            <a:ext cx="10918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latin typeface="Monotype Corsiva" panose="03010101010201010101" pitchFamily="66" charset="0"/>
              </a:rPr>
              <a:t>Реакція</a:t>
            </a:r>
            <a:r>
              <a:rPr lang="ru-RU" sz="4000" dirty="0">
                <a:latin typeface="Monotype Corsiva" panose="03010101010201010101" pitchFamily="66" charset="0"/>
              </a:rPr>
              <a:t> лугу </a:t>
            </a:r>
            <a:r>
              <a:rPr lang="ru-RU" sz="4000" dirty="0" err="1">
                <a:latin typeface="Monotype Corsiva" panose="03010101010201010101" pitchFamily="66" charset="0"/>
              </a:rPr>
              <a:t>із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розчином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солі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відбувається</a:t>
            </a:r>
            <a:r>
              <a:rPr lang="ru-RU" sz="4000" dirty="0">
                <a:latin typeface="Monotype Corsiva" panose="03010101010201010101" pitchFamily="66" charset="0"/>
              </a:rPr>
              <a:t>, </a:t>
            </a:r>
          </a:p>
          <a:p>
            <a:pPr algn="ctr"/>
            <a:r>
              <a:rPr lang="ru-RU" sz="4000" dirty="0" err="1">
                <a:latin typeface="Monotype Corsiva" panose="03010101010201010101" pitchFamily="66" charset="0"/>
              </a:rPr>
              <a:t>якщо</a:t>
            </a:r>
            <a:r>
              <a:rPr lang="ru-RU" sz="4000" dirty="0">
                <a:latin typeface="Monotype Corsiva" panose="03010101010201010101" pitchFamily="66" charset="0"/>
              </a:rPr>
              <a:t> в </a:t>
            </a:r>
            <a:r>
              <a:rPr lang="ru-RU" sz="4000" dirty="0" err="1">
                <a:latin typeface="Monotype Corsiva" panose="03010101010201010101" pitchFamily="66" charset="0"/>
              </a:rPr>
              <a:t>результаті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реакції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утворюється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000" dirty="0" err="1">
                <a:latin typeface="Monotype Corsiva" panose="03010101010201010101" pitchFamily="66" charset="0"/>
              </a:rPr>
              <a:t>або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нерозчинна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сполука</a:t>
            </a:r>
            <a:r>
              <a:rPr lang="ru-RU" sz="4000" dirty="0">
                <a:latin typeface="Monotype Corsiva" panose="03010101010201010101" pitchFamily="66" charset="0"/>
              </a:rPr>
              <a:t> (осад), </a:t>
            </a:r>
            <a:r>
              <a:rPr lang="ru-RU" sz="4000" dirty="0" err="1">
                <a:latin typeface="Monotype Corsiva" panose="03010101010201010101" pitchFamily="66" charset="0"/>
              </a:rPr>
              <a:t>або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газоподібна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err="1">
                <a:latin typeface="Monotype Corsiva" panose="03010101010201010101" pitchFamily="66" charset="0"/>
              </a:rPr>
              <a:t>речовина</a:t>
            </a:r>
            <a:r>
              <a:rPr lang="ru-RU" sz="4000" dirty="0"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7A7AB8E0-FE14-4C97-B7BA-9C953FB6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22" y="195072"/>
            <a:ext cx="11627556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4. Взаємодія лугів із розчинами солей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2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AD59F9-A978-4BD0-9B6B-A501DACA7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E00DFFB-560B-41B0-A81A-191BC108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22" y="600479"/>
            <a:ext cx="11627556" cy="1463040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5. Луги стійкі до нагрівання, тому при нагріванні не розкладаються.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FAD50A4-2670-4D28-B190-74D1DC23D953}"/>
              </a:ext>
            </a:extLst>
          </p:cNvPr>
          <p:cNvSpPr txBox="1">
            <a:spLocks/>
          </p:cNvSpPr>
          <p:nvPr/>
        </p:nvSpPr>
        <p:spPr>
          <a:xfrm>
            <a:off x="282222" y="2779778"/>
            <a:ext cx="11627556" cy="786342"/>
          </a:xfrm>
          <a:prstGeom prst="rect">
            <a:avLst/>
          </a:prstGeom>
          <a:solidFill>
            <a:srgbClr val="62B1D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6. Луги руйнують багато органічних </a:t>
            </a:r>
            <a:r>
              <a:rPr lang="uk-UA" sz="48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сполук</a:t>
            </a:r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AED1D8F-DFBA-4F32-94C1-E9F0A8837C89}"/>
              </a:ext>
            </a:extLst>
          </p:cNvPr>
          <p:cNvSpPr txBox="1">
            <a:spLocks/>
          </p:cNvSpPr>
          <p:nvPr/>
        </p:nvSpPr>
        <p:spPr>
          <a:xfrm>
            <a:off x="282222" y="4296013"/>
            <a:ext cx="11627556" cy="786342"/>
          </a:xfrm>
          <a:prstGeom prst="rect">
            <a:avLst/>
          </a:prstGeom>
          <a:solidFill>
            <a:srgbClr val="62B1D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7. Луги реагують з жирами з утворенням мила.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9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8CE2F-6772-46DF-97EB-5A97668FD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88" y="235711"/>
            <a:ext cx="5696712" cy="890651"/>
          </a:xfrm>
          <a:solidFill>
            <a:srgbClr val="62B1D8"/>
          </a:solidFill>
        </p:spPr>
        <p:txBody>
          <a:bodyPr/>
          <a:lstStyle/>
          <a:p>
            <a:pPr algn="ctr"/>
            <a:r>
              <a:rPr lang="uk-UA" dirty="0">
                <a:solidFill>
                  <a:schemeClr val="bg1"/>
                </a:solidFill>
                <a:latin typeface="Monotype Corsiva" panose="03010101010201010101" pitchFamily="66" charset="0"/>
              </a:rPr>
              <a:t>Підведемо підсумки!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13CD17-DE58-4DCA-B824-73E787257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28" y="1484249"/>
            <a:ext cx="10515600" cy="435133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uk-UA" sz="3600" dirty="0">
                <a:latin typeface="Monotype Corsiva" panose="03010101010201010101" pitchFamily="66" charset="0"/>
              </a:rPr>
              <a:t>Луги діють на індикатори.</a:t>
            </a:r>
          </a:p>
          <a:p>
            <a:pPr marL="514350" indent="-514350">
              <a:buAutoNum type="arabicPeriod"/>
            </a:pPr>
            <a:r>
              <a:rPr lang="uk-UA" sz="3600" dirty="0">
                <a:latin typeface="Monotype Corsiva" panose="03010101010201010101" pitchFamily="66" charset="0"/>
              </a:rPr>
              <a:t>Луги взаємодіють з кислотними оксидами.</a:t>
            </a:r>
          </a:p>
          <a:p>
            <a:pPr marL="514350" indent="-514350">
              <a:buAutoNum type="arabicPeriod"/>
            </a:pPr>
            <a:r>
              <a:rPr lang="uk-UA" sz="3600" dirty="0">
                <a:latin typeface="Monotype Corsiva" panose="03010101010201010101" pitchFamily="66" charset="0"/>
              </a:rPr>
              <a:t>Луги взаємодіють з кислотами – реакція нейтралізації.</a:t>
            </a:r>
          </a:p>
          <a:p>
            <a:pPr marL="514350" indent="-514350">
              <a:buAutoNum type="arabicPeriod"/>
            </a:pPr>
            <a:r>
              <a:rPr lang="uk-UA" sz="3600" dirty="0">
                <a:latin typeface="Monotype Corsiva" panose="03010101010201010101" pitchFamily="66" charset="0"/>
              </a:rPr>
              <a:t>Луги взаємодіють із солями за умов утворення осаду або газу.</a:t>
            </a:r>
          </a:p>
          <a:p>
            <a:pPr marL="514350" indent="-514350">
              <a:buAutoNum type="arabicPeriod"/>
            </a:pPr>
            <a:r>
              <a:rPr lang="uk-UA" sz="3600" dirty="0">
                <a:latin typeface="Monotype Corsiva" panose="03010101010201010101" pitchFamily="66" charset="0"/>
              </a:rPr>
              <a:t>Луги стійкі до нагрівання.</a:t>
            </a:r>
          </a:p>
          <a:p>
            <a:pPr marL="514350" indent="-514350">
              <a:buAutoNum type="arabicPeriod"/>
            </a:pPr>
            <a:r>
              <a:rPr lang="uk-UA" sz="3600" dirty="0">
                <a:latin typeface="Monotype Corsiva" panose="03010101010201010101" pitchFamily="66" charset="0"/>
              </a:rPr>
              <a:t>Луги руйнують органічні сполуки.</a:t>
            </a:r>
          </a:p>
          <a:p>
            <a:pPr marL="514350" indent="-514350">
              <a:buAutoNum type="arabicPeriod"/>
            </a:pPr>
            <a:r>
              <a:rPr lang="uk-UA" sz="3600" dirty="0">
                <a:latin typeface="Monotype Corsiva" panose="03010101010201010101" pitchFamily="66" charset="0"/>
              </a:rPr>
              <a:t>Луги реагують з жирами з утворенням мила. </a:t>
            </a:r>
          </a:p>
          <a:p>
            <a:pPr marL="514350" indent="-514350">
              <a:buAutoNum type="arabicPeriod"/>
            </a:pPr>
            <a:endParaRPr lang="uk-UA" sz="3600" dirty="0">
              <a:latin typeface="Monotype Corsiva" panose="03010101010201010101" pitchFamily="66" charset="0"/>
            </a:endParaRPr>
          </a:p>
          <a:p>
            <a:pPr marL="514350" indent="-514350">
              <a:buAutoNum type="arabicPeriod"/>
            </a:pPr>
            <a:endParaRPr lang="ru-RU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4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B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663" y="594814"/>
            <a:ext cx="5683323" cy="56833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94932" y="2242675"/>
            <a:ext cx="6884997" cy="2387600"/>
          </a:xfrm>
        </p:spPr>
        <p:txBody>
          <a:bodyPr>
            <a:noAutofit/>
          </a:bodyPr>
          <a:lstStyle/>
          <a:p>
            <a:r>
              <a:rPr lang="ru-RU" sz="96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Чи</a:t>
            </a:r>
            <a:r>
              <a:rPr lang="ru-RU" sz="96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96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маєте</a:t>
            </a:r>
            <a:r>
              <a:rPr lang="ru-RU" sz="96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sz="96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запитання</a:t>
            </a:r>
            <a:r>
              <a:rPr lang="ru-RU" sz="9600" dirty="0">
                <a:solidFill>
                  <a:schemeClr val="bg1"/>
                </a:solidFill>
                <a:latin typeface="Monotype Corsiva" panose="03010101010201010101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91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60682" y="1850221"/>
            <a:ext cx="3825479" cy="646331"/>
          </a:xfrm>
          <a:prstGeom prst="rect">
            <a:avLst/>
          </a:prstGeom>
          <a:solidFill>
            <a:srgbClr val="62B1D8"/>
          </a:solidFill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Класифікація основ</a:t>
            </a:r>
            <a:endParaRPr lang="ru-RU" sz="3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1622" y="2958397"/>
            <a:ext cx="4214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розчинні у воді - луги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7295" y="2958397"/>
            <a:ext cx="3533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нерозчинні у воді 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551083" y="2662976"/>
            <a:ext cx="1308847" cy="3496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316259" y="2662976"/>
            <a:ext cx="1156447" cy="3944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7621" b="77707"/>
          <a:stretch/>
        </p:blipFill>
        <p:spPr>
          <a:xfrm>
            <a:off x="256157" y="5209128"/>
            <a:ext cx="11767007" cy="108589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595DC9D-B92D-4A5B-9283-9BBD7C4D4B68}"/>
              </a:ext>
            </a:extLst>
          </p:cNvPr>
          <p:cNvSpPr/>
          <p:nvPr/>
        </p:nvSpPr>
        <p:spPr>
          <a:xfrm>
            <a:off x="255494" y="299258"/>
            <a:ext cx="11681012" cy="1277914"/>
          </a:xfrm>
          <a:prstGeom prst="rect">
            <a:avLst/>
          </a:prstGeom>
          <a:solidFill>
            <a:srgbClr val="62B1D8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Основи – це складні речовини, до складу яких входить </a:t>
            </a:r>
            <a:r>
              <a:rPr lang="en-US" sz="3600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sz="3600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металічний елемент,  </a:t>
            </a:r>
            <a:r>
              <a:rPr lang="uk-UA" sz="3600" dirty="0" err="1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пов</a:t>
            </a:r>
            <a:r>
              <a:rPr lang="ru-RU" sz="3600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3600" dirty="0" err="1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язаний</a:t>
            </a:r>
            <a:r>
              <a:rPr lang="uk-UA" sz="3600" dirty="0">
                <a:solidFill>
                  <a:schemeClr val="bg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з гідроксильними групами ОН</a:t>
            </a:r>
            <a:endParaRPr lang="ru-RU" sz="3600" dirty="0">
              <a:solidFill>
                <a:schemeClr val="bg1"/>
              </a:solidFill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2BB03EC-46BF-498D-9E7E-2657F1CD877B}"/>
              </a:ext>
            </a:extLst>
          </p:cNvPr>
          <p:cNvSpPr/>
          <p:nvPr/>
        </p:nvSpPr>
        <p:spPr>
          <a:xfrm>
            <a:off x="922637" y="3582356"/>
            <a:ext cx="4673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LiOH</a:t>
            </a:r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, </a:t>
            </a:r>
            <a:r>
              <a:rPr lang="en-US" sz="4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NaOH</a:t>
            </a:r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, </a:t>
            </a:r>
            <a:r>
              <a:rPr lang="en-US" sz="4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KOH</a:t>
            </a:r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,</a:t>
            </a:r>
          </a:p>
          <a:p>
            <a:pPr algn="ctr"/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RbOH</a:t>
            </a:r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CsOH</a:t>
            </a:r>
            <a:r>
              <a:rPr lang="en-US" sz="4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 </a:t>
            </a:r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, Ва(ОН)</a:t>
            </a:r>
            <a:r>
              <a:rPr lang="uk-UA" sz="4000" baseline="-25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2</a:t>
            </a:r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 </a:t>
            </a:r>
            <a:endParaRPr lang="ru-RU" sz="4000" dirty="0">
              <a:latin typeface="Monotype Corsiva" panose="03010101010201010101" pitchFamily="66" charset="0"/>
              <a:ea typeface="Malgun Gothic" panose="020B0503020000020004" pitchFamily="34" charset="-127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2F2F2A7-F4A4-4A6E-874C-57C944F688B8}"/>
              </a:ext>
            </a:extLst>
          </p:cNvPr>
          <p:cNvSpPr/>
          <p:nvPr/>
        </p:nvSpPr>
        <p:spPr>
          <a:xfrm>
            <a:off x="6544904" y="3536189"/>
            <a:ext cx="5340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С</a:t>
            </a:r>
            <a:r>
              <a:rPr lang="en-US" sz="40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u</a:t>
            </a:r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(ОН)</a:t>
            </a:r>
            <a:r>
              <a:rPr lang="uk-UA" sz="4000" baseline="-250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2,</a:t>
            </a:r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en-US" sz="4000" dirty="0">
                <a:latin typeface="Monotype Corsiva" panose="03010101010201010101" pitchFamily="66" charset="0"/>
                <a:ea typeface="Calibri" panose="020F0502020204030204" pitchFamily="34" charset="0"/>
              </a:rPr>
              <a:t>Zn</a:t>
            </a:r>
            <a:r>
              <a:rPr lang="ru-RU" sz="4000" dirty="0">
                <a:latin typeface="Monotype Corsiva" panose="03010101010201010101" pitchFamily="66" charset="0"/>
                <a:ea typeface="Calibri" panose="020F0502020204030204" pitchFamily="34" charset="0"/>
              </a:rPr>
              <a:t>(</a:t>
            </a:r>
            <a:r>
              <a:rPr lang="en-US" sz="4000" dirty="0">
                <a:latin typeface="Monotype Corsiva" panose="03010101010201010101" pitchFamily="66" charset="0"/>
                <a:ea typeface="Calibri" panose="020F0502020204030204" pitchFamily="34" charset="0"/>
              </a:rPr>
              <a:t>OH</a:t>
            </a:r>
            <a:r>
              <a:rPr lang="ru-RU" sz="4000" dirty="0">
                <a:latin typeface="Monotype Corsiva" panose="03010101010201010101" pitchFamily="66" charset="0"/>
                <a:ea typeface="Calibri" panose="020F0502020204030204" pitchFamily="34" charset="0"/>
              </a:rPr>
              <a:t>)</a:t>
            </a:r>
            <a:r>
              <a:rPr lang="ru-RU" sz="4000" baseline="-25000" dirty="0">
                <a:latin typeface="Monotype Corsiva" panose="03010101010201010101" pitchFamily="66" charset="0"/>
                <a:ea typeface="Calibri" panose="020F0502020204030204" pitchFamily="34" charset="0"/>
              </a:rPr>
              <a:t>2</a:t>
            </a:r>
            <a:r>
              <a:rPr lang="ru-RU" sz="4000" dirty="0">
                <a:latin typeface="Monotype Corsiva" panose="03010101010201010101" pitchFamily="66" charset="0"/>
                <a:ea typeface="Calibri" panose="020F0502020204030204" pitchFamily="34" charset="0"/>
              </a:rPr>
              <a:t>, </a:t>
            </a:r>
            <a:r>
              <a:rPr lang="en-US" sz="4000" dirty="0">
                <a:latin typeface="Monotype Corsiva" panose="03010101010201010101" pitchFamily="66" charset="0"/>
                <a:ea typeface="Calibri" panose="020F0502020204030204" pitchFamily="34" charset="0"/>
              </a:rPr>
              <a:t>Fe</a:t>
            </a:r>
            <a:r>
              <a:rPr lang="ru-RU" sz="4000" dirty="0">
                <a:latin typeface="Monotype Corsiva" panose="03010101010201010101" pitchFamily="66" charset="0"/>
                <a:ea typeface="Calibri" panose="020F0502020204030204" pitchFamily="34" charset="0"/>
              </a:rPr>
              <a:t>(</a:t>
            </a:r>
            <a:r>
              <a:rPr lang="en-US" sz="4000" dirty="0">
                <a:latin typeface="Monotype Corsiva" panose="03010101010201010101" pitchFamily="66" charset="0"/>
                <a:ea typeface="Calibri" panose="020F0502020204030204" pitchFamily="34" charset="0"/>
              </a:rPr>
              <a:t>OH</a:t>
            </a:r>
            <a:r>
              <a:rPr lang="ru-RU" sz="4000" dirty="0">
                <a:latin typeface="Monotype Corsiva" panose="03010101010201010101" pitchFamily="66" charset="0"/>
                <a:ea typeface="Calibri" panose="020F0502020204030204" pitchFamily="34" charset="0"/>
              </a:rPr>
              <a:t>)</a:t>
            </a:r>
            <a:r>
              <a:rPr lang="ru-RU" sz="4000" baseline="-25000" dirty="0">
                <a:latin typeface="Monotype Corsiva" panose="03010101010201010101" pitchFamily="66" charset="0"/>
                <a:ea typeface="Calibri" panose="020F0502020204030204" pitchFamily="34" charset="0"/>
              </a:rPr>
              <a:t>3</a:t>
            </a:r>
            <a:r>
              <a:rPr lang="ru-RU" sz="4000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36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 animBg="1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D4D819-5F12-4163-9A42-A6AEBAF38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CE51E-687D-44FD-AA5B-B18B05C8C9BF}"/>
              </a:ext>
            </a:extLst>
          </p:cNvPr>
          <p:cNvSpPr txBox="1"/>
          <p:nvPr/>
        </p:nvSpPr>
        <p:spPr>
          <a:xfrm flipH="1">
            <a:off x="1541215" y="2028616"/>
            <a:ext cx="91095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dirty="0">
                <a:solidFill>
                  <a:srgbClr val="0070C0"/>
                </a:solidFill>
                <a:latin typeface="Monotype Corsiva" panose="03010101010201010101" pitchFamily="66" charset="0"/>
              </a:rPr>
              <a:t>Хімічні властивості лугів </a:t>
            </a:r>
            <a:endParaRPr lang="ru-RU" sz="88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5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F33B9-99A1-481D-AA2B-77054D6A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37" y="128059"/>
            <a:ext cx="11003844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5400" dirty="0">
                <a:solidFill>
                  <a:schemeClr val="bg1"/>
                </a:solidFill>
                <a:latin typeface="Monotype Corsiva" panose="03010101010201010101" pitchFamily="66" charset="0"/>
              </a:rPr>
              <a:t>1. Дія лугів на індикатори</a:t>
            </a:r>
            <a:endParaRPr lang="ru-RU" sz="54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DA96AF-A910-4A1D-92D7-BD45F5454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pic>
        <p:nvPicPr>
          <p:cNvPr id="3" name="Дія лугів на індикатори">
            <a:hlinkClick r:id="" action="ppaction://media"/>
            <a:extLst>
              <a:ext uri="{FF2B5EF4-FFF2-40B4-BE49-F238E27FC236}">
                <a16:creationId xmlns:a16="http://schemas.microsoft.com/office/drawing/2014/main" id="{9F70F4BB-2D75-4825-B3AA-D793AC640E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14" y="1087218"/>
            <a:ext cx="7663407" cy="5607370"/>
          </a:xfrm>
          <a:prstGeom prst="rect">
            <a:avLst/>
          </a:prstGeom>
        </p:spPr>
      </p:pic>
      <p:sp>
        <p:nvSpPr>
          <p:cNvPr id="6" name="TextBox 5">
            <a:hlinkClick r:id="rId6"/>
            <a:extLst>
              <a:ext uri="{FF2B5EF4-FFF2-40B4-BE49-F238E27FC236}">
                <a16:creationId xmlns:a16="http://schemas.microsoft.com/office/drawing/2014/main" id="{1355E307-32BC-46DE-B09B-667A28F88D91}"/>
              </a:ext>
            </a:extLst>
          </p:cNvPr>
          <p:cNvSpPr txBox="1"/>
          <p:nvPr/>
        </p:nvSpPr>
        <p:spPr>
          <a:xfrm>
            <a:off x="818173" y="6337235"/>
            <a:ext cx="630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2400" dirty="0">
                <a:latin typeface="Monotype Corsiva" panose="03010101010201010101" pitchFamily="66" charset="0"/>
                <a:hlinkClick r:id="rId6"/>
              </a:rPr>
              <a:t>https://www.youtube.com/watch?v=4fTLO9SRpZQ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83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F33B9-99A1-481D-AA2B-77054D6A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37" y="128059"/>
            <a:ext cx="11003844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5400" dirty="0">
                <a:solidFill>
                  <a:schemeClr val="bg1"/>
                </a:solidFill>
                <a:latin typeface="Monotype Corsiva" panose="03010101010201010101" pitchFamily="66" charset="0"/>
              </a:rPr>
              <a:t>1. Дія лугів на індикатори</a:t>
            </a:r>
            <a:endParaRPr lang="ru-RU" sz="54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DA96AF-A910-4A1D-92D7-BD45F5454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pic>
        <p:nvPicPr>
          <p:cNvPr id="3" name="Дія лугів на індикатори">
            <a:hlinkClick r:id="" action="ppaction://media"/>
            <a:extLst>
              <a:ext uri="{FF2B5EF4-FFF2-40B4-BE49-F238E27FC236}">
                <a16:creationId xmlns:a16="http://schemas.microsoft.com/office/drawing/2014/main" id="{9F70F4BB-2D75-4825-B3AA-D793AC640E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14" y="1087218"/>
            <a:ext cx="7663407" cy="5607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0C124E-7883-45FD-8774-7832BFCDA702}"/>
              </a:ext>
            </a:extLst>
          </p:cNvPr>
          <p:cNvSpPr txBox="1"/>
          <p:nvPr/>
        </p:nvSpPr>
        <p:spPr>
          <a:xfrm>
            <a:off x="8173156" y="1325503"/>
            <a:ext cx="356219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latin typeface="Monotype Corsiva" panose="03010101010201010101" pitchFamily="66" charset="0"/>
              </a:rPr>
              <a:t>У розчині лугу:</a:t>
            </a:r>
          </a:p>
          <a:p>
            <a:pPr marL="285750" indent="-285750">
              <a:buFontTx/>
              <a:buChar char="-"/>
            </a:pPr>
            <a:r>
              <a:rPr lang="uk-UA" sz="4000" dirty="0">
                <a:latin typeface="Monotype Corsiva" panose="03010101010201010101" pitchFamily="66" charset="0"/>
              </a:rPr>
              <a:t>лакмус </a:t>
            </a:r>
            <a:r>
              <a:rPr lang="uk-UA" sz="4000" dirty="0">
                <a:solidFill>
                  <a:srgbClr val="0070C0"/>
                </a:solidFill>
                <a:latin typeface="Monotype Corsiva" panose="03010101010201010101" pitchFamily="66" charset="0"/>
              </a:rPr>
              <a:t>синій</a:t>
            </a:r>
            <a:r>
              <a:rPr lang="uk-UA" sz="4000" dirty="0">
                <a:latin typeface="Monotype Corsiva" panose="03010101010201010101" pitchFamily="66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uk-UA" sz="4000" dirty="0" err="1">
                <a:latin typeface="Monotype Corsiva" panose="03010101010201010101" pitchFamily="66" charset="0"/>
              </a:rPr>
              <a:t>метиоранж</a:t>
            </a:r>
            <a:r>
              <a:rPr lang="uk-UA" sz="4000" dirty="0">
                <a:latin typeface="Monotype Corsiva" panose="03010101010201010101" pitchFamily="66" charset="0"/>
              </a:rPr>
              <a:t> – </a:t>
            </a:r>
          </a:p>
          <a:p>
            <a:r>
              <a:rPr lang="uk-UA" sz="4000" dirty="0">
                <a:latin typeface="Monotype Corsiva" panose="03010101010201010101" pitchFamily="66" charset="0"/>
              </a:rPr>
              <a:t>   </a:t>
            </a:r>
            <a:r>
              <a:rPr lang="uk-UA" sz="4000" dirty="0">
                <a:solidFill>
                  <a:srgbClr val="FFC000"/>
                </a:solidFill>
                <a:latin typeface="Monotype Corsiva" panose="03010101010201010101" pitchFamily="66" charset="0"/>
              </a:rPr>
              <a:t>жовтий</a:t>
            </a:r>
            <a:r>
              <a:rPr lang="uk-UA" sz="4000" dirty="0">
                <a:latin typeface="Monotype Corsiva" panose="03010101010201010101" pitchFamily="66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uk-UA" sz="4000" dirty="0">
                <a:latin typeface="Monotype Corsiva" panose="03010101010201010101" pitchFamily="66" charset="0"/>
              </a:rPr>
              <a:t>фенолфталеїн –</a:t>
            </a:r>
          </a:p>
          <a:p>
            <a:r>
              <a:rPr lang="uk-UA" sz="4000" dirty="0">
                <a:solidFill>
                  <a:srgbClr val="FF00FF"/>
                </a:solidFill>
                <a:latin typeface="Monotype Corsiva" panose="03010101010201010101" pitchFamily="66" charset="0"/>
              </a:rPr>
              <a:t>   малиновий</a:t>
            </a:r>
            <a:endParaRPr lang="ru-RU" sz="4000" dirty="0">
              <a:solidFill>
                <a:srgbClr val="FF00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>
            <a:hlinkClick r:id="rId6"/>
            <a:extLst>
              <a:ext uri="{FF2B5EF4-FFF2-40B4-BE49-F238E27FC236}">
                <a16:creationId xmlns:a16="http://schemas.microsoft.com/office/drawing/2014/main" id="{1355E307-32BC-46DE-B09B-667A28F88D91}"/>
              </a:ext>
            </a:extLst>
          </p:cNvPr>
          <p:cNvSpPr txBox="1"/>
          <p:nvPr/>
        </p:nvSpPr>
        <p:spPr>
          <a:xfrm>
            <a:off x="818173" y="6337235"/>
            <a:ext cx="630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2400" dirty="0">
                <a:latin typeface="Monotype Corsiva" panose="03010101010201010101" pitchFamily="66" charset="0"/>
                <a:hlinkClick r:id="rId6"/>
              </a:rPr>
              <a:t>https://www.youtube.com/watch?v=4fTLO9SRpZQ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8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взаємодія вуглекислого газу з лугом">
            <a:hlinkClick r:id="" action="ppaction://media"/>
            <a:extLst>
              <a:ext uri="{FF2B5EF4-FFF2-40B4-BE49-F238E27FC236}">
                <a16:creationId xmlns:a16="http://schemas.microsoft.com/office/drawing/2014/main" id="{F66DE139-692A-4301-99D9-B9AFD80CAF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87" end="1934"/>
                </p14:media>
              </p:ext>
            </p:extLst>
          </p:nvPr>
        </p:nvPicPr>
        <p:blipFill rotWithShape="1">
          <a:blip r:embed="rId4"/>
          <a:srcRect t="6379" r="2057"/>
          <a:stretch>
            <a:fillRect/>
          </a:stretch>
        </p:blipFill>
        <p:spPr>
          <a:xfrm>
            <a:off x="2232829" y="1028726"/>
            <a:ext cx="7545720" cy="57701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76ADC-7B20-4986-A33D-B693DFAB3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882771A-5320-4074-ADDD-89D138DC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1" y="128059"/>
            <a:ext cx="11627556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2. Взаємодія лугів з кислотними оксидами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3" name="TextBox 32">
            <a:hlinkClick r:id="rId6"/>
            <a:extLst>
              <a:ext uri="{FF2B5EF4-FFF2-40B4-BE49-F238E27FC236}">
                <a16:creationId xmlns:a16="http://schemas.microsoft.com/office/drawing/2014/main" id="{AC09DF76-5F0E-4590-8138-34C6F6AD39EF}"/>
              </a:ext>
            </a:extLst>
          </p:cNvPr>
          <p:cNvSpPr txBox="1"/>
          <p:nvPr/>
        </p:nvSpPr>
        <p:spPr>
          <a:xfrm>
            <a:off x="2804160" y="6337235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f-ZA" sz="2400" dirty="0">
                <a:latin typeface="Monotype Corsiva" panose="03010101010201010101" pitchFamily="66" charset="0"/>
                <a:hlinkClick r:id="rId7"/>
              </a:rPr>
              <a:t>https://www.youtube.com/watch?v=ejAUUd1bYpA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0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2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76ADC-7B20-4986-A33D-B693DFAB3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882771A-5320-4074-ADDD-89D138DC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1" y="128059"/>
            <a:ext cx="11627556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2. Взаємодія лугів з кислотними оксидами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F1B7E3-1DF5-4BAD-BC78-98DE02E3FBD1}"/>
              </a:ext>
            </a:extLst>
          </p:cNvPr>
          <p:cNvSpPr txBox="1"/>
          <p:nvPr/>
        </p:nvSpPr>
        <p:spPr>
          <a:xfrm>
            <a:off x="1299906" y="2940012"/>
            <a:ext cx="76065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N</a:t>
            </a:r>
            <a:r>
              <a:rPr kumimoji="0" lang="uk-UA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аОН</a:t>
            </a:r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  +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 C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О</a:t>
            </a:r>
            <a:r>
              <a:rPr kumimoji="0" lang="uk-UA" sz="6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2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=</a:t>
            </a:r>
            <a:endParaRPr lang="ru-RU" sz="6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15BA6-76D0-41C7-A7F4-3B19F804FBDD}"/>
              </a:ext>
            </a:extLst>
          </p:cNvPr>
          <p:cNvSpPr txBox="1"/>
          <p:nvPr/>
        </p:nvSpPr>
        <p:spPr>
          <a:xfrm flipH="1">
            <a:off x="6699988" y="2834222"/>
            <a:ext cx="103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I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254EC2-1C17-4B92-9766-F322235D4C15}"/>
              </a:ext>
            </a:extLst>
          </p:cNvPr>
          <p:cNvSpPr txBox="1"/>
          <p:nvPr/>
        </p:nvSpPr>
        <p:spPr>
          <a:xfrm>
            <a:off x="7664518" y="2855638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II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334F9E-A3CC-4CD8-876C-A8B333C0AAC0}"/>
              </a:ext>
            </a:extLst>
          </p:cNvPr>
          <p:cNvGrpSpPr/>
          <p:nvPr/>
        </p:nvGrpSpPr>
        <p:grpSpPr>
          <a:xfrm>
            <a:off x="9728873" y="1952730"/>
            <a:ext cx="1851378" cy="969496"/>
            <a:chOff x="9988518" y="4890686"/>
            <a:chExt cx="1851378" cy="9694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50A532-25BE-47E6-AC14-DB616E9F1092}"/>
                </a:ext>
              </a:extLst>
            </p:cNvPr>
            <p:cNvSpPr txBox="1"/>
            <p:nvPr/>
          </p:nvSpPr>
          <p:spPr>
            <a:xfrm>
              <a:off x="9988518" y="5152296"/>
              <a:ext cx="15691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rgbClr val="000000"/>
                  </a:solidFill>
                  <a:latin typeface="Monotype Corsiva" panose="03010101010201010101" pitchFamily="66" charset="0"/>
                  <a:ea typeface="Malgun Gothic" panose="020B0503020000020004" pitchFamily="34" charset="-127"/>
                </a:rPr>
                <a:t>H</a:t>
              </a:r>
              <a:r>
                <a:rPr kumimoji="0" lang="uk-UA" sz="4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onotype Corsiva" panose="03010101010201010101" pitchFamily="66" charset="0"/>
                  <a:ea typeface="Malgun Gothic" panose="020B0503020000020004" pitchFamily="34" charset="-127"/>
                  <a:cs typeface="+mn-cs"/>
                </a:rPr>
                <a:t>2</a:t>
              </a:r>
              <a:r>
                <a:rPr kumimoji="0" lang="uk-UA" sz="4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otype Corsiva" panose="03010101010201010101" pitchFamily="66" charset="0"/>
                  <a:ea typeface="Malgun Gothic" panose="020B0503020000020004" pitchFamily="34" charset="-127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otype Corsiva" panose="03010101010201010101" pitchFamily="66" charset="0"/>
                  <a:ea typeface="Malgun Gothic" panose="020B0503020000020004" pitchFamily="34" charset="-127"/>
                  <a:cs typeface="+mn-cs"/>
                </a:rPr>
                <a:t>C</a:t>
              </a:r>
              <a:r>
                <a:rPr kumimoji="0" lang="uk-UA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otype Corsiva" panose="03010101010201010101" pitchFamily="66" charset="0"/>
                  <a:ea typeface="Malgun Gothic" panose="020B0503020000020004" pitchFamily="34" charset="-127"/>
                  <a:cs typeface="+mn-cs"/>
                </a:rPr>
                <a:t>О</a:t>
              </a:r>
              <a:r>
                <a:rPr kumimoji="0" lang="en-US" sz="4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otype Corsiva" panose="03010101010201010101" pitchFamily="66" charset="0"/>
                  <a:ea typeface="Malgun Gothic" panose="020B0503020000020004" pitchFamily="34" charset="-127"/>
                  <a:cs typeface="+mn-cs"/>
                </a:rPr>
                <a:t>3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otype Corsiva" panose="03010101010201010101" pitchFamily="66" charset="0"/>
                  <a:ea typeface="Malgun Gothic" panose="020B0503020000020004" pitchFamily="34" charset="-127"/>
                  <a:cs typeface="+mn-cs"/>
                </a:rPr>
                <a:t> </a:t>
              </a:r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976BC8-49E5-492C-B30D-2E22BB388D2B}"/>
                </a:ext>
              </a:extLst>
            </p:cNvPr>
            <p:cNvSpPr txBox="1"/>
            <p:nvPr/>
          </p:nvSpPr>
          <p:spPr>
            <a:xfrm>
              <a:off x="10773096" y="4890686"/>
              <a:ext cx="1066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Monotype Corsiva" panose="03010101010201010101" pitchFamily="66" charset="0"/>
                </a:rPr>
                <a:t>II</a:t>
              </a:r>
              <a:endParaRPr lang="ru-RU" sz="2800" dirty="0">
                <a:solidFill>
                  <a:srgbClr val="FF0000"/>
                </a:solidFill>
                <a:latin typeface="Monotype Corsiva" panose="03010101010201010101" pitchFamily="66" charset="0"/>
              </a:endParaRPr>
            </a:p>
          </p:txBody>
        </p: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A33F2B48-9011-407C-80D3-14C9BBFBED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66400" y="5128272"/>
              <a:ext cx="326977" cy="36595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EF9A129-19F0-4477-B8BF-F2F16E123008}"/>
              </a:ext>
            </a:extLst>
          </p:cNvPr>
          <p:cNvSpPr txBox="1"/>
          <p:nvPr/>
        </p:nvSpPr>
        <p:spPr>
          <a:xfrm>
            <a:off x="7028677" y="2986749"/>
            <a:ext cx="4176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6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2</a:t>
            </a:r>
            <a:endParaRPr lang="ru-RU" sz="6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86C224-0255-4610-B701-3D1007687485}"/>
              </a:ext>
            </a:extLst>
          </p:cNvPr>
          <p:cNvSpPr txBox="1"/>
          <p:nvPr/>
        </p:nvSpPr>
        <p:spPr>
          <a:xfrm>
            <a:off x="829283" y="2940012"/>
            <a:ext cx="3612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2</a:t>
            </a:r>
            <a:endParaRPr lang="ru-RU" sz="6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078839-0233-4564-9961-7F70AC525B7A}"/>
              </a:ext>
            </a:extLst>
          </p:cNvPr>
          <p:cNvSpPr txBox="1"/>
          <p:nvPr/>
        </p:nvSpPr>
        <p:spPr>
          <a:xfrm>
            <a:off x="9728873" y="2221954"/>
            <a:ext cx="15691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H</a:t>
            </a:r>
            <a:r>
              <a:rPr kumimoji="0" lang="uk-UA" sz="4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2</a:t>
            </a:r>
            <a:r>
              <a:rPr kumimoji="0" lang="uk-UA" sz="4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C</a:t>
            </a: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О</a:t>
            </a:r>
            <a:r>
              <a: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 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074D3-8DF8-4C19-99E8-642D5D52BABD}"/>
              </a:ext>
            </a:extLst>
          </p:cNvPr>
          <p:cNvSpPr txBox="1"/>
          <p:nvPr/>
        </p:nvSpPr>
        <p:spPr>
          <a:xfrm>
            <a:off x="7251208" y="2985031"/>
            <a:ext cx="14327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C</a:t>
            </a:r>
            <a:r>
              <a:rPr kumimoji="0" lang="uk-UA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О</a:t>
            </a:r>
            <a:r>
              <a:rPr kumimoji="0" lang="en-US" sz="6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3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 </a:t>
            </a:r>
            <a:endParaRPr lang="ru-RU" sz="6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B4E8E4-BC81-440C-95D9-946E8392D3E4}"/>
              </a:ext>
            </a:extLst>
          </p:cNvPr>
          <p:cNvSpPr txBox="1"/>
          <p:nvPr/>
        </p:nvSpPr>
        <p:spPr>
          <a:xfrm>
            <a:off x="6155891" y="3006447"/>
            <a:ext cx="13716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Na</a:t>
            </a:r>
            <a:endParaRPr lang="ru-RU" sz="6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4979D5-3966-4364-8235-E54BF573FDC7}"/>
              </a:ext>
            </a:extLst>
          </p:cNvPr>
          <p:cNvSpPr txBox="1"/>
          <p:nvPr/>
        </p:nvSpPr>
        <p:spPr>
          <a:xfrm>
            <a:off x="8416537" y="3006447"/>
            <a:ext cx="2172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+ H</a:t>
            </a:r>
            <a:r>
              <a:rPr kumimoji="0" lang="en-US" sz="6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2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</a:rPr>
              <a:t>O</a:t>
            </a:r>
            <a:endParaRPr lang="ru-RU" sz="6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EA8456-79FC-4ADE-A318-CBD15760BA5C}"/>
              </a:ext>
            </a:extLst>
          </p:cNvPr>
          <p:cNvSpPr txBox="1"/>
          <p:nvPr/>
        </p:nvSpPr>
        <p:spPr>
          <a:xfrm>
            <a:off x="6244147" y="3975373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натрій карбонат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8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2" grpId="0"/>
      <p:bldP spid="24" grpId="0"/>
      <p:bldP spid="25" grpId="0"/>
      <p:bldP spid="27" grpId="0"/>
      <p:bldP spid="29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76ADC-7B20-4986-A33D-B693DFAB3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882771A-5320-4074-ADDD-89D138DC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1" y="128059"/>
            <a:ext cx="11627556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3. Взаємодія лугів з кислотами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еакція нейтралізації">
            <a:hlinkClick r:id="" action="ppaction://media"/>
            <a:extLst>
              <a:ext uri="{FF2B5EF4-FFF2-40B4-BE49-F238E27FC236}">
                <a16:creationId xmlns:a16="http://schemas.microsoft.com/office/drawing/2014/main" id="{AD3A52D5-D715-4A58-9EEB-69FC756BC2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85" end="44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921" y="1066057"/>
            <a:ext cx="7717536" cy="5646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000DFB-7DFD-406F-BDBA-92BB747EE37B}"/>
              </a:ext>
            </a:extLst>
          </p:cNvPr>
          <p:cNvSpPr txBox="1"/>
          <p:nvPr/>
        </p:nvSpPr>
        <p:spPr>
          <a:xfrm>
            <a:off x="2965174" y="6251369"/>
            <a:ext cx="626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Monotype Corsiva" panose="03010101010201010101" pitchFamily="66" charset="0"/>
              </a:rPr>
              <a:t>     </a:t>
            </a:r>
            <a:r>
              <a:rPr lang="af-ZA" sz="2400" dirty="0">
                <a:latin typeface="Monotype Corsiva" panose="03010101010201010101" pitchFamily="66" charset="0"/>
                <a:hlinkClick r:id="rId6"/>
              </a:rPr>
              <a:t>https://www.youtube.com/watch?v=o5BeBQHo4k8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6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76ADC-7B20-4986-A33D-B693DFAB3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882771A-5320-4074-ADDD-89D138DC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1" y="128059"/>
            <a:ext cx="11627556" cy="786342"/>
          </a:xfrm>
          <a:solidFill>
            <a:srgbClr val="62B1D8"/>
          </a:solidFill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3. Взаємодія лугів з кислотами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655F0-34DA-4924-9EFC-4A29B909FBDB}"/>
              </a:ext>
            </a:extLst>
          </p:cNvPr>
          <p:cNvSpPr txBox="1"/>
          <p:nvPr/>
        </p:nvSpPr>
        <p:spPr>
          <a:xfrm>
            <a:off x="1438656" y="2413337"/>
            <a:ext cx="112897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   </a:t>
            </a:r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N</a:t>
            </a:r>
            <a:r>
              <a:rPr kumimoji="0" lang="uk-UA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аОН</a:t>
            </a:r>
            <a:r>
              <a:rPr lang="en-US" sz="6000" dirty="0">
                <a:solidFill>
                  <a:srgbClr val="000000"/>
                </a:solidFill>
                <a:latin typeface="Monotype Corsiva" panose="03010101010201010101" pitchFamily="66" charset="0"/>
                <a:ea typeface="Malgun Gothic" panose="020B0503020000020004" pitchFamily="34" charset="-127"/>
              </a:rPr>
              <a:t>  +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otype Corsiva" panose="03010101010201010101" pitchFamily="66" charset="0"/>
                <a:ea typeface="Malgun Gothic" panose="020B0503020000020004" pitchFamily="34" charset="-127"/>
                <a:cs typeface="+mn-cs"/>
              </a:rPr>
              <a:t> HCl =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0257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492</Words>
  <Application>Microsoft Office PowerPoint</Application>
  <PresentationFormat>Широкоэкранный</PresentationFormat>
  <Paragraphs>100</Paragraphs>
  <Slides>19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Monotype Corsiva</vt:lpstr>
      <vt:lpstr>Тема Office</vt:lpstr>
      <vt:lpstr>Хімічні  властивості  основ</vt:lpstr>
      <vt:lpstr>Презентация PowerPoint</vt:lpstr>
      <vt:lpstr>Презентация PowerPoint</vt:lpstr>
      <vt:lpstr>1. Дія лугів на індикатори</vt:lpstr>
      <vt:lpstr>1. Дія лугів на індикатори</vt:lpstr>
      <vt:lpstr>2. Взаємодія лугів з кислотними оксидами</vt:lpstr>
      <vt:lpstr>2. Взаємодія лугів з кислотними оксидами</vt:lpstr>
      <vt:lpstr>3. Взаємодія лугів з кислотами</vt:lpstr>
      <vt:lpstr>3. Взаємодія лугів з кислотами</vt:lpstr>
      <vt:lpstr>3. Взаємодія лугів з кислотами</vt:lpstr>
      <vt:lpstr>4. Взаємодія лугів із розчинами солей</vt:lpstr>
      <vt:lpstr>4. Взаємодія лугів із розчинами солей</vt:lpstr>
      <vt:lpstr>4. Взаємодія лугів із розчинами солей</vt:lpstr>
      <vt:lpstr>4. Взаємодія лугів із розчинами солей</vt:lpstr>
      <vt:lpstr>4. Взаємодія лугів із розчинами солей</vt:lpstr>
      <vt:lpstr>4. Взаємодія лугів із розчинами солей</vt:lpstr>
      <vt:lpstr>5. Луги стійкі до нагрівання, тому при нагріванні не розкладаються.</vt:lpstr>
      <vt:lpstr>Підведемо підсумки!</vt:lpstr>
      <vt:lpstr>Чи маєте запитання?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28</cp:revision>
  <dcterms:created xsi:type="dcterms:W3CDTF">2021-03-29T08:45:09Z</dcterms:created>
  <dcterms:modified xsi:type="dcterms:W3CDTF">2022-04-11T18:19:39Z</dcterms:modified>
</cp:coreProperties>
</file>