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4" r:id="rId4"/>
    <p:sldId id="262" r:id="rId5"/>
    <p:sldId id="261" r:id="rId6"/>
    <p:sldId id="260" r:id="rId7"/>
    <p:sldId id="257" r:id="rId8"/>
    <p:sldId id="258" r:id="rId9"/>
    <p:sldId id="265" r:id="rId10"/>
    <p:sldId id="270" r:id="rId11"/>
    <p:sldId id="267" r:id="rId12"/>
    <p:sldId id="268" r:id="rId13"/>
    <p:sldId id="269"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24" y="-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27.02.2023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27.02.2023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27.02.2023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27.02.2023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27.02.2023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27.02.2023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27.02.2023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27.02.2023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27.02.2023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27.02.2023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27.02.2023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27.02.2023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07200" y="2348880"/>
            <a:ext cx="6408712" cy="1440160"/>
          </a:xfrm>
        </p:spPr>
        <p:txBody>
          <a:bodyPr>
            <a:noAutofit/>
          </a:bodyPr>
          <a:lstStyle/>
          <a:p>
            <a:r>
              <a:rPr lang="uk-UA" sz="5400"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uk-UA" sz="6000"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Характеристика</a:t>
            </a:r>
            <a:endParaRPr lang="uk-UA" sz="6000" b="1" i="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4211960" y="1556792"/>
            <a:ext cx="4051687" cy="830997"/>
          </a:xfrm>
          <a:prstGeom prst="rect">
            <a:avLst/>
          </a:prstGeom>
        </p:spPr>
        <p:txBody>
          <a:bodyPr wrap="none">
            <a:spAutoFit/>
          </a:bodyPr>
          <a:lstStyle/>
          <a:p>
            <a:r>
              <a:rPr lang="uk-UA" sz="4800" b="1" dirty="0" smtClean="0">
                <a:solidFill>
                  <a:srgbClr val="008080"/>
                </a:solidFill>
                <a:latin typeface="Times New Roman" panose="02020603050405020304" pitchFamily="18" charset="0"/>
                <a:cs typeface="Times New Roman" panose="02020603050405020304" pitchFamily="18" charset="0"/>
              </a:rPr>
              <a:t>Ділові папери</a:t>
            </a:r>
            <a:endParaRPr lang="uk-UA" sz="4800" b="1" dirty="0">
              <a:solidFill>
                <a:srgbClr val="00808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7200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5696" y="2060848"/>
            <a:ext cx="6120680" cy="2160240"/>
          </a:xfrm>
        </p:spPr>
        <p:txBody>
          <a:bodyPr>
            <a:noAutofit/>
          </a:bodyPr>
          <a:lstStyle/>
          <a:p>
            <a:r>
              <a:rPr lang="uk-UA" sz="5400" b="1" i="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Приклад </a:t>
            </a:r>
            <a:r>
              <a:rPr lang="uk-UA" sz="5400"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uk-UA" sz="5400"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uk-UA" sz="5400"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характеристики</a:t>
            </a:r>
            <a:endParaRPr lang="uk-UA" sz="5400" b="1" i="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3753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0"/>
            <a:ext cx="8496944" cy="2060848"/>
          </a:xfrm>
        </p:spPr>
        <p:txBody>
          <a:bodyPr>
            <a:noAutofit/>
          </a:bodyPr>
          <a:lstStyle/>
          <a:p>
            <a:pPr algn="l"/>
            <a:r>
              <a:rPr lang="ru-RU" sz="2000" dirty="0" smtClean="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по центру)                 </a:t>
            </a:r>
            <a:r>
              <a:rPr lang="ru-RU" sz="2000" b="1" dirty="0" smtClean="0">
                <a:latin typeface="Times New Roman" panose="02020603050405020304" pitchFamily="18" charset="0"/>
                <a:cs typeface="Times New Roman" panose="02020603050405020304" pitchFamily="18" charset="0"/>
              </a:rPr>
              <a:t>Характеристика</a:t>
            </a:r>
            <a:r>
              <a:rPr lang="ru-RU" sz="2000" dirty="0">
                <a:latin typeface="Times New Roman" panose="02020603050405020304" pitchFamily="18" charset="0"/>
                <a:cs typeface="Times New Roman" panose="02020603050405020304" pitchFamily="18" charset="0"/>
              </a:rPr>
              <a:t/>
            </a:r>
            <a:br>
              <a:rPr lang="ru-RU" sz="2000" dirty="0">
                <a:latin typeface="Times New Roman" panose="02020603050405020304" pitchFamily="18" charset="0"/>
                <a:cs typeface="Times New Roman" panose="02020603050405020304" pitchFamily="18" charset="0"/>
              </a:rPr>
            </a:b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шапка з права) </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Іванова</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Віктора</a:t>
            </a:r>
            <a:r>
              <a:rPr lang="ru-RU" sz="2000" dirty="0">
                <a:latin typeface="Times New Roman" panose="02020603050405020304" pitchFamily="18" charset="0"/>
                <a:cs typeface="Times New Roman" panose="02020603050405020304" pitchFamily="18" charset="0"/>
              </a:rPr>
              <a:t> Петровича, </a:t>
            </a:r>
            <a:r>
              <a:rPr lang="ru-RU" sz="2000" dirty="0" smtClean="0">
                <a:latin typeface="Times New Roman" panose="02020603050405020304" pitchFamily="18" charset="0"/>
                <a:cs typeface="Times New Roman" panose="02020603050405020304" pitchFamily="18" charset="0"/>
              </a:rPr>
              <a:t/>
            </a:r>
            <a:br>
              <a:rPr lang="ru-RU" sz="2000" dirty="0" smtClean="0">
                <a:latin typeface="Times New Roman" panose="02020603050405020304" pitchFamily="18" charset="0"/>
                <a:cs typeface="Times New Roman" panose="02020603050405020304" pitchFamily="18" charset="0"/>
              </a:rPr>
            </a:b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учня</a:t>
            </a:r>
            <a:r>
              <a:rPr lang="ru-RU" sz="2000" dirty="0" smtClean="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11 </a:t>
            </a:r>
            <a:r>
              <a:rPr lang="ru-RU" sz="2000" dirty="0" err="1">
                <a:latin typeface="Times New Roman" panose="02020603050405020304" pitchFamily="18" charset="0"/>
                <a:cs typeface="Times New Roman" panose="02020603050405020304" pitchFamily="18" charset="0"/>
              </a:rPr>
              <a:t>класу</a:t>
            </a:r>
            <a:r>
              <a:rPr lang="ru-RU" sz="2000" dirty="0">
                <a:latin typeface="Times New Roman" panose="02020603050405020304" pitchFamily="18" charset="0"/>
                <a:cs typeface="Times New Roman" panose="02020603050405020304" pitchFamily="18" charset="0"/>
              </a:rPr>
              <a:t> ЗОШ І-ІІІ </a:t>
            </a:r>
            <a:r>
              <a:rPr lang="ru-RU" sz="2000" dirty="0" err="1">
                <a:latin typeface="Times New Roman" panose="02020603050405020304" pitchFamily="18" charset="0"/>
                <a:cs typeface="Times New Roman" panose="02020603050405020304" pitchFamily="18" charset="0"/>
              </a:rPr>
              <a:t>ступенів</a:t>
            </a:r>
            <a:r>
              <a:rPr lang="ru-RU" sz="2000" dirty="0">
                <a:latin typeface="Times New Roman" panose="02020603050405020304" pitchFamily="18" charset="0"/>
                <a:cs typeface="Times New Roman" panose="02020603050405020304" pitchFamily="18" charset="0"/>
              </a:rPr>
              <a:t> № 2</a:t>
            </a:r>
            <a:br>
              <a:rPr lang="ru-RU" sz="2000" dirty="0">
                <a:latin typeface="Times New Roman" panose="02020603050405020304" pitchFamily="18" charset="0"/>
                <a:cs typeface="Times New Roman" panose="02020603050405020304" pitchFamily="18" charset="0"/>
              </a:rPr>
            </a:br>
            <a:r>
              <a:rPr lang="ru-RU" sz="2000" dirty="0" smtClean="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м</a:t>
            </a:r>
            <a:r>
              <a:rPr lang="ru-RU" sz="2000" dirty="0">
                <a:latin typeface="Times New Roman" panose="02020603050405020304" pitchFamily="18" charset="0"/>
                <a:cs typeface="Times New Roman" panose="02020603050405020304" pitchFamily="18" charset="0"/>
              </a:rPr>
              <a:t>. Прилуки </a:t>
            </a:r>
            <a:r>
              <a:rPr lang="ru-RU" sz="2000" dirty="0" err="1">
                <a:latin typeface="Times New Roman" panose="02020603050405020304" pitchFamily="18" charset="0"/>
                <a:cs typeface="Times New Roman" panose="02020603050405020304" pitchFamily="18" charset="0"/>
              </a:rPr>
              <a:t>Чернігівської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області</a:t>
            </a:r>
            <a:r>
              <a:rPr lang="ru-RU" sz="2000" dirty="0">
                <a:latin typeface="Times New Roman" panose="02020603050405020304" pitchFamily="18" charset="0"/>
                <a:cs typeface="Times New Roman" panose="02020603050405020304" pitchFamily="18" charset="0"/>
              </a:rPr>
              <a:t>,</a:t>
            </a:r>
            <a:br>
              <a:rPr lang="ru-RU" sz="2000" dirty="0">
                <a:latin typeface="Times New Roman" panose="02020603050405020304" pitchFamily="18" charset="0"/>
                <a:cs typeface="Times New Roman" panose="02020603050405020304" pitchFamily="18" charset="0"/>
              </a:rPr>
            </a:br>
            <a:r>
              <a:rPr lang="ru-RU" sz="2000" dirty="0" smtClean="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2006 </a:t>
            </a:r>
            <a:r>
              <a:rPr lang="ru-RU" sz="2000" dirty="0">
                <a:latin typeface="Times New Roman" panose="02020603050405020304" pitchFamily="18" charset="0"/>
                <a:cs typeface="Times New Roman" panose="02020603050405020304" pitchFamily="18" charset="0"/>
              </a:rPr>
              <a:t>року </a:t>
            </a:r>
            <a:r>
              <a:rPr lang="ru-RU" sz="2000" dirty="0" err="1" smtClean="0">
                <a:latin typeface="Times New Roman" panose="02020603050405020304" pitchFamily="18" charset="0"/>
                <a:cs typeface="Times New Roman" panose="02020603050405020304" pitchFamily="18" charset="0"/>
              </a:rPr>
              <a:t>народження</a:t>
            </a:r>
            <a:endParaRPr lang="uk-UA"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259632" y="2132855"/>
            <a:ext cx="7704856" cy="5112569"/>
          </a:xfrm>
        </p:spPr>
        <p:txBody>
          <a:bodyPr>
            <a:noAutofit/>
          </a:bodyPr>
          <a:lstStyle/>
          <a:p>
            <a:pPr marL="0" indent="360363" algn="just">
              <a:buNone/>
            </a:pPr>
            <a:r>
              <a:rPr lang="uk-UA" sz="1600" dirty="0">
                <a:latin typeface="Times New Roman" panose="02020603050405020304" pitchFamily="18" charset="0"/>
                <a:cs typeface="Times New Roman" panose="02020603050405020304" pitchFamily="18" charset="0"/>
              </a:rPr>
              <a:t>Іванов Віктор Петрович з 1990 до 2001 року навчався в ЗОШ І — III ступенів </a:t>
            </a:r>
            <a:r>
              <a:rPr lang="uk-UA" sz="1600" dirty="0" err="1">
                <a:latin typeface="Times New Roman" panose="02020603050405020304" pitchFamily="18" charset="0"/>
                <a:cs typeface="Times New Roman" panose="02020603050405020304" pitchFamily="18" charset="0"/>
              </a:rPr>
              <a:t>м.Прилуки</a:t>
            </a:r>
            <a:r>
              <a:rPr lang="uk-UA" sz="1600" dirty="0">
                <a:latin typeface="Times New Roman" panose="02020603050405020304" pitchFamily="18" charset="0"/>
                <a:cs typeface="Times New Roman" panose="02020603050405020304" pitchFamily="18" charset="0"/>
              </a:rPr>
              <a:t> Чернігівської області.   За час навчання в школі зарекомендував себе здібним дисциплінованим учнем. До навчання ставиться сумлінно, має глибокі й міцні знання з усіх предметів, усебічно роз­винений. Багато читає художньої літератури. Останні три роки очолював шкільний драматичний гурток. Брав активну участь у культурно-масових заходах.</a:t>
            </a:r>
          </a:p>
          <a:p>
            <a:pPr marL="0" indent="360363" algn="just">
              <a:buNone/>
            </a:pPr>
            <a:r>
              <a:rPr lang="uk-UA" sz="1600" dirty="0">
                <a:latin typeface="Times New Roman" panose="02020603050405020304" pitchFamily="18" charset="0"/>
                <a:cs typeface="Times New Roman" panose="02020603050405020304" pitchFamily="18" charset="0"/>
              </a:rPr>
              <a:t>На «відмінно» закінчив курси машинопису та користувача персональним </a:t>
            </a:r>
            <a:r>
              <a:rPr lang="uk-UA" sz="1600" dirty="0" err="1">
                <a:latin typeface="Times New Roman" panose="02020603050405020304" pitchFamily="18" charset="0"/>
                <a:cs typeface="Times New Roman" panose="02020603050405020304" pitchFamily="18" charset="0"/>
              </a:rPr>
              <a:t>компьютером</a:t>
            </a:r>
            <a:r>
              <a:rPr lang="uk-UA" sz="1600" dirty="0">
                <a:latin typeface="Times New Roman" panose="02020603050405020304" pitchFamily="18" charset="0"/>
                <a:cs typeface="Times New Roman" panose="02020603050405020304" pitchFamily="18" charset="0"/>
              </a:rPr>
              <a:t>.</a:t>
            </a:r>
          </a:p>
          <a:p>
            <a:pPr marL="0" indent="360363" algn="just">
              <a:buNone/>
            </a:pPr>
            <a:r>
              <a:rPr lang="uk-UA" sz="1600" dirty="0">
                <a:latin typeface="Times New Roman" panose="02020603050405020304" pitchFamily="18" charset="0"/>
                <a:cs typeface="Times New Roman" panose="02020603050405020304" pitchFamily="18" charset="0"/>
              </a:rPr>
              <a:t>Брав участь у районних олімпіадах з української мови та літератури, фізики, де посідав 1—2 місця. Захоплюється футболом. Виступав за збірну команду школи.</a:t>
            </a:r>
            <a:br>
              <a:rPr lang="uk-UA" sz="1600" dirty="0">
                <a:latin typeface="Times New Roman" panose="02020603050405020304" pitchFamily="18" charset="0"/>
                <a:cs typeface="Times New Roman" panose="02020603050405020304" pitchFamily="18" charset="0"/>
              </a:rPr>
            </a:br>
            <a:r>
              <a:rPr lang="uk-UA" sz="1600" dirty="0">
                <a:latin typeface="Times New Roman" panose="02020603050405020304" pitchFamily="18" charset="0"/>
                <a:cs typeface="Times New Roman" panose="02020603050405020304" pitchFamily="18" charset="0"/>
              </a:rPr>
              <a:t>Уміє триматися в колективі, підкоряється його вимогам. Критично ставиться до власних вчинків, до поведінки това­ришів і відверто про це говорить. Доброзичливий, стрима­ний, урівноважений.</a:t>
            </a:r>
          </a:p>
          <a:p>
            <a:pPr marL="0" indent="360363" algn="just">
              <a:buNone/>
            </a:pPr>
            <a:r>
              <a:rPr lang="uk-UA" sz="1600" dirty="0">
                <a:latin typeface="Times New Roman" panose="02020603050405020304" pitchFamily="18" charset="0"/>
                <a:cs typeface="Times New Roman" panose="02020603050405020304" pitchFamily="18" charset="0"/>
              </a:rPr>
              <a:t>Характеристика видана для подання в приймальну ко­місію Харківського державного педагогічного університету ім. </a:t>
            </a:r>
            <a:r>
              <a:rPr lang="uk-UA" sz="1600" dirty="0" err="1">
                <a:latin typeface="Times New Roman" panose="02020603050405020304" pitchFamily="18" charset="0"/>
                <a:cs typeface="Times New Roman" panose="02020603050405020304" pitchFamily="18" charset="0"/>
              </a:rPr>
              <a:t>Г.С.Сковороди</a:t>
            </a:r>
            <a:r>
              <a:rPr lang="uk-UA" sz="1600" dirty="0">
                <a:latin typeface="Times New Roman" panose="02020603050405020304" pitchFamily="18" charset="0"/>
                <a:cs typeface="Times New Roman" panose="02020603050405020304" pitchFamily="18" charset="0"/>
              </a:rPr>
              <a:t>.</a:t>
            </a:r>
            <a:br>
              <a:rPr lang="uk-UA" sz="1600" dirty="0">
                <a:latin typeface="Times New Roman" panose="02020603050405020304" pitchFamily="18" charset="0"/>
                <a:cs typeface="Times New Roman" panose="02020603050405020304" pitchFamily="18" charset="0"/>
              </a:rPr>
            </a:br>
            <a:r>
              <a:rPr lang="uk-UA" sz="1600" dirty="0">
                <a:latin typeface="Times New Roman" panose="02020603050405020304" pitchFamily="18" charset="0"/>
                <a:cs typeface="Times New Roman" panose="02020603050405020304" pitchFamily="18" charset="0"/>
              </a:rPr>
              <a:t/>
            </a:r>
            <a:br>
              <a:rPr lang="uk-UA" sz="1600" dirty="0">
                <a:latin typeface="Times New Roman" panose="02020603050405020304" pitchFamily="18" charset="0"/>
                <a:cs typeface="Times New Roman" panose="02020603050405020304" pitchFamily="18" charset="0"/>
              </a:rPr>
            </a:br>
            <a:r>
              <a:rPr lang="uk-UA" sz="1600" dirty="0">
                <a:latin typeface="Times New Roman" panose="02020603050405020304" pitchFamily="18" charset="0"/>
                <a:cs typeface="Times New Roman" panose="02020603050405020304" pitchFamily="18" charset="0"/>
              </a:rPr>
              <a:t>Директор школи               (підпис)          </a:t>
            </a:r>
            <a:r>
              <a:rPr lang="uk-UA" sz="1600" dirty="0" err="1" smtClean="0">
                <a:latin typeface="Times New Roman" panose="02020603050405020304" pitchFamily="18" charset="0"/>
                <a:cs typeface="Times New Roman" panose="02020603050405020304" pitchFamily="18" charset="0"/>
              </a:rPr>
              <a:t>І.П.Аксьонов</a:t>
            </a:r>
            <a:r>
              <a:rPr lang="uk-UA" sz="1600" dirty="0">
                <a:latin typeface="Times New Roman" panose="02020603050405020304" pitchFamily="18" charset="0"/>
                <a:cs typeface="Times New Roman" panose="02020603050405020304" pitchFamily="18" charset="0"/>
              </a:rPr>
              <a:t/>
            </a:r>
            <a:br>
              <a:rPr lang="uk-UA" sz="1600" dirty="0">
                <a:latin typeface="Times New Roman" panose="02020603050405020304" pitchFamily="18" charset="0"/>
                <a:cs typeface="Times New Roman" panose="02020603050405020304" pitchFamily="18" charset="0"/>
              </a:rPr>
            </a:br>
            <a:r>
              <a:rPr lang="uk-UA" sz="1600" dirty="0">
                <a:latin typeface="Times New Roman" panose="02020603050405020304" pitchFamily="18" charset="0"/>
                <a:cs typeface="Times New Roman" panose="02020603050405020304" pitchFamily="18" charset="0"/>
              </a:rPr>
              <a:t>Класний керівник            (підпис)         К. П. Гур’їна</a:t>
            </a:r>
          </a:p>
        </p:txBody>
      </p:sp>
    </p:spTree>
    <p:extLst>
      <p:ext uri="{BB962C8B-B14F-4D97-AF65-F5344CB8AC3E}">
        <p14:creationId xmlns:p14="http://schemas.microsoft.com/office/powerpoint/2010/main" val="2075083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16632"/>
            <a:ext cx="8229600" cy="1570186"/>
          </a:xfrm>
        </p:spPr>
        <p:txBody>
          <a:bodyPr>
            <a:noAutofit/>
          </a:bodyPr>
          <a:lstStyle/>
          <a:p>
            <a:r>
              <a:rPr lang="uk-UA" sz="2000" b="1" dirty="0">
                <a:latin typeface="Times New Roman" panose="02020603050405020304" pitchFamily="18" charset="0"/>
                <a:cs typeface="Times New Roman" panose="02020603050405020304" pitchFamily="18" charset="0"/>
              </a:rPr>
              <a:t>Характеристика</a:t>
            </a:r>
            <a:br>
              <a:rPr lang="uk-UA" sz="2000" b="1"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Іванова Петра Івановича,</a:t>
            </a:r>
            <a:br>
              <a:rPr lang="uk-UA" sz="2000" dirty="0">
                <a:latin typeface="Times New Roman" panose="02020603050405020304" pitchFamily="18" charset="0"/>
                <a:cs typeface="Times New Roman" panose="02020603050405020304" pitchFamily="18" charset="0"/>
              </a:rPr>
            </a:br>
            <a:r>
              <a:rPr lang="uk-UA" sz="2000" dirty="0" smtClean="0">
                <a:latin typeface="Times New Roman" panose="02020603050405020304" pitchFamily="18" charset="0"/>
                <a:cs typeface="Times New Roman" panose="02020603050405020304" pitchFamily="18" charset="0"/>
              </a:rPr>
              <a:t>12.03.2005 </a:t>
            </a:r>
            <a:r>
              <a:rPr lang="uk-UA" sz="2000" dirty="0">
                <a:latin typeface="Times New Roman" panose="02020603050405020304" pitchFamily="18" charset="0"/>
                <a:cs typeface="Times New Roman" panose="02020603050405020304" pitchFamily="18" charset="0"/>
              </a:rPr>
              <a:t>року народження,</a:t>
            </a:r>
            <a:br>
              <a:rPr lang="uk-UA" sz="2000" dirty="0">
                <a:latin typeface="Times New Roman" panose="02020603050405020304" pitchFamily="18" charset="0"/>
                <a:cs typeface="Times New Roman" panose="02020603050405020304" pitchFamily="18" charset="0"/>
              </a:rPr>
            </a:br>
            <a:r>
              <a:rPr lang="uk-UA" sz="2000" dirty="0">
                <a:latin typeface="Times New Roman" panose="02020603050405020304" pitchFamily="18" charset="0"/>
                <a:cs typeface="Times New Roman" panose="02020603050405020304" pitchFamily="18" charset="0"/>
              </a:rPr>
              <a:t>учня ______ класу </a:t>
            </a:r>
            <a:r>
              <a:rPr lang="uk-UA" sz="2000" dirty="0" smtClean="0">
                <a:latin typeface="Times New Roman" panose="02020603050405020304" pitchFamily="18" charset="0"/>
                <a:cs typeface="Times New Roman" panose="02020603050405020304" pitchFamily="18" charset="0"/>
              </a:rPr>
              <a:t>Одеського ліцею № 71</a:t>
            </a:r>
            <a:endParaRPr lang="uk-UA" sz="20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475656" y="1556792"/>
            <a:ext cx="7416824" cy="5301208"/>
          </a:xfrm>
        </p:spPr>
        <p:txBody>
          <a:bodyPr>
            <a:normAutofit fontScale="25000" lnSpcReduction="20000"/>
          </a:bodyPr>
          <a:lstStyle/>
          <a:p>
            <a:pPr marL="0" indent="0">
              <a:buNone/>
            </a:pPr>
            <a:r>
              <a:rPr lang="uk-UA" dirty="0"/>
              <a:t> </a:t>
            </a:r>
          </a:p>
          <a:p>
            <a:pPr marL="0" indent="0" algn="just">
              <a:buNone/>
            </a:pPr>
            <a:r>
              <a:rPr lang="uk-UA" sz="6000" dirty="0">
                <a:latin typeface="Times New Roman" panose="02020603050405020304" pitchFamily="18" charset="0"/>
                <a:cs typeface="Times New Roman" panose="02020603050405020304" pitchFamily="18" charset="0"/>
              </a:rPr>
              <a:t> </a:t>
            </a:r>
            <a:r>
              <a:rPr lang="uk-UA" sz="6000" dirty="0" smtClean="0">
                <a:latin typeface="Times New Roman" panose="02020603050405020304" pitchFamily="18" charset="0"/>
                <a:cs typeface="Times New Roman" panose="02020603050405020304" pitchFamily="18" charset="0"/>
              </a:rPr>
              <a:t>           Іванов </a:t>
            </a:r>
            <a:r>
              <a:rPr lang="uk-UA" sz="6000" dirty="0">
                <a:latin typeface="Times New Roman" panose="02020603050405020304" pitchFamily="18" charset="0"/>
                <a:cs typeface="Times New Roman" panose="02020603050405020304" pitchFamily="18" charset="0"/>
              </a:rPr>
              <a:t>Петро навчається у школі з першого класу. Зарекомендував себе як (старанний, дисциплінований, працелюбний, уважний) учень. Має навчальні досягнення (високого, достатнього, середнього, низького) рівня. Навчається (в повну міру своїх сил, не в повну міру, потребує постійного контролю, не виявляє зацікавленості до навчання, навчається погано). Має довільну (зорову, слухову, механічну, змішану) пам’ять, (гарно, добре, швидко, повільно) запам’ятовує учбовий матеріал. Виявляє (логічне, образне, конкретне, творче) мислення. Має здібності до вивчення (вказати предмети). На уроках завжди (уважний, активний, байдужий, виконує домашнє завдання, допомагає товаришам). Має добрий загальний розвиток. Багато читає.</a:t>
            </a:r>
          </a:p>
          <a:p>
            <a:pPr marL="0" indent="0" algn="just">
              <a:buNone/>
            </a:pPr>
            <a:r>
              <a:rPr lang="uk-UA" sz="6000" dirty="0" smtClean="0">
                <a:latin typeface="Times New Roman" panose="02020603050405020304" pitchFamily="18" charset="0"/>
                <a:cs typeface="Times New Roman" panose="02020603050405020304" pitchFamily="18" charset="0"/>
              </a:rPr>
              <a:t>           До </a:t>
            </a:r>
            <a:r>
              <a:rPr lang="uk-UA" sz="6000" dirty="0">
                <a:latin typeface="Times New Roman" panose="02020603050405020304" pitchFamily="18" charset="0"/>
                <a:cs typeface="Times New Roman" panose="02020603050405020304" pitchFamily="18" charset="0"/>
              </a:rPr>
              <a:t>виконання громадських доручень ставиться (сумлінно, дбайливо, недбало). Був обраний (вказати громадянську посаду). Брав активну участь (у громадському житті школи та класу, у роботі учнівського самоврядування, у культмасових заходах, у спортивному житті школи). Був учасником (шкільної, міської, обласної) олімпіади, конкурсу, турніру, нагороджений (дипломом, почесною грамотою, медаллю). (Скромний, веселий, товариський, стриманий, врівноважений, розсудливий, дисциплінований, самостійний, піддається чужому впливу чи ні). Правила поведінки (завжди свідомо виконує, не завжди, виконує на вимогу вчителя, ігнорує, має порушення дисципліни, схильний до протиправної поведінки). Користується повагою серед викладачів. Має авторитет серед товаришів. Має багато друзів, підтримує дружні стосунки з багатьма учнями.</a:t>
            </a:r>
          </a:p>
          <a:p>
            <a:pPr marL="0" indent="0" algn="just">
              <a:buNone/>
            </a:pPr>
            <a:r>
              <a:rPr lang="uk-UA" sz="6000" dirty="0" smtClean="0">
                <a:latin typeface="Times New Roman" panose="02020603050405020304" pitchFamily="18" charset="0"/>
                <a:cs typeface="Times New Roman" panose="02020603050405020304" pitchFamily="18" charset="0"/>
              </a:rPr>
              <a:t>         Батьки </a:t>
            </a:r>
            <a:r>
              <a:rPr lang="uk-UA" sz="6000" dirty="0">
                <a:latin typeface="Times New Roman" panose="02020603050405020304" pitchFamily="18" charset="0"/>
                <a:cs typeface="Times New Roman" panose="02020603050405020304" pitchFamily="18" charset="0"/>
              </a:rPr>
              <a:t>приділяють належну увагу вихованню сина (не приділяють уваги, нехтують вихованням, погано впливають та інше).</a:t>
            </a:r>
          </a:p>
          <a:p>
            <a:pPr marL="0" indent="0" algn="just">
              <a:buNone/>
            </a:pPr>
            <a:r>
              <a:rPr lang="uk-UA" sz="6000" dirty="0">
                <a:latin typeface="Times New Roman" panose="02020603050405020304" pitchFamily="18" charset="0"/>
                <a:cs typeface="Times New Roman" panose="02020603050405020304" pitchFamily="18" charset="0"/>
              </a:rPr>
              <a:t>Характеристика видана для подання</a:t>
            </a:r>
          </a:p>
          <a:p>
            <a:pPr marL="0" indent="0">
              <a:buNone/>
            </a:pPr>
            <a:r>
              <a:rPr lang="uk-UA" sz="5600" dirty="0">
                <a:latin typeface="Times New Roman" panose="02020603050405020304" pitchFamily="18" charset="0"/>
                <a:cs typeface="Times New Roman" panose="02020603050405020304" pitchFamily="18" charset="0"/>
              </a:rPr>
              <a:t/>
            </a:r>
            <a:br>
              <a:rPr lang="uk-UA" sz="5600" dirty="0">
                <a:latin typeface="Times New Roman" panose="02020603050405020304" pitchFamily="18" charset="0"/>
                <a:cs typeface="Times New Roman" panose="02020603050405020304" pitchFamily="18" charset="0"/>
              </a:rPr>
            </a:br>
            <a:r>
              <a:rPr lang="uk-UA" sz="5600" dirty="0">
                <a:latin typeface="Times New Roman" panose="02020603050405020304" pitchFamily="18" charset="0"/>
                <a:cs typeface="Times New Roman" panose="02020603050405020304" pitchFamily="18" charset="0"/>
              </a:rPr>
              <a:t>Директор школи (підпис</a:t>
            </a:r>
            <a:r>
              <a:rPr lang="uk-UA" sz="5600" dirty="0" smtClean="0">
                <a:latin typeface="Times New Roman" panose="02020603050405020304" pitchFamily="18" charset="0"/>
                <a:cs typeface="Times New Roman" panose="02020603050405020304" pitchFamily="18" charset="0"/>
              </a:rPr>
              <a:t>)</a:t>
            </a:r>
            <a:r>
              <a:rPr lang="uk-UA" sz="5600" dirty="0">
                <a:latin typeface="Times New Roman" panose="02020603050405020304" pitchFamily="18" charset="0"/>
                <a:cs typeface="Times New Roman" panose="02020603050405020304" pitchFamily="18" charset="0"/>
              </a:rPr>
              <a:t/>
            </a:r>
            <a:br>
              <a:rPr lang="uk-UA" sz="5600" dirty="0">
                <a:latin typeface="Times New Roman" panose="02020603050405020304" pitchFamily="18" charset="0"/>
                <a:cs typeface="Times New Roman" panose="02020603050405020304" pitchFamily="18" charset="0"/>
              </a:rPr>
            </a:br>
            <a:r>
              <a:rPr lang="uk-UA" sz="5600" dirty="0">
                <a:latin typeface="Times New Roman" panose="02020603050405020304" pitchFamily="18" charset="0"/>
                <a:cs typeface="Times New Roman" panose="02020603050405020304" pitchFamily="18" charset="0"/>
              </a:rPr>
              <a:t>Класний керівник (підпис)</a:t>
            </a:r>
          </a:p>
        </p:txBody>
      </p:sp>
    </p:spTree>
    <p:extLst>
      <p:ext uri="{BB962C8B-B14F-4D97-AF65-F5344CB8AC3E}">
        <p14:creationId xmlns:p14="http://schemas.microsoft.com/office/powerpoint/2010/main" val="572392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664" y="274638"/>
            <a:ext cx="7139136" cy="5458618"/>
          </a:xfrm>
        </p:spPr>
        <p:txBody>
          <a:bodyPr>
            <a:normAutofit/>
          </a:bodyPr>
          <a:lstStyle/>
          <a:p>
            <a:r>
              <a:rPr lang="uk-UA" sz="4000"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Домашнє завдання:</a:t>
            </a:r>
            <a:br>
              <a:rPr lang="uk-UA" sz="4000"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uk-UA" sz="4000" dirty="0" smtClean="0">
                <a:latin typeface="Times New Roman" panose="02020603050405020304" pitchFamily="18" charset="0"/>
                <a:cs typeface="Times New Roman" panose="02020603050405020304" pitchFamily="18" charset="0"/>
              </a:rPr>
              <a:t>скласти характеристику на себе у</a:t>
            </a:r>
            <a:r>
              <a:rPr lang="en-US" sz="4000" dirty="0" smtClean="0">
                <a:latin typeface="Times New Roman" panose="02020603050405020304" pitchFamily="18" charset="0"/>
                <a:cs typeface="Times New Roman" panose="02020603050405020304" pitchFamily="18" charset="0"/>
              </a:rPr>
              <a:t> </a:t>
            </a:r>
            <a:r>
              <a:rPr lang="uk-UA" sz="4000" dirty="0" smtClean="0">
                <a:latin typeface="Times New Roman" panose="02020603050405020304" pitchFamily="18" charset="0"/>
                <a:cs typeface="Times New Roman" panose="02020603050405020304" pitchFamily="18" charset="0"/>
              </a:rPr>
              <a:t>друкованому форматі </a:t>
            </a:r>
            <a:r>
              <a:rPr lang="en-US" sz="4000" dirty="0" smtClean="0">
                <a:latin typeface="Times New Roman" panose="02020603050405020304" pitchFamily="18" charset="0"/>
                <a:cs typeface="Times New Roman" panose="02020603050405020304" pitchFamily="18" charset="0"/>
              </a:rPr>
              <a:t>word</a:t>
            </a:r>
            <a:r>
              <a:rPr lang="uk-UA" sz="4000" dirty="0" smtClean="0">
                <a:latin typeface="Times New Roman" panose="02020603050405020304" pitchFamily="18" charset="0"/>
                <a:cs typeface="Times New Roman" panose="02020603050405020304" pitchFamily="18" charset="0"/>
              </a:rPr>
              <a:t>.</a:t>
            </a:r>
            <a:br>
              <a:rPr lang="uk-UA" sz="4000" dirty="0" smtClean="0">
                <a:latin typeface="Times New Roman" panose="02020603050405020304" pitchFamily="18" charset="0"/>
                <a:cs typeface="Times New Roman" panose="02020603050405020304" pitchFamily="18" charset="0"/>
              </a:rPr>
            </a:br>
            <a:r>
              <a:rPr lang="uk-UA" sz="4000" dirty="0" smtClean="0">
                <a:latin typeface="Times New Roman" panose="02020603050405020304" pitchFamily="18" charset="0"/>
                <a:cs typeface="Times New Roman" panose="02020603050405020304" pitchFamily="18" charset="0"/>
              </a:rPr>
              <a:t>Відправити на </a:t>
            </a:r>
            <a:r>
              <a:rPr lang="uk-UA" sz="4000" dirty="0" err="1" smtClean="0">
                <a:latin typeface="Times New Roman" panose="02020603050405020304" pitchFamily="18" charset="0"/>
                <a:cs typeface="Times New Roman" panose="02020603050405020304" pitchFamily="18" charset="0"/>
              </a:rPr>
              <a:t>Всеосвіту</a:t>
            </a:r>
            <a:endParaRPr lang="uk-UA"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3411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75656" y="1268760"/>
            <a:ext cx="6912768" cy="4525963"/>
          </a:xfrm>
        </p:spPr>
        <p:txBody>
          <a:bodyPr>
            <a:normAutofit lnSpcReduction="10000"/>
          </a:bodyPr>
          <a:lstStyle/>
          <a:p>
            <a:pPr marL="1079500" indent="0" algn="just">
              <a:buNone/>
            </a:pPr>
            <a:r>
              <a:rPr lang="uk-UA" b="1" dirty="0" smtClean="0">
                <a:latin typeface="Times New Roman" panose="02020603050405020304" pitchFamily="18" charset="0"/>
                <a:cs typeface="Times New Roman" panose="02020603050405020304" pitchFamily="18" charset="0"/>
              </a:rPr>
              <a:t>Характеристика</a:t>
            </a:r>
            <a:r>
              <a:rPr lang="uk-UA" dirty="0" smtClean="0">
                <a:latin typeface="Times New Roman" panose="02020603050405020304" pitchFamily="18" charset="0"/>
                <a:cs typeface="Times New Roman" panose="02020603050405020304" pitchFamily="18" charset="0"/>
              </a:rPr>
              <a:t> — це документ, в якому дається оцінка ділових і моральних якостей працівника (учня).</a:t>
            </a:r>
            <a:br>
              <a:rPr lang="uk-UA" dirty="0" smtClean="0">
                <a:latin typeface="Times New Roman" panose="02020603050405020304" pitchFamily="18" charset="0"/>
                <a:cs typeface="Times New Roman" panose="02020603050405020304" pitchFamily="18" charset="0"/>
              </a:rPr>
            </a:br>
            <a:endParaRPr lang="uk-UA" dirty="0" smtClean="0">
              <a:latin typeface="Times New Roman" panose="02020603050405020304" pitchFamily="18" charset="0"/>
              <a:cs typeface="Times New Roman" panose="02020603050405020304" pitchFamily="18" charset="0"/>
            </a:endParaRPr>
          </a:p>
          <a:p>
            <a:pPr marL="0" indent="0" algn="just">
              <a:buNone/>
            </a:pPr>
            <a:r>
              <a:rPr lang="uk-UA" dirty="0" smtClean="0">
                <a:latin typeface="Times New Roman" panose="02020603050405020304" pitchFamily="18" charset="0"/>
                <a:cs typeface="Times New Roman" panose="02020603050405020304" pitchFamily="18" charset="0"/>
              </a:rPr>
              <a:t/>
            </a:r>
            <a:br>
              <a:rPr lang="uk-UA" dirty="0" smtClean="0">
                <a:latin typeface="Times New Roman" panose="02020603050405020304" pitchFamily="18" charset="0"/>
                <a:cs typeface="Times New Roman" panose="02020603050405020304" pitchFamily="18" charset="0"/>
              </a:rPr>
            </a:br>
            <a:r>
              <a:rPr lang="uk-UA" dirty="0" smtClean="0">
                <a:latin typeface="Times New Roman" panose="02020603050405020304" pitchFamily="18" charset="0"/>
                <a:cs typeface="Times New Roman" panose="02020603050405020304" pitchFamily="18" charset="0"/>
              </a:rPr>
              <a:t>Характеристика дається, як правило, </a:t>
            </a:r>
            <a:r>
              <a:rPr lang="uk-UA" dirty="0" smtClean="0">
                <a:latin typeface="Times New Roman" panose="02020603050405020304" pitchFamily="18" charset="0"/>
                <a:cs typeface="Times New Roman" panose="02020603050405020304" pitchFamily="18" charset="0"/>
              </a:rPr>
              <a:t>  з </a:t>
            </a:r>
            <a:r>
              <a:rPr lang="uk-UA" dirty="0" smtClean="0">
                <a:latin typeface="Times New Roman" panose="02020603050405020304" pitchFamily="18" charset="0"/>
                <a:cs typeface="Times New Roman" panose="02020603050405020304" pitchFamily="18" charset="0"/>
              </a:rPr>
              <a:t>останнього місця роботи або навчання.</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4766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91680" y="1052736"/>
            <a:ext cx="7056784" cy="4525963"/>
          </a:xfrm>
        </p:spPr>
        <p:txBody>
          <a:bodyPr>
            <a:normAutofit/>
          </a:bodyPr>
          <a:lstStyle/>
          <a:p>
            <a:pPr marL="0" indent="0" algn="just">
              <a:buNone/>
            </a:pPr>
            <a:r>
              <a:rPr lang="uk-UA" dirty="0">
                <a:latin typeface="Times New Roman" panose="02020603050405020304" pitchFamily="18" charset="0"/>
                <a:cs typeface="Times New Roman" panose="02020603050405020304" pitchFamily="18" charset="0"/>
              </a:rPr>
              <a:t>В</a:t>
            </a:r>
            <a:r>
              <a:rPr lang="uk-UA" dirty="0" smtClean="0">
                <a:latin typeface="Times New Roman" panose="02020603050405020304" pitchFamily="18" charset="0"/>
                <a:cs typeface="Times New Roman" panose="02020603050405020304" pitchFamily="18" charset="0"/>
              </a:rPr>
              <a:t>ибір </a:t>
            </a:r>
            <a:r>
              <a:rPr lang="uk-UA" dirty="0">
                <a:latin typeface="Times New Roman" panose="02020603050405020304" pitchFamily="18" charset="0"/>
                <a:cs typeface="Times New Roman" panose="02020603050405020304" pitchFamily="18" charset="0"/>
              </a:rPr>
              <a:t>слова для ділового документа має відповідати встановленим в українській літературній мові нормам, він має бути вмотивованим, тобто добирати слова тексту ділового документа слід так, щоб вони не викликали здивування, непорозуміння, обурення тощо</a:t>
            </a:r>
            <a:r>
              <a:rPr lang="uk-UA" dirty="0" smtClean="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8481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7744" y="274638"/>
            <a:ext cx="6419056" cy="1143000"/>
          </a:xfrm>
        </p:spPr>
        <p:txBody>
          <a:bodyPr>
            <a:normAutofit fontScale="90000"/>
          </a:bodyPr>
          <a:lstStyle/>
          <a:p>
            <a:r>
              <a:rPr lang="uk-UA"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Характеристика</a:t>
            </a:r>
            <a:br>
              <a:rPr lang="uk-UA"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uk-UA"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uk-UA" b="1" i="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має такі реквізити</a:t>
            </a:r>
            <a:r>
              <a:rPr lang="uk-UA" b="1" i="1" dirty="0" smtClean="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uk-UA" b="1" i="1" dirty="0">
              <a:solidFill>
                <a:srgbClr val="00B05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979712" y="1600200"/>
            <a:ext cx="6707088" cy="4525963"/>
          </a:xfrm>
        </p:spPr>
        <p:txBody>
          <a:bodyPr>
            <a:normAutofit fontScale="92500" lnSpcReduction="10000"/>
          </a:bodyPr>
          <a:lstStyle/>
          <a:p>
            <a:pPr marL="0" indent="0">
              <a:buNone/>
            </a:pPr>
            <a:r>
              <a:rPr lang="uk-UA" dirty="0" smtClean="0">
                <a:latin typeface="Times New Roman" panose="02020603050405020304" pitchFamily="18" charset="0"/>
                <a:cs typeface="Times New Roman" panose="02020603050405020304" pitchFamily="18" charset="0"/>
              </a:rPr>
              <a:t>1</a:t>
            </a:r>
            <a:r>
              <a:rPr lang="uk-UA" dirty="0">
                <a:latin typeface="Times New Roman" panose="02020603050405020304" pitchFamily="18" charset="0"/>
                <a:cs typeface="Times New Roman" panose="02020603050405020304" pitchFamily="18" charset="0"/>
              </a:rPr>
              <a:t>) назва документа;</a:t>
            </a:r>
          </a:p>
          <a:p>
            <a:pPr marL="0" indent="0">
              <a:buNone/>
            </a:pPr>
            <a:r>
              <a:rPr lang="uk-UA" dirty="0">
                <a:latin typeface="Times New Roman" panose="02020603050405020304" pitchFamily="18" charset="0"/>
                <a:cs typeface="Times New Roman" panose="02020603050405020304" pitchFamily="18" charset="0"/>
              </a:rPr>
              <a:t>2) прізвище, ім'я, по батькові;</a:t>
            </a:r>
          </a:p>
          <a:p>
            <a:pPr marL="0" indent="0">
              <a:buNone/>
            </a:pPr>
            <a:r>
              <a:rPr lang="uk-UA" dirty="0">
                <a:latin typeface="Times New Roman" panose="02020603050405020304" pitchFamily="18" charset="0"/>
                <a:cs typeface="Times New Roman" panose="02020603050405020304" pitchFamily="18" charset="0"/>
              </a:rPr>
              <a:t>3) рік народження;</a:t>
            </a:r>
          </a:p>
          <a:p>
            <a:pPr marL="0" indent="0">
              <a:buNone/>
            </a:pPr>
            <a:r>
              <a:rPr lang="uk-UA" dirty="0">
                <a:latin typeface="Times New Roman" panose="02020603050405020304" pitchFamily="18" charset="0"/>
                <a:cs typeface="Times New Roman" panose="02020603050405020304" pitchFamily="18" charset="0"/>
              </a:rPr>
              <a:t>4) громадянство;</a:t>
            </a:r>
          </a:p>
          <a:p>
            <a:pPr marL="0" indent="0">
              <a:buNone/>
            </a:pPr>
            <a:r>
              <a:rPr lang="uk-UA" dirty="0">
                <a:latin typeface="Times New Roman" panose="02020603050405020304" pitchFamily="18" charset="0"/>
                <a:cs typeface="Times New Roman" panose="02020603050405020304" pitchFamily="18" charset="0"/>
              </a:rPr>
              <a:t>5) освіта;</a:t>
            </a:r>
          </a:p>
          <a:p>
            <a:pPr marL="0" indent="0">
              <a:buNone/>
            </a:pPr>
            <a:r>
              <a:rPr lang="uk-UA" dirty="0">
                <a:latin typeface="Times New Roman" panose="02020603050405020304" pitchFamily="18" charset="0"/>
                <a:cs typeface="Times New Roman" panose="02020603050405020304" pitchFamily="18" charset="0"/>
              </a:rPr>
              <a:t>6) текст;</a:t>
            </a:r>
          </a:p>
          <a:p>
            <a:pPr marL="0" indent="0">
              <a:buNone/>
            </a:pPr>
            <a:r>
              <a:rPr lang="uk-UA" dirty="0">
                <a:latin typeface="Times New Roman" panose="02020603050405020304" pitchFamily="18" charset="0"/>
                <a:cs typeface="Times New Roman" panose="02020603050405020304" pitchFamily="18" charset="0"/>
              </a:rPr>
              <a:t>7) підпис керівної особи й печатка організації, яка видала характеристику;</a:t>
            </a:r>
          </a:p>
          <a:p>
            <a:pPr marL="0" indent="0">
              <a:buNone/>
            </a:pPr>
            <a:r>
              <a:rPr lang="uk-UA" dirty="0">
                <a:latin typeface="Times New Roman" panose="02020603050405020304" pitchFamily="18" charset="0"/>
                <a:cs typeface="Times New Roman" panose="02020603050405020304" pitchFamily="18" charset="0"/>
              </a:rPr>
              <a:t>8) дата складання.</a:t>
            </a:r>
          </a:p>
          <a:p>
            <a:pPr marL="0" indent="0">
              <a:buNone/>
            </a:pP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8039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664" y="274638"/>
            <a:ext cx="7139136" cy="1143000"/>
          </a:xfrm>
        </p:spPr>
        <p:txBody>
          <a:bodyPr/>
          <a:lstStyle/>
          <a:p>
            <a:r>
              <a:rPr lang="uk-UA" b="1" i="1" dirty="0">
                <a:latin typeface="Times New Roman" panose="02020603050405020304" pitchFamily="18" charset="0"/>
                <a:cs typeface="Times New Roman" panose="02020603050405020304" pitchFamily="18" charset="0"/>
              </a:rPr>
              <a:t>Пам'ятайте,</a:t>
            </a:r>
            <a:endParaRPr lang="uk-UA"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619672" y="1600200"/>
            <a:ext cx="7067128" cy="4525963"/>
          </a:xfrm>
        </p:spPr>
        <p:txBody>
          <a:bodyPr/>
          <a:lstStyle/>
          <a:p>
            <a:pPr marL="0" indent="0" algn="just">
              <a:buNone/>
            </a:pPr>
            <a:r>
              <a:rPr lang="uk-UA" b="1" i="1" dirty="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у тексті характеристики необхідно зазначати, з якого часу </a:t>
            </a:r>
            <a:r>
              <a:rPr lang="uk-UA" dirty="0" smtClean="0">
                <a:latin typeface="Times New Roman" panose="02020603050405020304" pitchFamily="18" charset="0"/>
                <a:cs typeface="Times New Roman" panose="02020603050405020304" pitchFamily="18" charset="0"/>
              </a:rPr>
              <a:t>працює (навчається) </a:t>
            </a:r>
            <a:r>
              <a:rPr lang="uk-UA" dirty="0">
                <a:latin typeface="Times New Roman" panose="02020603050405020304" pitchFamily="18" charset="0"/>
                <a:cs typeface="Times New Roman" panose="02020603050405020304" pitchFamily="18" charset="0"/>
              </a:rPr>
              <a:t>особа, як ставиться до виконання своїх службових і громадських обов'язків, які має нагороди, стягнення, як підвищує свій фаховий рівень, який авторитет має у колективі та ін.</a:t>
            </a:r>
          </a:p>
          <a:p>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9434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79712" y="1340768"/>
            <a:ext cx="6203032" cy="4525963"/>
          </a:xfrm>
        </p:spPr>
        <p:txBody>
          <a:bodyPr>
            <a:normAutofit/>
          </a:bodyPr>
          <a:lstStyle/>
          <a:p>
            <a:pPr marL="0" indent="0" algn="ctr">
              <a:buNone/>
            </a:pPr>
            <a:r>
              <a:rPr lang="uk-UA" sz="3600" b="1" dirty="0" smtClean="0">
                <a:solidFill>
                  <a:srgbClr val="00B050"/>
                </a:solidFill>
                <a:latin typeface="Times New Roman" panose="02020603050405020304" pitchFamily="18" charset="0"/>
                <a:cs typeface="Times New Roman" panose="02020603050405020304" pitchFamily="18" charset="0"/>
              </a:rPr>
              <a:t>У характеристиці </a:t>
            </a:r>
          </a:p>
          <a:p>
            <a:pPr marL="0" indent="0" algn="ctr">
              <a:buNone/>
            </a:pPr>
            <a:r>
              <a:rPr lang="uk-UA" sz="3600" b="1" dirty="0" smtClean="0">
                <a:solidFill>
                  <a:srgbClr val="00B050"/>
                </a:solidFill>
                <a:latin typeface="Times New Roman" panose="02020603050405020304" pitchFamily="18" charset="0"/>
                <a:cs typeface="Times New Roman" panose="02020603050405020304" pitchFamily="18" charset="0"/>
              </a:rPr>
              <a:t>можна виділити</a:t>
            </a:r>
          </a:p>
          <a:p>
            <a:pPr marL="0" indent="0" algn="ctr">
              <a:buNone/>
            </a:pPr>
            <a:r>
              <a:rPr lang="uk-UA" sz="3600" b="1" dirty="0" smtClean="0">
                <a:solidFill>
                  <a:srgbClr val="00B050"/>
                </a:solidFill>
                <a:latin typeface="Times New Roman" panose="02020603050405020304" pitchFamily="18" charset="0"/>
                <a:cs typeface="Times New Roman" panose="02020603050405020304" pitchFamily="18" charset="0"/>
              </a:rPr>
              <a:t> </a:t>
            </a:r>
            <a:r>
              <a:rPr lang="uk-UA" sz="3600" b="1" dirty="0" smtClean="0">
                <a:solidFill>
                  <a:schemeClr val="accent3">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чотири </a:t>
            </a:r>
          </a:p>
          <a:p>
            <a:pPr marL="0" indent="0" algn="ctr">
              <a:buNone/>
            </a:pPr>
            <a:r>
              <a:rPr lang="uk-UA" sz="3600" b="1" dirty="0" err="1" smtClean="0">
                <a:solidFill>
                  <a:srgbClr val="00B050"/>
                </a:solidFill>
                <a:latin typeface="Times New Roman" panose="02020603050405020304" pitchFamily="18" charset="0"/>
                <a:cs typeface="Times New Roman" panose="02020603050405020304" pitchFamily="18" charset="0"/>
              </a:rPr>
              <a:t>логічно</a:t>
            </a:r>
            <a:r>
              <a:rPr lang="uk-UA" sz="3600" b="1" dirty="0" smtClean="0">
                <a:solidFill>
                  <a:srgbClr val="00B050"/>
                </a:solidFill>
                <a:latin typeface="Times New Roman" panose="02020603050405020304" pitchFamily="18" charset="0"/>
                <a:cs typeface="Times New Roman" panose="02020603050405020304" pitchFamily="18" charset="0"/>
              </a:rPr>
              <a:t> пов'язані між собою частини</a:t>
            </a:r>
            <a:endParaRPr lang="uk-UA" sz="3600" b="1"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4880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79712" y="116632"/>
            <a:ext cx="6995120" cy="4525963"/>
          </a:xfrm>
        </p:spPr>
        <p:txBody>
          <a:bodyPr>
            <a:normAutofit/>
          </a:bodyPr>
          <a:lstStyle/>
          <a:p>
            <a:pPr marL="514350" indent="-514350" algn="just">
              <a:buAutoNum type="arabicPeriod"/>
            </a:pPr>
            <a:r>
              <a:rPr lang="uk-UA" dirty="0" smtClean="0">
                <a:latin typeface="Times New Roman" panose="02020603050405020304" pitchFamily="18" charset="0"/>
                <a:cs typeface="Times New Roman" panose="02020603050405020304" pitchFamily="18" charset="0"/>
              </a:rPr>
              <a:t>Анкетні дані.</a:t>
            </a:r>
          </a:p>
          <a:p>
            <a:pPr marL="0" indent="0" algn="just">
              <a:buNone/>
            </a:pPr>
            <a:r>
              <a:rPr lang="uk-UA" dirty="0" smtClean="0">
                <a:latin typeface="Times New Roman" panose="02020603050405020304" pitchFamily="18" charset="0"/>
                <a:cs typeface="Times New Roman" panose="02020603050405020304" pitchFamily="18" charset="0"/>
              </a:rPr>
              <a:t> Вони йдуть за назвою документа, в них зазначають прізвище, ім'я і по батькові, громадянство, посаду, вчений ступінь і звання, освіту. їх прийнято розміщувати у стовпчик праворуч.</a:t>
            </a:r>
          </a:p>
          <a:p>
            <a:pPr algn="just"/>
            <a:endParaRPr lang="uk-UA" dirty="0"/>
          </a:p>
        </p:txBody>
      </p:sp>
      <p:sp>
        <p:nvSpPr>
          <p:cNvPr id="4" name="Объект 2"/>
          <p:cNvSpPr txBox="1">
            <a:spLocks/>
          </p:cNvSpPr>
          <p:nvPr/>
        </p:nvSpPr>
        <p:spPr>
          <a:xfrm>
            <a:off x="1259632" y="3356992"/>
            <a:ext cx="6779096" cy="312494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ru-RU" dirty="0" smtClean="0">
                <a:latin typeface="Times New Roman" panose="02020603050405020304" pitchFamily="18" charset="0"/>
                <a:cs typeface="Times New Roman" panose="02020603050405020304" pitchFamily="18" charset="0"/>
              </a:rPr>
              <a:t>2. </a:t>
            </a:r>
            <a:r>
              <a:rPr lang="ru-RU" dirty="0" err="1" smtClean="0">
                <a:latin typeface="Times New Roman" panose="02020603050405020304" pitchFamily="18" charset="0"/>
                <a:cs typeface="Times New Roman" panose="02020603050405020304" pitchFamily="18" charset="0"/>
              </a:rPr>
              <a:t>Дані</a:t>
            </a:r>
            <a:r>
              <a:rPr lang="ru-RU" dirty="0" smtClean="0">
                <a:latin typeface="Times New Roman" panose="02020603050405020304" pitchFamily="18" charset="0"/>
                <a:cs typeface="Times New Roman" panose="02020603050405020304" pitchFamily="18" charset="0"/>
              </a:rPr>
              <a:t> про </a:t>
            </a:r>
            <a:r>
              <a:rPr lang="ru-RU" dirty="0" err="1" smtClean="0">
                <a:latin typeface="Times New Roman" panose="02020603050405020304" pitchFamily="18" charset="0"/>
                <a:cs typeface="Times New Roman" panose="02020603050405020304" pitchFamily="18" charset="0"/>
              </a:rPr>
              <a:t>трудову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навчальну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діяльність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фах</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тривалість</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роботи</a:t>
            </a:r>
            <a:r>
              <a:rPr lang="ru-RU" dirty="0" smtClean="0">
                <a:latin typeface="Times New Roman" panose="02020603050405020304" pitchFamily="18" charset="0"/>
                <a:cs typeface="Times New Roman" panose="02020603050405020304" pitchFamily="18" charset="0"/>
              </a:rPr>
              <a:t> на </a:t>
            </a:r>
            <a:r>
              <a:rPr lang="ru-RU" dirty="0" err="1" smtClean="0">
                <a:latin typeface="Times New Roman" panose="02020603050405020304" pitchFamily="18" charset="0"/>
                <a:cs typeface="Times New Roman" panose="02020603050405020304" pitchFamily="18" charset="0"/>
              </a:rPr>
              <a:t>цьому</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підприємстві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або</a:t>
            </a:r>
            <a:r>
              <a:rPr lang="ru-RU" dirty="0" smtClean="0">
                <a:latin typeface="Times New Roman" panose="02020603050405020304" pitchFamily="18" charset="0"/>
                <a:cs typeface="Times New Roman" panose="02020603050405020304" pitchFamily="18" charset="0"/>
              </a:rPr>
              <a:t> в </a:t>
            </a:r>
            <a:r>
              <a:rPr lang="ru-RU" dirty="0" err="1" smtClean="0">
                <a:latin typeface="Times New Roman" panose="02020603050405020304" pitchFamily="18" charset="0"/>
                <a:cs typeface="Times New Roman" panose="02020603050405020304" pitchFamily="18" charset="0"/>
              </a:rPr>
              <a:t>організації</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просування</a:t>
            </a:r>
            <a:r>
              <a:rPr lang="ru-RU" dirty="0" smtClean="0">
                <a:latin typeface="Times New Roman" panose="02020603050405020304" pitchFamily="18" charset="0"/>
                <a:cs typeface="Times New Roman" panose="02020603050405020304" pitchFamily="18" charset="0"/>
              </a:rPr>
              <a:t> по </a:t>
            </a:r>
            <a:r>
              <a:rPr lang="ru-RU" dirty="0" err="1" smtClean="0">
                <a:latin typeface="Times New Roman" panose="02020603050405020304" pitchFamily="18" charset="0"/>
                <a:cs typeface="Times New Roman" panose="02020603050405020304" pitchFamily="18" charset="0"/>
              </a:rPr>
              <a:t>службі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рівень</a:t>
            </a:r>
            <a:r>
              <a:rPr lang="ru-RU" dirty="0" smtClean="0">
                <a:latin typeface="Times New Roman" panose="02020603050405020304" pitchFamily="18" charset="0"/>
                <a:cs typeface="Times New Roman" panose="02020603050405020304" pitchFamily="18" charset="0"/>
              </a:rPr>
              <a:t> </a:t>
            </a:r>
            <a:r>
              <a:rPr lang="uk-UA" dirty="0" smtClean="0">
                <a:latin typeface="Times New Roman" panose="02020603050405020304" pitchFamily="18" charset="0"/>
                <a:cs typeface="Times New Roman" panose="02020603050405020304" pitchFamily="18" charset="0"/>
              </a:rPr>
              <a:t>професійної</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майстерності</a:t>
            </a:r>
            <a:r>
              <a:rPr lang="ru-RU" dirty="0" smtClean="0">
                <a:latin typeface="Times New Roman" panose="02020603050405020304" pitchFamily="18" charset="0"/>
                <a:cs typeface="Times New Roman" panose="02020603050405020304" pitchFamily="18" charset="0"/>
              </a:rPr>
              <a:t> та </a:t>
            </a:r>
            <a:r>
              <a:rPr lang="ru-RU" dirty="0" err="1" smtClean="0">
                <a:latin typeface="Times New Roman" panose="02020603050405020304" pitchFamily="18" charset="0"/>
                <a:cs typeface="Times New Roman" panose="02020603050405020304" pitchFamily="18" charset="0"/>
              </a:rPr>
              <a:t>ін</a:t>
            </a:r>
            <a:r>
              <a:rPr lang="ru-RU" dirty="0" smtClean="0">
                <a:latin typeface="Times New Roman" panose="02020603050405020304" pitchFamily="18" charset="0"/>
                <a:cs typeface="Times New Roman" panose="02020603050405020304" pitchFamily="18" charset="0"/>
              </a:rPr>
              <a:t>.).</a:t>
            </a:r>
          </a:p>
          <a:p>
            <a:pPr algn="just"/>
            <a:endParaRPr lang="uk-UA" dirty="0"/>
          </a:p>
        </p:txBody>
      </p:sp>
    </p:spTree>
    <p:extLst>
      <p:ext uri="{BB962C8B-B14F-4D97-AF65-F5344CB8AC3E}">
        <p14:creationId xmlns:p14="http://schemas.microsoft.com/office/powerpoint/2010/main" val="3164203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19672" y="188640"/>
            <a:ext cx="6995120" cy="4525963"/>
          </a:xfrm>
        </p:spPr>
        <p:txBody>
          <a:bodyPr/>
          <a:lstStyle/>
          <a:p>
            <a:pPr marL="0" indent="0" algn="just">
              <a:buNone/>
            </a:pPr>
            <a:r>
              <a:rPr lang="ru-RU" dirty="0" smtClean="0"/>
              <a:t>3. </a:t>
            </a:r>
            <a:r>
              <a:rPr lang="uk-UA" dirty="0" smtClean="0">
                <a:latin typeface="Times New Roman" panose="02020603050405020304" pitchFamily="18" charset="0"/>
                <a:cs typeface="Times New Roman" panose="02020603050405020304" pitchFamily="18" charset="0"/>
              </a:rPr>
              <a:t>Власне характеристика, </a:t>
            </a:r>
          </a:p>
          <a:p>
            <a:pPr marL="0" indent="0" algn="just">
              <a:buNone/>
            </a:pPr>
            <a:r>
              <a:rPr lang="uk-UA" dirty="0" smtClean="0">
                <a:latin typeface="Times New Roman" panose="02020603050405020304" pitchFamily="18" charset="0"/>
                <a:cs typeface="Times New Roman" panose="02020603050405020304" pitchFamily="18" charset="0"/>
              </a:rPr>
              <a:t>в якій розглядаються ставлення до навчання,  до виконання своїх посадових обов'язків, підвищення професійного і наукового рівня, стосунки у трудовому колективі. Тут же подаються відомості про урядові нагороди або заохочення.</a:t>
            </a:r>
          </a:p>
          <a:p>
            <a:pPr algn="just"/>
            <a:endParaRPr lang="uk-UA" dirty="0"/>
          </a:p>
        </p:txBody>
      </p:sp>
      <p:sp>
        <p:nvSpPr>
          <p:cNvPr id="4" name="Объект 2"/>
          <p:cNvSpPr txBox="1">
            <a:spLocks/>
          </p:cNvSpPr>
          <p:nvPr/>
        </p:nvSpPr>
        <p:spPr>
          <a:xfrm>
            <a:off x="1547664" y="4653136"/>
            <a:ext cx="5987008" cy="1684784"/>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r>
              <a:rPr lang="ru-RU" dirty="0" smtClean="0">
                <a:latin typeface="Times New Roman" panose="02020603050405020304" pitchFamily="18" charset="0"/>
                <a:cs typeface="Times New Roman" panose="02020603050405020304" pitchFamily="18" charset="0"/>
              </a:rPr>
              <a:t>4. </a:t>
            </a:r>
            <a:r>
              <a:rPr lang="ru-RU" dirty="0" err="1" smtClean="0">
                <a:latin typeface="Times New Roman" panose="02020603050405020304" pitchFamily="18" charset="0"/>
                <a:cs typeface="Times New Roman" panose="02020603050405020304" pitchFamily="18" charset="0"/>
              </a:rPr>
              <a:t>Призначення</a:t>
            </a:r>
            <a:r>
              <a:rPr lang="ru-RU" dirty="0" smtClean="0">
                <a:latin typeface="Times New Roman" panose="02020603050405020304" pitchFamily="18" charset="0"/>
                <a:cs typeface="Times New Roman" panose="02020603050405020304" pitchFamily="18" charset="0"/>
              </a:rPr>
              <a:t> характеристики.</a:t>
            </a:r>
          </a:p>
          <a:p>
            <a:pPr algn="just"/>
            <a:endParaRPr lang="uk-UA" dirty="0"/>
          </a:p>
        </p:txBody>
      </p:sp>
    </p:spTree>
    <p:extLst>
      <p:ext uri="{BB962C8B-B14F-4D97-AF65-F5344CB8AC3E}">
        <p14:creationId xmlns:p14="http://schemas.microsoft.com/office/powerpoint/2010/main" val="3229715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07704" y="1600200"/>
            <a:ext cx="6696744" cy="4525963"/>
          </a:xfrm>
        </p:spPr>
        <p:txBody>
          <a:bodyPr/>
          <a:lstStyle/>
          <a:p>
            <a:pPr marL="0" indent="0" algn="just">
              <a:buNone/>
            </a:pPr>
            <a:r>
              <a:rPr lang="uk-UA" dirty="0">
                <a:latin typeface="Times New Roman" panose="02020603050405020304" pitchFamily="18" charset="0"/>
                <a:cs typeface="Times New Roman" panose="02020603050405020304" pitchFamily="18" charset="0"/>
              </a:rPr>
              <a:t>Як відомо, ділове мовлення орієнтується на нейтральну загальновживану лексику української літературної мови. Вихід за межі цього загальнолітературного слововживання дозволяється лише для специфічної ділової лексики.</a:t>
            </a:r>
          </a:p>
          <a:p>
            <a:pPr algn="just"/>
            <a:endParaRPr lang="uk-UA" dirty="0"/>
          </a:p>
        </p:txBody>
      </p:sp>
    </p:spTree>
    <p:extLst>
      <p:ext uri="{BB962C8B-B14F-4D97-AF65-F5344CB8AC3E}">
        <p14:creationId xmlns:p14="http://schemas.microsoft.com/office/powerpoint/2010/main" val="90885411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293</Words>
  <Application>Microsoft Office PowerPoint</Application>
  <PresentationFormat>Экран (4:3)</PresentationFormat>
  <Paragraphs>41</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 Характеристика</vt:lpstr>
      <vt:lpstr>Презентация PowerPoint</vt:lpstr>
      <vt:lpstr>Презентация PowerPoint</vt:lpstr>
      <vt:lpstr>Характеристика  має такі реквізити:</vt:lpstr>
      <vt:lpstr>Пам'ятайте,</vt:lpstr>
      <vt:lpstr>Презентация PowerPoint</vt:lpstr>
      <vt:lpstr>Презентация PowerPoint</vt:lpstr>
      <vt:lpstr>Презентация PowerPoint</vt:lpstr>
      <vt:lpstr>Презентация PowerPoint</vt:lpstr>
      <vt:lpstr>Приклад  характеристики</vt:lpstr>
      <vt:lpstr>             (по центру)                 Характеристика              (шапка з права)                           Іванова Віктора Петровича,                                                                    учня 11 класу ЗОШ І-ІІІ ступенів № 2                                                                   м. Прилуки Чернігівської області,                                                                    2006 року народження</vt:lpstr>
      <vt:lpstr>Характеристика Іванова Петра Івановича, 12.03.2005 року народження, учня ______ класу Одеського ліцею № 71</vt:lpstr>
      <vt:lpstr>Домашнє завдання: скласти характеристику на себе у друкованому форматі word. Відправити на Всеосвіту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Складання характеристики</dc:title>
  <dc:creator>User</dc:creator>
  <cp:lastModifiedBy>User</cp:lastModifiedBy>
  <cp:revision>7</cp:revision>
  <dcterms:created xsi:type="dcterms:W3CDTF">2023-02-27T06:24:11Z</dcterms:created>
  <dcterms:modified xsi:type="dcterms:W3CDTF">2023-02-27T07:54:23Z</dcterms:modified>
</cp:coreProperties>
</file>