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63" r:id="rId3"/>
    <p:sldId id="287" r:id="rId4"/>
    <p:sldId id="257" r:id="rId5"/>
    <p:sldId id="276" r:id="rId6"/>
    <p:sldId id="294" r:id="rId7"/>
    <p:sldId id="295" r:id="rId8"/>
    <p:sldId id="289" r:id="rId9"/>
    <p:sldId id="267" r:id="rId10"/>
    <p:sldId id="260" r:id="rId11"/>
    <p:sldId id="268" r:id="rId12"/>
    <p:sldId id="269" r:id="rId13"/>
    <p:sldId id="270" r:id="rId14"/>
    <p:sldId id="281" r:id="rId15"/>
    <p:sldId id="304" r:id="rId16"/>
    <p:sldId id="272" r:id="rId17"/>
    <p:sldId id="293" r:id="rId18"/>
    <p:sldId id="283" r:id="rId19"/>
    <p:sldId id="284" r:id="rId20"/>
    <p:sldId id="285" r:id="rId21"/>
    <p:sldId id="286" r:id="rId22"/>
    <p:sldId id="261" r:id="rId23"/>
    <p:sldId id="278" r:id="rId24"/>
    <p:sldId id="288" r:id="rId25"/>
    <p:sldId id="296" r:id="rId26"/>
    <p:sldId id="303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671" autoAdjust="0"/>
  </p:normalViewPr>
  <p:slideViewPr>
    <p:cSldViewPr>
      <p:cViewPr varScale="1">
        <p:scale>
          <a:sx n="68" d="100"/>
          <a:sy n="68" d="100"/>
        </p:scale>
        <p:origin x="78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CEA76D3-5C4B-408A-AB5A-62CCF30E7836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91D31E5-0ACA-47FB-ADD4-7C4729B0D5F8}">
      <dgm:prSet phldrT="[Текст]"/>
      <dgm:spPr/>
      <dgm:t>
        <a:bodyPr/>
        <a:lstStyle/>
        <a:p>
          <a:r>
            <a:rPr lang="uk-UA" dirty="0"/>
            <a:t>Виявлення реальних причин конфліктів</a:t>
          </a:r>
          <a:endParaRPr lang="ru-RU" dirty="0"/>
        </a:p>
      </dgm:t>
    </dgm:pt>
    <dgm:pt modelId="{CCAF4F12-63F4-4044-8802-C7DEE4D83D8C}" type="parTrans" cxnId="{79C48AB2-4CEB-45D3-99A3-E3618D3AFFCE}">
      <dgm:prSet/>
      <dgm:spPr/>
      <dgm:t>
        <a:bodyPr/>
        <a:lstStyle/>
        <a:p>
          <a:endParaRPr lang="ru-RU"/>
        </a:p>
      </dgm:t>
    </dgm:pt>
    <dgm:pt modelId="{A16C6751-61CE-4BB2-85E6-4347021027D9}" type="sibTrans" cxnId="{79C48AB2-4CEB-45D3-99A3-E3618D3AFFCE}">
      <dgm:prSet/>
      <dgm:spPr/>
      <dgm:t>
        <a:bodyPr/>
        <a:lstStyle/>
        <a:p>
          <a:endParaRPr lang="ru-RU"/>
        </a:p>
      </dgm:t>
    </dgm:pt>
    <dgm:pt modelId="{8145E09B-E5E0-4906-8FEB-FC226BDC6D86}" type="asst">
      <dgm:prSet phldrT="[Текст]"/>
      <dgm:spPr/>
      <dgm:t>
        <a:bodyPr/>
        <a:lstStyle/>
        <a:p>
          <a:r>
            <a:rPr lang="uk-UA" dirty="0"/>
            <a:t>Визначення проблеми конфлікту</a:t>
          </a:r>
          <a:endParaRPr lang="ru-RU" dirty="0"/>
        </a:p>
      </dgm:t>
    </dgm:pt>
    <dgm:pt modelId="{6D410BB4-A3AE-4189-BD93-EDD3990689A4}" type="parTrans" cxnId="{14572BFD-E160-4C52-92BC-C616354EC7DF}">
      <dgm:prSet/>
      <dgm:spPr/>
      <dgm:t>
        <a:bodyPr/>
        <a:lstStyle/>
        <a:p>
          <a:endParaRPr lang="ru-RU"/>
        </a:p>
      </dgm:t>
    </dgm:pt>
    <dgm:pt modelId="{0CB7B278-8701-487A-9CAC-FEFFC36D6CBC}" type="sibTrans" cxnId="{14572BFD-E160-4C52-92BC-C616354EC7DF}">
      <dgm:prSet/>
      <dgm:spPr/>
      <dgm:t>
        <a:bodyPr/>
        <a:lstStyle/>
        <a:p>
          <a:endParaRPr lang="ru-RU"/>
        </a:p>
      </dgm:t>
    </dgm:pt>
    <dgm:pt modelId="{84E5F2DC-E60F-4D84-8478-931AE1F6588F}">
      <dgm:prSet phldrT="[Текст]"/>
      <dgm:spPr/>
      <dgm:t>
        <a:bodyPr/>
        <a:lstStyle/>
        <a:p>
          <a:r>
            <a:rPr lang="uk-UA" dirty="0"/>
            <a:t>Виявлення реальних і прихованих учасників конфлікту</a:t>
          </a:r>
          <a:endParaRPr lang="ru-RU" dirty="0"/>
        </a:p>
      </dgm:t>
    </dgm:pt>
    <dgm:pt modelId="{7C547CA8-1681-43B8-8E7D-794410D9E361}" type="parTrans" cxnId="{ACA232C8-EF46-4C38-A6A5-2F60269D2296}">
      <dgm:prSet/>
      <dgm:spPr/>
      <dgm:t>
        <a:bodyPr/>
        <a:lstStyle/>
        <a:p>
          <a:endParaRPr lang="ru-RU"/>
        </a:p>
      </dgm:t>
    </dgm:pt>
    <dgm:pt modelId="{CD0F4049-F7F5-418C-B5C5-20F553A354C8}" type="sibTrans" cxnId="{ACA232C8-EF46-4C38-A6A5-2F60269D2296}">
      <dgm:prSet/>
      <dgm:spPr/>
      <dgm:t>
        <a:bodyPr/>
        <a:lstStyle/>
        <a:p>
          <a:endParaRPr lang="ru-RU"/>
        </a:p>
      </dgm:t>
    </dgm:pt>
    <dgm:pt modelId="{EAD512D6-B2EF-43E4-B763-299DD80FC64A}">
      <dgm:prSet phldrT="[Текст]"/>
      <dgm:spPr/>
      <dgm:t>
        <a:bodyPr/>
        <a:lstStyle/>
        <a:p>
          <a:r>
            <a:rPr lang="uk-UA" dirty="0"/>
            <a:t>Подолання конфліктної ситуації</a:t>
          </a:r>
          <a:endParaRPr lang="ru-RU" dirty="0"/>
        </a:p>
      </dgm:t>
    </dgm:pt>
    <dgm:pt modelId="{E58AC8CF-EF11-45EC-B6FC-6E04D292277A}" type="parTrans" cxnId="{62A64458-DFBB-4829-8EF2-37F335532310}">
      <dgm:prSet/>
      <dgm:spPr/>
      <dgm:t>
        <a:bodyPr/>
        <a:lstStyle/>
        <a:p>
          <a:endParaRPr lang="ru-RU"/>
        </a:p>
      </dgm:t>
    </dgm:pt>
    <dgm:pt modelId="{61A85C7C-9CF8-43D5-B8F5-55B911F06AF8}" type="sibTrans" cxnId="{62A64458-DFBB-4829-8EF2-37F335532310}">
      <dgm:prSet/>
      <dgm:spPr/>
      <dgm:t>
        <a:bodyPr/>
        <a:lstStyle/>
        <a:p>
          <a:endParaRPr lang="ru-RU"/>
        </a:p>
      </dgm:t>
    </dgm:pt>
    <dgm:pt modelId="{C2A4E112-45AC-42C4-B46A-F3573F22192D}">
      <dgm:prSet phldrT="[Текст]"/>
      <dgm:spPr/>
      <dgm:t>
        <a:bodyPr/>
        <a:lstStyle/>
        <a:p>
          <a:r>
            <a:rPr lang="uk-UA" dirty="0"/>
            <a:t>Подолання інциденту </a:t>
          </a:r>
          <a:endParaRPr lang="ru-RU" dirty="0"/>
        </a:p>
      </dgm:t>
    </dgm:pt>
    <dgm:pt modelId="{89201866-A4E1-492B-AA72-3202B16AA97B}" type="parTrans" cxnId="{E2C690E4-E1C5-4E7B-B663-09D7FEFFF7F6}">
      <dgm:prSet/>
      <dgm:spPr/>
      <dgm:t>
        <a:bodyPr/>
        <a:lstStyle/>
        <a:p>
          <a:endParaRPr lang="ru-RU"/>
        </a:p>
      </dgm:t>
    </dgm:pt>
    <dgm:pt modelId="{BBDDA550-91D8-4220-8204-026ABBC3D204}" type="sibTrans" cxnId="{E2C690E4-E1C5-4E7B-B663-09D7FEFFF7F6}">
      <dgm:prSet/>
      <dgm:spPr/>
      <dgm:t>
        <a:bodyPr/>
        <a:lstStyle/>
        <a:p>
          <a:endParaRPr lang="ru-RU"/>
        </a:p>
      </dgm:t>
    </dgm:pt>
    <dgm:pt modelId="{65DC9E0A-A5B8-4323-BF51-5A47CB69CE25}" type="pres">
      <dgm:prSet presAssocID="{5CEA76D3-5C4B-408A-AB5A-62CCF30E783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032977C8-9AF8-4E9B-A29F-52A69B089C2C}" type="pres">
      <dgm:prSet presAssocID="{291D31E5-0ACA-47FB-ADD4-7C4729B0D5F8}" presName="hierRoot1" presStyleCnt="0">
        <dgm:presLayoutVars>
          <dgm:hierBranch val="init"/>
        </dgm:presLayoutVars>
      </dgm:prSet>
      <dgm:spPr/>
    </dgm:pt>
    <dgm:pt modelId="{BE29BFCF-2490-4173-A17C-CCF246C1DB0B}" type="pres">
      <dgm:prSet presAssocID="{291D31E5-0ACA-47FB-ADD4-7C4729B0D5F8}" presName="rootComposite1" presStyleCnt="0"/>
      <dgm:spPr/>
    </dgm:pt>
    <dgm:pt modelId="{A08771B5-6E82-403A-AF98-62E26135D727}" type="pres">
      <dgm:prSet presAssocID="{291D31E5-0ACA-47FB-ADD4-7C4729B0D5F8}" presName="rootText1" presStyleLbl="node0" presStyleIdx="0" presStyleCnt="1" custScaleX="268537" custScaleY="91269" custLinFactNeighborX="0" custLinFactNeighborY="-19790">
        <dgm:presLayoutVars>
          <dgm:chPref val="3"/>
        </dgm:presLayoutVars>
      </dgm:prSet>
      <dgm:spPr/>
    </dgm:pt>
    <dgm:pt modelId="{32494D75-7386-41DE-AD53-861CDEA37957}" type="pres">
      <dgm:prSet presAssocID="{291D31E5-0ACA-47FB-ADD4-7C4729B0D5F8}" presName="rootConnector1" presStyleLbl="node1" presStyleIdx="0" presStyleCnt="0"/>
      <dgm:spPr/>
    </dgm:pt>
    <dgm:pt modelId="{80CE63BA-9E7E-4974-9A8A-E3F27A537817}" type="pres">
      <dgm:prSet presAssocID="{291D31E5-0ACA-47FB-ADD4-7C4729B0D5F8}" presName="hierChild2" presStyleCnt="0"/>
      <dgm:spPr/>
    </dgm:pt>
    <dgm:pt modelId="{A647F341-6DBA-4FA0-81BF-DD3BDED02F72}" type="pres">
      <dgm:prSet presAssocID="{7C547CA8-1681-43B8-8E7D-794410D9E361}" presName="Name37" presStyleLbl="parChTrans1D2" presStyleIdx="0" presStyleCnt="4"/>
      <dgm:spPr/>
    </dgm:pt>
    <dgm:pt modelId="{58B5079D-AE43-4CE7-92E1-33B48F8B6960}" type="pres">
      <dgm:prSet presAssocID="{84E5F2DC-E60F-4D84-8478-931AE1F6588F}" presName="hierRoot2" presStyleCnt="0">
        <dgm:presLayoutVars>
          <dgm:hierBranch val="init"/>
        </dgm:presLayoutVars>
      </dgm:prSet>
      <dgm:spPr/>
    </dgm:pt>
    <dgm:pt modelId="{2FC34A1B-B840-44DC-B1CD-255A782F8062}" type="pres">
      <dgm:prSet presAssocID="{84E5F2DC-E60F-4D84-8478-931AE1F6588F}" presName="rootComposite" presStyleCnt="0"/>
      <dgm:spPr/>
    </dgm:pt>
    <dgm:pt modelId="{7496B6A5-5954-4AB5-A085-EB2E7619C3D9}" type="pres">
      <dgm:prSet presAssocID="{84E5F2DC-E60F-4D84-8478-931AE1F6588F}" presName="rootText" presStyleLbl="node2" presStyleIdx="0" presStyleCnt="3">
        <dgm:presLayoutVars>
          <dgm:chPref val="3"/>
        </dgm:presLayoutVars>
      </dgm:prSet>
      <dgm:spPr/>
    </dgm:pt>
    <dgm:pt modelId="{1E3717C5-B153-4836-8D7B-E92B6846C0EB}" type="pres">
      <dgm:prSet presAssocID="{84E5F2DC-E60F-4D84-8478-931AE1F6588F}" presName="rootConnector" presStyleLbl="node2" presStyleIdx="0" presStyleCnt="3"/>
      <dgm:spPr/>
    </dgm:pt>
    <dgm:pt modelId="{A413D135-B35E-44FD-B150-536A8C89BD95}" type="pres">
      <dgm:prSet presAssocID="{84E5F2DC-E60F-4D84-8478-931AE1F6588F}" presName="hierChild4" presStyleCnt="0"/>
      <dgm:spPr/>
    </dgm:pt>
    <dgm:pt modelId="{F15EF21C-A807-4B40-B8F1-FE503732BBA7}" type="pres">
      <dgm:prSet presAssocID="{84E5F2DC-E60F-4D84-8478-931AE1F6588F}" presName="hierChild5" presStyleCnt="0"/>
      <dgm:spPr/>
    </dgm:pt>
    <dgm:pt modelId="{AE65C241-8B86-4EE6-A96D-2C21E4348AA2}" type="pres">
      <dgm:prSet presAssocID="{E58AC8CF-EF11-45EC-B6FC-6E04D292277A}" presName="Name37" presStyleLbl="parChTrans1D2" presStyleIdx="1" presStyleCnt="4"/>
      <dgm:spPr/>
    </dgm:pt>
    <dgm:pt modelId="{1AA99734-D3C5-48F1-93F2-B5E27E7F4179}" type="pres">
      <dgm:prSet presAssocID="{EAD512D6-B2EF-43E4-B763-299DD80FC64A}" presName="hierRoot2" presStyleCnt="0">
        <dgm:presLayoutVars>
          <dgm:hierBranch val="init"/>
        </dgm:presLayoutVars>
      </dgm:prSet>
      <dgm:spPr/>
    </dgm:pt>
    <dgm:pt modelId="{C1A3B50E-0B45-4968-80EE-0722F39ACE56}" type="pres">
      <dgm:prSet presAssocID="{EAD512D6-B2EF-43E4-B763-299DD80FC64A}" presName="rootComposite" presStyleCnt="0"/>
      <dgm:spPr/>
    </dgm:pt>
    <dgm:pt modelId="{5627303C-DAD8-4B49-A03E-144B74893208}" type="pres">
      <dgm:prSet presAssocID="{EAD512D6-B2EF-43E4-B763-299DD80FC64A}" presName="rootText" presStyleLbl="node2" presStyleIdx="1" presStyleCnt="3" custScaleY="100000">
        <dgm:presLayoutVars>
          <dgm:chPref val="3"/>
        </dgm:presLayoutVars>
      </dgm:prSet>
      <dgm:spPr/>
    </dgm:pt>
    <dgm:pt modelId="{BCDC5E83-68DC-4E98-B91D-66F5B817D82F}" type="pres">
      <dgm:prSet presAssocID="{EAD512D6-B2EF-43E4-B763-299DD80FC64A}" presName="rootConnector" presStyleLbl="node2" presStyleIdx="1" presStyleCnt="3"/>
      <dgm:spPr/>
    </dgm:pt>
    <dgm:pt modelId="{478C5DCD-EEE4-43D4-BEBE-F81AD416FF61}" type="pres">
      <dgm:prSet presAssocID="{EAD512D6-B2EF-43E4-B763-299DD80FC64A}" presName="hierChild4" presStyleCnt="0"/>
      <dgm:spPr/>
    </dgm:pt>
    <dgm:pt modelId="{60F8DC0A-C0A1-4045-9F5E-489A8E159F16}" type="pres">
      <dgm:prSet presAssocID="{EAD512D6-B2EF-43E4-B763-299DD80FC64A}" presName="hierChild5" presStyleCnt="0"/>
      <dgm:spPr/>
    </dgm:pt>
    <dgm:pt modelId="{C52C3A94-DB09-4693-A0AC-DB47B3E65103}" type="pres">
      <dgm:prSet presAssocID="{89201866-A4E1-492B-AA72-3202B16AA97B}" presName="Name37" presStyleLbl="parChTrans1D2" presStyleIdx="2" presStyleCnt="4"/>
      <dgm:spPr/>
    </dgm:pt>
    <dgm:pt modelId="{BBC4228B-8BEB-4D0E-860F-938FD43C11B3}" type="pres">
      <dgm:prSet presAssocID="{C2A4E112-45AC-42C4-B46A-F3573F22192D}" presName="hierRoot2" presStyleCnt="0">
        <dgm:presLayoutVars>
          <dgm:hierBranch val="init"/>
        </dgm:presLayoutVars>
      </dgm:prSet>
      <dgm:spPr/>
    </dgm:pt>
    <dgm:pt modelId="{0C54A267-A317-490E-9052-3B786A6C063D}" type="pres">
      <dgm:prSet presAssocID="{C2A4E112-45AC-42C4-B46A-F3573F22192D}" presName="rootComposite" presStyleCnt="0"/>
      <dgm:spPr/>
    </dgm:pt>
    <dgm:pt modelId="{2D4E9442-B913-4DC7-BDD1-EC792C788A36}" type="pres">
      <dgm:prSet presAssocID="{C2A4E112-45AC-42C4-B46A-F3573F22192D}" presName="rootText" presStyleLbl="node2" presStyleIdx="2" presStyleCnt="3">
        <dgm:presLayoutVars>
          <dgm:chPref val="3"/>
        </dgm:presLayoutVars>
      </dgm:prSet>
      <dgm:spPr/>
    </dgm:pt>
    <dgm:pt modelId="{3CB71357-7358-4191-903F-40AF38CA0E4F}" type="pres">
      <dgm:prSet presAssocID="{C2A4E112-45AC-42C4-B46A-F3573F22192D}" presName="rootConnector" presStyleLbl="node2" presStyleIdx="2" presStyleCnt="3"/>
      <dgm:spPr/>
    </dgm:pt>
    <dgm:pt modelId="{1A99A2A1-F0A8-4C26-92D1-BF30C36C88D7}" type="pres">
      <dgm:prSet presAssocID="{C2A4E112-45AC-42C4-B46A-F3573F22192D}" presName="hierChild4" presStyleCnt="0"/>
      <dgm:spPr/>
    </dgm:pt>
    <dgm:pt modelId="{63840CF1-1243-4213-B322-73A485FC293F}" type="pres">
      <dgm:prSet presAssocID="{C2A4E112-45AC-42C4-B46A-F3573F22192D}" presName="hierChild5" presStyleCnt="0"/>
      <dgm:spPr/>
    </dgm:pt>
    <dgm:pt modelId="{88CF3E4D-74FA-4B8C-9B41-156CE5EF2BFC}" type="pres">
      <dgm:prSet presAssocID="{291D31E5-0ACA-47FB-ADD4-7C4729B0D5F8}" presName="hierChild3" presStyleCnt="0"/>
      <dgm:spPr/>
    </dgm:pt>
    <dgm:pt modelId="{F0CAE5F1-A6FC-4D7A-B901-57E728B5203B}" type="pres">
      <dgm:prSet presAssocID="{6D410BB4-A3AE-4189-BD93-EDD3990689A4}" presName="Name111" presStyleLbl="parChTrans1D2" presStyleIdx="3" presStyleCnt="4"/>
      <dgm:spPr/>
    </dgm:pt>
    <dgm:pt modelId="{9C07A81E-C25A-4F22-BCA2-27BE9E74F636}" type="pres">
      <dgm:prSet presAssocID="{8145E09B-E5E0-4906-8FEB-FC226BDC6D86}" presName="hierRoot3" presStyleCnt="0">
        <dgm:presLayoutVars>
          <dgm:hierBranch val="init"/>
        </dgm:presLayoutVars>
      </dgm:prSet>
      <dgm:spPr/>
    </dgm:pt>
    <dgm:pt modelId="{9D15B058-FB43-43BB-9B8A-C2AD23E6B240}" type="pres">
      <dgm:prSet presAssocID="{8145E09B-E5E0-4906-8FEB-FC226BDC6D86}" presName="rootComposite3" presStyleCnt="0"/>
      <dgm:spPr/>
    </dgm:pt>
    <dgm:pt modelId="{30F374CB-CA0D-469A-8729-5525028A25E5}" type="pres">
      <dgm:prSet presAssocID="{8145E09B-E5E0-4906-8FEB-FC226BDC6D86}" presName="rootText3" presStyleLbl="asst1" presStyleIdx="0" presStyleCnt="1" custScaleX="167280" custScaleY="86651" custLinFactNeighborX="6581" custLinFactNeighborY="-15228">
        <dgm:presLayoutVars>
          <dgm:chPref val="3"/>
        </dgm:presLayoutVars>
      </dgm:prSet>
      <dgm:spPr/>
    </dgm:pt>
    <dgm:pt modelId="{55857D9E-169C-427B-A3D2-EFA54DDCA6EC}" type="pres">
      <dgm:prSet presAssocID="{8145E09B-E5E0-4906-8FEB-FC226BDC6D86}" presName="rootConnector3" presStyleLbl="asst1" presStyleIdx="0" presStyleCnt="1"/>
      <dgm:spPr/>
    </dgm:pt>
    <dgm:pt modelId="{2D305E37-CE63-41A6-8250-8B313C902EA5}" type="pres">
      <dgm:prSet presAssocID="{8145E09B-E5E0-4906-8FEB-FC226BDC6D86}" presName="hierChild6" presStyleCnt="0"/>
      <dgm:spPr/>
    </dgm:pt>
    <dgm:pt modelId="{4400ADA2-5F27-46F7-AF9F-4E00DCAC5C29}" type="pres">
      <dgm:prSet presAssocID="{8145E09B-E5E0-4906-8FEB-FC226BDC6D86}" presName="hierChild7" presStyleCnt="0"/>
      <dgm:spPr/>
    </dgm:pt>
  </dgm:ptLst>
  <dgm:cxnLst>
    <dgm:cxn modelId="{F4570B10-03C3-43CA-A474-E3CF9ECB94B3}" type="presOf" srcId="{291D31E5-0ACA-47FB-ADD4-7C4729B0D5F8}" destId="{A08771B5-6E82-403A-AF98-62E26135D727}" srcOrd="0" destOrd="0" presId="urn:microsoft.com/office/officeart/2005/8/layout/orgChart1"/>
    <dgm:cxn modelId="{01D4A718-DB1C-456C-B9F7-96465ABA2550}" type="presOf" srcId="{7C547CA8-1681-43B8-8E7D-794410D9E361}" destId="{A647F341-6DBA-4FA0-81BF-DD3BDED02F72}" srcOrd="0" destOrd="0" presId="urn:microsoft.com/office/officeart/2005/8/layout/orgChart1"/>
    <dgm:cxn modelId="{DE8CE91F-1FC4-48BE-AC7B-7DE140A181F3}" type="presOf" srcId="{89201866-A4E1-492B-AA72-3202B16AA97B}" destId="{C52C3A94-DB09-4693-A0AC-DB47B3E65103}" srcOrd="0" destOrd="0" presId="urn:microsoft.com/office/officeart/2005/8/layout/orgChart1"/>
    <dgm:cxn modelId="{7970412B-0CDC-493B-A0E6-95142D51F552}" type="presOf" srcId="{E58AC8CF-EF11-45EC-B6FC-6E04D292277A}" destId="{AE65C241-8B86-4EE6-A96D-2C21E4348AA2}" srcOrd="0" destOrd="0" presId="urn:microsoft.com/office/officeart/2005/8/layout/orgChart1"/>
    <dgm:cxn modelId="{2C3D505B-B5DF-4ECD-84AF-13076F0522CE}" type="presOf" srcId="{C2A4E112-45AC-42C4-B46A-F3573F22192D}" destId="{3CB71357-7358-4191-903F-40AF38CA0E4F}" srcOrd="1" destOrd="0" presId="urn:microsoft.com/office/officeart/2005/8/layout/orgChart1"/>
    <dgm:cxn modelId="{07D21545-28DE-4781-A1BD-DBB8B3E24931}" type="presOf" srcId="{EAD512D6-B2EF-43E4-B763-299DD80FC64A}" destId="{5627303C-DAD8-4B49-A03E-144B74893208}" srcOrd="0" destOrd="0" presId="urn:microsoft.com/office/officeart/2005/8/layout/orgChart1"/>
    <dgm:cxn modelId="{4857674D-D615-4600-A305-130206A95537}" type="presOf" srcId="{6D410BB4-A3AE-4189-BD93-EDD3990689A4}" destId="{F0CAE5F1-A6FC-4D7A-B901-57E728B5203B}" srcOrd="0" destOrd="0" presId="urn:microsoft.com/office/officeart/2005/8/layout/orgChart1"/>
    <dgm:cxn modelId="{68AAB44D-675C-4A64-BF6E-873DD226AE9E}" type="presOf" srcId="{5CEA76D3-5C4B-408A-AB5A-62CCF30E7836}" destId="{65DC9E0A-A5B8-4323-BF51-5A47CB69CE25}" srcOrd="0" destOrd="0" presId="urn:microsoft.com/office/officeart/2005/8/layout/orgChart1"/>
    <dgm:cxn modelId="{01D38955-E937-4465-851E-E50B8E0DBFFD}" type="presOf" srcId="{C2A4E112-45AC-42C4-B46A-F3573F22192D}" destId="{2D4E9442-B913-4DC7-BDD1-EC792C788A36}" srcOrd="0" destOrd="0" presId="urn:microsoft.com/office/officeart/2005/8/layout/orgChart1"/>
    <dgm:cxn modelId="{62A64458-DFBB-4829-8EF2-37F335532310}" srcId="{291D31E5-0ACA-47FB-ADD4-7C4729B0D5F8}" destId="{EAD512D6-B2EF-43E4-B763-299DD80FC64A}" srcOrd="2" destOrd="0" parTransId="{E58AC8CF-EF11-45EC-B6FC-6E04D292277A}" sibTransId="{61A85C7C-9CF8-43D5-B8F5-55B911F06AF8}"/>
    <dgm:cxn modelId="{4E665E92-4E84-4D46-BAE0-D9DFD04CF750}" type="presOf" srcId="{8145E09B-E5E0-4906-8FEB-FC226BDC6D86}" destId="{55857D9E-169C-427B-A3D2-EFA54DDCA6EC}" srcOrd="1" destOrd="0" presId="urn:microsoft.com/office/officeart/2005/8/layout/orgChart1"/>
    <dgm:cxn modelId="{08624BAA-2F12-4F2E-A931-C3D89E520119}" type="presOf" srcId="{EAD512D6-B2EF-43E4-B763-299DD80FC64A}" destId="{BCDC5E83-68DC-4E98-B91D-66F5B817D82F}" srcOrd="1" destOrd="0" presId="urn:microsoft.com/office/officeart/2005/8/layout/orgChart1"/>
    <dgm:cxn modelId="{79C48AB2-4CEB-45D3-99A3-E3618D3AFFCE}" srcId="{5CEA76D3-5C4B-408A-AB5A-62CCF30E7836}" destId="{291D31E5-0ACA-47FB-ADD4-7C4729B0D5F8}" srcOrd="0" destOrd="0" parTransId="{CCAF4F12-63F4-4044-8802-C7DEE4D83D8C}" sibTransId="{A16C6751-61CE-4BB2-85E6-4347021027D9}"/>
    <dgm:cxn modelId="{ACA232C8-EF46-4C38-A6A5-2F60269D2296}" srcId="{291D31E5-0ACA-47FB-ADD4-7C4729B0D5F8}" destId="{84E5F2DC-E60F-4D84-8478-931AE1F6588F}" srcOrd="1" destOrd="0" parTransId="{7C547CA8-1681-43B8-8E7D-794410D9E361}" sibTransId="{CD0F4049-F7F5-418C-B5C5-20F553A354C8}"/>
    <dgm:cxn modelId="{7E0146CF-86FF-459A-805D-D10413AD543F}" type="presOf" srcId="{84E5F2DC-E60F-4D84-8478-931AE1F6588F}" destId="{7496B6A5-5954-4AB5-A085-EB2E7619C3D9}" srcOrd="0" destOrd="0" presId="urn:microsoft.com/office/officeart/2005/8/layout/orgChart1"/>
    <dgm:cxn modelId="{0C550FD6-7BE1-4B8E-AA2E-6ED0C2D24AA3}" type="presOf" srcId="{291D31E5-0ACA-47FB-ADD4-7C4729B0D5F8}" destId="{32494D75-7386-41DE-AD53-861CDEA37957}" srcOrd="1" destOrd="0" presId="urn:microsoft.com/office/officeart/2005/8/layout/orgChart1"/>
    <dgm:cxn modelId="{CC6B43DB-0D17-4AF2-9A7D-E3ECFE23F0D4}" type="presOf" srcId="{8145E09B-E5E0-4906-8FEB-FC226BDC6D86}" destId="{30F374CB-CA0D-469A-8729-5525028A25E5}" srcOrd="0" destOrd="0" presId="urn:microsoft.com/office/officeart/2005/8/layout/orgChart1"/>
    <dgm:cxn modelId="{E2C690E4-E1C5-4E7B-B663-09D7FEFFF7F6}" srcId="{291D31E5-0ACA-47FB-ADD4-7C4729B0D5F8}" destId="{C2A4E112-45AC-42C4-B46A-F3573F22192D}" srcOrd="3" destOrd="0" parTransId="{89201866-A4E1-492B-AA72-3202B16AA97B}" sibTransId="{BBDDA550-91D8-4220-8204-026ABBC3D204}"/>
    <dgm:cxn modelId="{24BBCEFB-80EB-4650-A07F-EBF43C253725}" type="presOf" srcId="{84E5F2DC-E60F-4D84-8478-931AE1F6588F}" destId="{1E3717C5-B153-4836-8D7B-E92B6846C0EB}" srcOrd="1" destOrd="0" presId="urn:microsoft.com/office/officeart/2005/8/layout/orgChart1"/>
    <dgm:cxn modelId="{14572BFD-E160-4C52-92BC-C616354EC7DF}" srcId="{291D31E5-0ACA-47FB-ADD4-7C4729B0D5F8}" destId="{8145E09B-E5E0-4906-8FEB-FC226BDC6D86}" srcOrd="0" destOrd="0" parTransId="{6D410BB4-A3AE-4189-BD93-EDD3990689A4}" sibTransId="{0CB7B278-8701-487A-9CAC-FEFFC36D6CBC}"/>
    <dgm:cxn modelId="{5A4E72B5-5F99-4B73-806D-591E62EDA844}" type="presParOf" srcId="{65DC9E0A-A5B8-4323-BF51-5A47CB69CE25}" destId="{032977C8-9AF8-4E9B-A29F-52A69B089C2C}" srcOrd="0" destOrd="0" presId="urn:microsoft.com/office/officeart/2005/8/layout/orgChart1"/>
    <dgm:cxn modelId="{0FD951F4-26B8-47C1-A6D5-617D60F975AD}" type="presParOf" srcId="{032977C8-9AF8-4E9B-A29F-52A69B089C2C}" destId="{BE29BFCF-2490-4173-A17C-CCF246C1DB0B}" srcOrd="0" destOrd="0" presId="urn:microsoft.com/office/officeart/2005/8/layout/orgChart1"/>
    <dgm:cxn modelId="{67A0C039-2E85-4681-8A8D-D516F1F612C8}" type="presParOf" srcId="{BE29BFCF-2490-4173-A17C-CCF246C1DB0B}" destId="{A08771B5-6E82-403A-AF98-62E26135D727}" srcOrd="0" destOrd="0" presId="urn:microsoft.com/office/officeart/2005/8/layout/orgChart1"/>
    <dgm:cxn modelId="{8463240A-7B6A-496D-B859-EAFC0961510F}" type="presParOf" srcId="{BE29BFCF-2490-4173-A17C-CCF246C1DB0B}" destId="{32494D75-7386-41DE-AD53-861CDEA37957}" srcOrd="1" destOrd="0" presId="urn:microsoft.com/office/officeart/2005/8/layout/orgChart1"/>
    <dgm:cxn modelId="{2F0C66A2-1B80-4FD4-B399-5FBC58C64E43}" type="presParOf" srcId="{032977C8-9AF8-4E9B-A29F-52A69B089C2C}" destId="{80CE63BA-9E7E-4974-9A8A-E3F27A537817}" srcOrd="1" destOrd="0" presId="urn:microsoft.com/office/officeart/2005/8/layout/orgChart1"/>
    <dgm:cxn modelId="{BB38088E-F8BD-48CD-BFBD-62AF6F5F054C}" type="presParOf" srcId="{80CE63BA-9E7E-4974-9A8A-E3F27A537817}" destId="{A647F341-6DBA-4FA0-81BF-DD3BDED02F72}" srcOrd="0" destOrd="0" presId="urn:microsoft.com/office/officeart/2005/8/layout/orgChart1"/>
    <dgm:cxn modelId="{44F165C6-C21B-480E-83BC-BA10DDF0AF77}" type="presParOf" srcId="{80CE63BA-9E7E-4974-9A8A-E3F27A537817}" destId="{58B5079D-AE43-4CE7-92E1-33B48F8B6960}" srcOrd="1" destOrd="0" presId="urn:microsoft.com/office/officeart/2005/8/layout/orgChart1"/>
    <dgm:cxn modelId="{C2AE1877-E69F-44A3-8046-77322A3F55AA}" type="presParOf" srcId="{58B5079D-AE43-4CE7-92E1-33B48F8B6960}" destId="{2FC34A1B-B840-44DC-B1CD-255A782F8062}" srcOrd="0" destOrd="0" presId="urn:microsoft.com/office/officeart/2005/8/layout/orgChart1"/>
    <dgm:cxn modelId="{0C1B7896-F881-411E-817A-8848A072CFDF}" type="presParOf" srcId="{2FC34A1B-B840-44DC-B1CD-255A782F8062}" destId="{7496B6A5-5954-4AB5-A085-EB2E7619C3D9}" srcOrd="0" destOrd="0" presId="urn:microsoft.com/office/officeart/2005/8/layout/orgChart1"/>
    <dgm:cxn modelId="{A8F5B1D6-2A0A-440C-8EAB-FEEC816044C7}" type="presParOf" srcId="{2FC34A1B-B840-44DC-B1CD-255A782F8062}" destId="{1E3717C5-B153-4836-8D7B-E92B6846C0EB}" srcOrd="1" destOrd="0" presId="urn:microsoft.com/office/officeart/2005/8/layout/orgChart1"/>
    <dgm:cxn modelId="{A5E04E34-389D-4507-885A-65A6530422A8}" type="presParOf" srcId="{58B5079D-AE43-4CE7-92E1-33B48F8B6960}" destId="{A413D135-B35E-44FD-B150-536A8C89BD95}" srcOrd="1" destOrd="0" presId="urn:microsoft.com/office/officeart/2005/8/layout/orgChart1"/>
    <dgm:cxn modelId="{71125BE6-91ED-4718-B7A0-9DAFE7C6000E}" type="presParOf" srcId="{58B5079D-AE43-4CE7-92E1-33B48F8B6960}" destId="{F15EF21C-A807-4B40-B8F1-FE503732BBA7}" srcOrd="2" destOrd="0" presId="urn:microsoft.com/office/officeart/2005/8/layout/orgChart1"/>
    <dgm:cxn modelId="{E5E5DB6B-7D87-42AE-B9BF-EDFA6ED48B9D}" type="presParOf" srcId="{80CE63BA-9E7E-4974-9A8A-E3F27A537817}" destId="{AE65C241-8B86-4EE6-A96D-2C21E4348AA2}" srcOrd="2" destOrd="0" presId="urn:microsoft.com/office/officeart/2005/8/layout/orgChart1"/>
    <dgm:cxn modelId="{AA656EB4-D98E-4506-9155-25F6C1B6FA22}" type="presParOf" srcId="{80CE63BA-9E7E-4974-9A8A-E3F27A537817}" destId="{1AA99734-D3C5-48F1-93F2-B5E27E7F4179}" srcOrd="3" destOrd="0" presId="urn:microsoft.com/office/officeart/2005/8/layout/orgChart1"/>
    <dgm:cxn modelId="{B2680A15-1BCB-415F-A5A2-D86752505A71}" type="presParOf" srcId="{1AA99734-D3C5-48F1-93F2-B5E27E7F4179}" destId="{C1A3B50E-0B45-4968-80EE-0722F39ACE56}" srcOrd="0" destOrd="0" presId="urn:microsoft.com/office/officeart/2005/8/layout/orgChart1"/>
    <dgm:cxn modelId="{C8EAC3BD-FDE4-4E5A-A504-D9BB8F3B76B9}" type="presParOf" srcId="{C1A3B50E-0B45-4968-80EE-0722F39ACE56}" destId="{5627303C-DAD8-4B49-A03E-144B74893208}" srcOrd="0" destOrd="0" presId="urn:microsoft.com/office/officeart/2005/8/layout/orgChart1"/>
    <dgm:cxn modelId="{9B132E19-CC22-48BB-9031-817029752BD6}" type="presParOf" srcId="{C1A3B50E-0B45-4968-80EE-0722F39ACE56}" destId="{BCDC5E83-68DC-4E98-B91D-66F5B817D82F}" srcOrd="1" destOrd="0" presId="urn:microsoft.com/office/officeart/2005/8/layout/orgChart1"/>
    <dgm:cxn modelId="{F81F17B8-D97E-44C3-A654-55CB93601FD8}" type="presParOf" srcId="{1AA99734-D3C5-48F1-93F2-B5E27E7F4179}" destId="{478C5DCD-EEE4-43D4-BEBE-F81AD416FF61}" srcOrd="1" destOrd="0" presId="urn:microsoft.com/office/officeart/2005/8/layout/orgChart1"/>
    <dgm:cxn modelId="{96AAC01A-2AC7-4E66-B724-95F77C646F41}" type="presParOf" srcId="{1AA99734-D3C5-48F1-93F2-B5E27E7F4179}" destId="{60F8DC0A-C0A1-4045-9F5E-489A8E159F16}" srcOrd="2" destOrd="0" presId="urn:microsoft.com/office/officeart/2005/8/layout/orgChart1"/>
    <dgm:cxn modelId="{71C0AB0F-D927-4B52-B65B-226699E2210C}" type="presParOf" srcId="{80CE63BA-9E7E-4974-9A8A-E3F27A537817}" destId="{C52C3A94-DB09-4693-A0AC-DB47B3E65103}" srcOrd="4" destOrd="0" presId="urn:microsoft.com/office/officeart/2005/8/layout/orgChart1"/>
    <dgm:cxn modelId="{5B888E47-3A8D-4766-A553-FA1E9C2C2C50}" type="presParOf" srcId="{80CE63BA-9E7E-4974-9A8A-E3F27A537817}" destId="{BBC4228B-8BEB-4D0E-860F-938FD43C11B3}" srcOrd="5" destOrd="0" presId="urn:microsoft.com/office/officeart/2005/8/layout/orgChart1"/>
    <dgm:cxn modelId="{356FF2D4-A607-4ED1-9DDC-154B08CA40F8}" type="presParOf" srcId="{BBC4228B-8BEB-4D0E-860F-938FD43C11B3}" destId="{0C54A267-A317-490E-9052-3B786A6C063D}" srcOrd="0" destOrd="0" presId="urn:microsoft.com/office/officeart/2005/8/layout/orgChart1"/>
    <dgm:cxn modelId="{5E61A30A-A238-449E-BA0D-FDCF35F68306}" type="presParOf" srcId="{0C54A267-A317-490E-9052-3B786A6C063D}" destId="{2D4E9442-B913-4DC7-BDD1-EC792C788A36}" srcOrd="0" destOrd="0" presId="urn:microsoft.com/office/officeart/2005/8/layout/orgChart1"/>
    <dgm:cxn modelId="{72300323-7523-46C3-9652-60C1E5D612DA}" type="presParOf" srcId="{0C54A267-A317-490E-9052-3B786A6C063D}" destId="{3CB71357-7358-4191-903F-40AF38CA0E4F}" srcOrd="1" destOrd="0" presId="urn:microsoft.com/office/officeart/2005/8/layout/orgChart1"/>
    <dgm:cxn modelId="{D05BDFE0-1C27-4F1D-8C60-3BEED5E65FB8}" type="presParOf" srcId="{BBC4228B-8BEB-4D0E-860F-938FD43C11B3}" destId="{1A99A2A1-F0A8-4C26-92D1-BF30C36C88D7}" srcOrd="1" destOrd="0" presId="urn:microsoft.com/office/officeart/2005/8/layout/orgChart1"/>
    <dgm:cxn modelId="{57A9D667-A440-4B39-81E5-2F3CE40C37F9}" type="presParOf" srcId="{BBC4228B-8BEB-4D0E-860F-938FD43C11B3}" destId="{63840CF1-1243-4213-B322-73A485FC293F}" srcOrd="2" destOrd="0" presId="urn:microsoft.com/office/officeart/2005/8/layout/orgChart1"/>
    <dgm:cxn modelId="{BE850B28-A539-47A5-B5AA-002D28DF9E07}" type="presParOf" srcId="{032977C8-9AF8-4E9B-A29F-52A69B089C2C}" destId="{88CF3E4D-74FA-4B8C-9B41-156CE5EF2BFC}" srcOrd="2" destOrd="0" presId="urn:microsoft.com/office/officeart/2005/8/layout/orgChart1"/>
    <dgm:cxn modelId="{013EB5B9-07AD-4B1B-BCD1-65D99BEFD994}" type="presParOf" srcId="{88CF3E4D-74FA-4B8C-9B41-156CE5EF2BFC}" destId="{F0CAE5F1-A6FC-4D7A-B901-57E728B5203B}" srcOrd="0" destOrd="0" presId="urn:microsoft.com/office/officeart/2005/8/layout/orgChart1"/>
    <dgm:cxn modelId="{362D1A7A-96E0-4EC4-A9EC-381E2F439588}" type="presParOf" srcId="{88CF3E4D-74FA-4B8C-9B41-156CE5EF2BFC}" destId="{9C07A81E-C25A-4F22-BCA2-27BE9E74F636}" srcOrd="1" destOrd="0" presId="urn:microsoft.com/office/officeart/2005/8/layout/orgChart1"/>
    <dgm:cxn modelId="{20B986C0-98B4-4221-A002-D52CB296A8B6}" type="presParOf" srcId="{9C07A81E-C25A-4F22-BCA2-27BE9E74F636}" destId="{9D15B058-FB43-43BB-9B8A-C2AD23E6B240}" srcOrd="0" destOrd="0" presId="urn:microsoft.com/office/officeart/2005/8/layout/orgChart1"/>
    <dgm:cxn modelId="{A6D47336-CD62-4947-9FBE-472736A08038}" type="presParOf" srcId="{9D15B058-FB43-43BB-9B8A-C2AD23E6B240}" destId="{30F374CB-CA0D-469A-8729-5525028A25E5}" srcOrd="0" destOrd="0" presId="urn:microsoft.com/office/officeart/2005/8/layout/orgChart1"/>
    <dgm:cxn modelId="{D5D53C41-28C7-4C67-B2D8-41262D725018}" type="presParOf" srcId="{9D15B058-FB43-43BB-9B8A-C2AD23E6B240}" destId="{55857D9E-169C-427B-A3D2-EFA54DDCA6EC}" srcOrd="1" destOrd="0" presId="urn:microsoft.com/office/officeart/2005/8/layout/orgChart1"/>
    <dgm:cxn modelId="{230816A1-CD3D-45F8-AE3C-270034727D82}" type="presParOf" srcId="{9C07A81E-C25A-4F22-BCA2-27BE9E74F636}" destId="{2D305E37-CE63-41A6-8250-8B313C902EA5}" srcOrd="1" destOrd="0" presId="urn:microsoft.com/office/officeart/2005/8/layout/orgChart1"/>
    <dgm:cxn modelId="{F8CA9516-6B67-4594-B684-40A9EC7BDC6F}" type="presParOf" srcId="{9C07A81E-C25A-4F22-BCA2-27BE9E74F636}" destId="{4400ADA2-5F27-46F7-AF9F-4E00DCAC5C2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CAE5F1-A6FC-4D7A-B901-57E728B5203B}">
      <dsp:nvSpPr>
        <dsp:cNvPr id="0" name=""/>
        <dsp:cNvSpPr/>
      </dsp:nvSpPr>
      <dsp:spPr>
        <a:xfrm>
          <a:off x="3707498" y="1183798"/>
          <a:ext cx="91440" cy="1041704"/>
        </a:xfrm>
        <a:custGeom>
          <a:avLst/>
          <a:gdLst/>
          <a:ahLst/>
          <a:cxnLst/>
          <a:rect l="0" t="0" r="0" b="0"/>
          <a:pathLst>
            <a:path>
              <a:moveTo>
                <a:pt x="130275" y="0"/>
              </a:moveTo>
              <a:lnTo>
                <a:pt x="130275" y="1041704"/>
              </a:lnTo>
              <a:lnTo>
                <a:pt x="45720" y="104170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2C3A94-DB09-4693-A0AC-DB47B3E65103}">
      <dsp:nvSpPr>
        <dsp:cNvPr id="0" name=""/>
        <dsp:cNvSpPr/>
      </dsp:nvSpPr>
      <dsp:spPr>
        <a:xfrm>
          <a:off x="3837774" y="1183798"/>
          <a:ext cx="2610679" cy="21984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71926"/>
              </a:lnTo>
              <a:lnTo>
                <a:pt x="2610679" y="1971926"/>
              </a:lnTo>
              <a:lnTo>
                <a:pt x="2610679" y="219847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65C241-8B86-4EE6-A96D-2C21E4348AA2}">
      <dsp:nvSpPr>
        <dsp:cNvPr id="0" name=""/>
        <dsp:cNvSpPr/>
      </dsp:nvSpPr>
      <dsp:spPr>
        <a:xfrm>
          <a:off x="3792054" y="1183798"/>
          <a:ext cx="91440" cy="219847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19847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47F341-6DBA-4FA0-81BF-DD3BDED02F72}">
      <dsp:nvSpPr>
        <dsp:cNvPr id="0" name=""/>
        <dsp:cNvSpPr/>
      </dsp:nvSpPr>
      <dsp:spPr>
        <a:xfrm>
          <a:off x="1227094" y="1183798"/>
          <a:ext cx="2610679" cy="2198472"/>
        </a:xfrm>
        <a:custGeom>
          <a:avLst/>
          <a:gdLst/>
          <a:ahLst/>
          <a:cxnLst/>
          <a:rect l="0" t="0" r="0" b="0"/>
          <a:pathLst>
            <a:path>
              <a:moveTo>
                <a:pt x="2610679" y="0"/>
              </a:moveTo>
              <a:lnTo>
                <a:pt x="2610679" y="1971926"/>
              </a:lnTo>
              <a:lnTo>
                <a:pt x="0" y="1971926"/>
              </a:lnTo>
              <a:lnTo>
                <a:pt x="0" y="219847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8771B5-6E82-403A-AF98-62E26135D727}">
      <dsp:nvSpPr>
        <dsp:cNvPr id="0" name=""/>
        <dsp:cNvSpPr/>
      </dsp:nvSpPr>
      <dsp:spPr>
        <a:xfrm>
          <a:off x="940815" y="199194"/>
          <a:ext cx="5793917" cy="98460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kern="1200" dirty="0"/>
            <a:t>Виявлення реальних причин конфліктів</a:t>
          </a:r>
          <a:endParaRPr lang="ru-RU" sz="1600" kern="1200" dirty="0"/>
        </a:p>
      </dsp:txBody>
      <dsp:txXfrm>
        <a:off x="940815" y="199194"/>
        <a:ext cx="5793917" cy="984603"/>
      </dsp:txXfrm>
    </dsp:sp>
    <dsp:sp modelId="{7496B6A5-5954-4AB5-A085-EB2E7619C3D9}">
      <dsp:nvSpPr>
        <dsp:cNvPr id="0" name=""/>
        <dsp:cNvSpPr/>
      </dsp:nvSpPr>
      <dsp:spPr>
        <a:xfrm>
          <a:off x="148301" y="3382270"/>
          <a:ext cx="2157586" cy="107879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kern="1200" dirty="0"/>
            <a:t>Виявлення реальних і прихованих учасників конфлікту</a:t>
          </a:r>
          <a:endParaRPr lang="ru-RU" sz="1600" kern="1200" dirty="0"/>
        </a:p>
      </dsp:txBody>
      <dsp:txXfrm>
        <a:off x="148301" y="3382270"/>
        <a:ext cx="2157586" cy="1078793"/>
      </dsp:txXfrm>
    </dsp:sp>
    <dsp:sp modelId="{5627303C-DAD8-4B49-A03E-144B74893208}">
      <dsp:nvSpPr>
        <dsp:cNvPr id="0" name=""/>
        <dsp:cNvSpPr/>
      </dsp:nvSpPr>
      <dsp:spPr>
        <a:xfrm>
          <a:off x="2758981" y="3382270"/>
          <a:ext cx="2157586" cy="107879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kern="1200" dirty="0"/>
            <a:t>Подолання конфліктної ситуації</a:t>
          </a:r>
          <a:endParaRPr lang="ru-RU" sz="1600" kern="1200" dirty="0"/>
        </a:p>
      </dsp:txBody>
      <dsp:txXfrm>
        <a:off x="2758981" y="3382270"/>
        <a:ext cx="2157586" cy="1078793"/>
      </dsp:txXfrm>
    </dsp:sp>
    <dsp:sp modelId="{2D4E9442-B913-4DC7-BDD1-EC792C788A36}">
      <dsp:nvSpPr>
        <dsp:cNvPr id="0" name=""/>
        <dsp:cNvSpPr/>
      </dsp:nvSpPr>
      <dsp:spPr>
        <a:xfrm>
          <a:off x="5369660" y="3382270"/>
          <a:ext cx="2157586" cy="107879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kern="1200" dirty="0"/>
            <a:t>Подолання інциденту </a:t>
          </a:r>
          <a:endParaRPr lang="ru-RU" sz="1600" kern="1200" dirty="0"/>
        </a:p>
      </dsp:txBody>
      <dsp:txXfrm>
        <a:off x="5369660" y="3382270"/>
        <a:ext cx="2157586" cy="1078793"/>
      </dsp:txXfrm>
    </dsp:sp>
    <dsp:sp modelId="{30F374CB-CA0D-469A-8729-5525028A25E5}">
      <dsp:nvSpPr>
        <dsp:cNvPr id="0" name=""/>
        <dsp:cNvSpPr/>
      </dsp:nvSpPr>
      <dsp:spPr>
        <a:xfrm>
          <a:off x="144007" y="1758110"/>
          <a:ext cx="3609210" cy="93478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kern="1200" dirty="0"/>
            <a:t>Визначення проблеми конфлікту</a:t>
          </a:r>
          <a:endParaRPr lang="ru-RU" sz="1600" kern="1200" dirty="0"/>
        </a:p>
      </dsp:txBody>
      <dsp:txXfrm>
        <a:off x="144007" y="1758110"/>
        <a:ext cx="3609210" cy="9347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71E18AC8-C3A0-442A-B5E4-7F9817E1E8DE}" type="datetimeFigureOut">
              <a:rPr lang="ru-RU" smtClean="0"/>
              <a:t>22.02.2023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A2AA0C1-EA02-4B36-A1B7-46C6F91212CB}" type="slidenum">
              <a:rPr lang="ru-RU" smtClean="0"/>
              <a:t>‹№›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18AC8-C3A0-442A-B5E4-7F9817E1E8DE}" type="datetimeFigureOut">
              <a:rPr lang="ru-RU" smtClean="0"/>
              <a:t>22.02.2023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AA0C1-EA02-4B36-A1B7-46C6F91212CB}" type="slidenum">
              <a:rPr lang="ru-RU" smtClean="0"/>
              <a:t>‹№›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18AC8-C3A0-442A-B5E4-7F9817E1E8DE}" type="datetimeFigureOut">
              <a:rPr lang="ru-RU" smtClean="0"/>
              <a:t>22.02.2023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AA0C1-EA02-4B36-A1B7-46C6F91212CB}" type="slidenum">
              <a:rPr lang="ru-RU" smtClean="0"/>
              <a:t>‹№›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1E18AC8-C3A0-442A-B5E4-7F9817E1E8DE}" type="datetimeFigureOut">
              <a:rPr lang="ru-RU" smtClean="0"/>
              <a:t>22.02.2023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A2AA0C1-EA02-4B36-A1B7-46C6F91212CB}" type="slidenum">
              <a:rPr lang="ru-RU" smtClean="0"/>
              <a:t>‹№›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71E18AC8-C3A0-442A-B5E4-7F9817E1E8DE}" type="datetimeFigureOut">
              <a:rPr lang="ru-RU" smtClean="0"/>
              <a:t>22.02.2023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A2AA0C1-EA02-4B36-A1B7-46C6F91212CB}" type="slidenum">
              <a:rPr lang="ru-RU" smtClean="0"/>
              <a:t>‹№›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18AC8-C3A0-442A-B5E4-7F9817E1E8DE}" type="datetimeFigureOut">
              <a:rPr lang="ru-RU" smtClean="0"/>
              <a:t>22.02.2023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AA0C1-EA02-4B36-A1B7-46C6F91212CB}" type="slidenum">
              <a:rPr lang="ru-RU" smtClean="0"/>
              <a:t>‹№›</a:t>
            </a:fld>
            <a:endParaRPr lang="ru-RU" dirty="0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18AC8-C3A0-442A-B5E4-7F9817E1E8DE}" type="datetimeFigureOut">
              <a:rPr lang="ru-RU" smtClean="0"/>
              <a:t>22.02.2023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AA0C1-EA02-4B36-A1B7-46C6F91212CB}" type="slidenum">
              <a:rPr lang="ru-RU" smtClean="0"/>
              <a:t>‹№›</a:t>
            </a:fld>
            <a:endParaRPr lang="ru-RU" dirty="0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1E18AC8-C3A0-442A-B5E4-7F9817E1E8DE}" type="datetimeFigureOut">
              <a:rPr lang="ru-RU" smtClean="0"/>
              <a:t>22.02.2023</a:t>
            </a:fld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A2AA0C1-EA02-4B36-A1B7-46C6F91212CB}" type="slidenum">
              <a:rPr lang="ru-RU" smtClean="0"/>
              <a:t>‹№›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18AC8-C3A0-442A-B5E4-7F9817E1E8DE}" type="datetimeFigureOut">
              <a:rPr lang="ru-RU" smtClean="0"/>
              <a:t>22.02.2023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AA0C1-EA02-4B36-A1B7-46C6F91212CB}" type="slidenum">
              <a:rPr lang="ru-RU" smtClean="0"/>
              <a:t>‹№›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1E18AC8-C3A0-442A-B5E4-7F9817E1E8DE}" type="datetimeFigureOut">
              <a:rPr lang="ru-RU" smtClean="0"/>
              <a:t>22.02.2023</a:t>
            </a:fld>
            <a:endParaRPr lang="ru-RU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A2AA0C1-EA02-4B36-A1B7-46C6F91212CB}" type="slidenum">
              <a:rPr lang="ru-RU" smtClean="0"/>
              <a:t>‹№›</a:t>
            </a:fld>
            <a:endParaRPr lang="ru-RU" dirty="0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dirty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1E18AC8-C3A0-442A-B5E4-7F9817E1E8DE}" type="datetimeFigureOut">
              <a:rPr lang="ru-RU" smtClean="0"/>
              <a:t>22.02.2023</a:t>
            </a:fld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A2AA0C1-EA02-4B36-A1B7-46C6F91212CB}" type="slidenum">
              <a:rPr lang="ru-RU" smtClean="0"/>
              <a:t>‹№›</a:t>
            </a:fld>
            <a:endParaRPr lang="ru-RU" dirty="0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1E18AC8-C3A0-442A-B5E4-7F9817E1E8DE}" type="datetimeFigureOut">
              <a:rPr lang="ru-RU" smtClean="0"/>
              <a:t>22.02.2023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A2AA0C1-EA02-4B36-A1B7-46C6F91212CB}" type="slidenum">
              <a:rPr lang="ru-RU" smtClean="0"/>
              <a:t>‹№›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43808" y="1484784"/>
            <a:ext cx="4464496" cy="720080"/>
          </a:xfrm>
        </p:spPr>
        <p:txBody>
          <a:bodyPr>
            <a:noAutofit/>
          </a:bodyPr>
          <a:lstStyle/>
          <a:p>
            <a:r>
              <a:rPr lang="uk-UA" sz="5400" dirty="0"/>
              <a:t>конфлікти</a:t>
            </a:r>
            <a:endParaRPr lang="ru-RU" sz="5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99792" y="3212976"/>
            <a:ext cx="5544616" cy="1944216"/>
          </a:xfrm>
        </p:spPr>
        <p:txBody>
          <a:bodyPr>
            <a:normAutofit/>
          </a:bodyPr>
          <a:lstStyle/>
          <a:p>
            <a:pPr algn="ctr"/>
            <a:r>
              <a:rPr lang="uk-UA" sz="3200" dirty="0"/>
              <a:t>ПОНЯТТЯ</a:t>
            </a:r>
            <a:r>
              <a:rPr lang="en-US" sz="3200" dirty="0"/>
              <a:t>,</a:t>
            </a:r>
            <a:r>
              <a:rPr lang="uk-UA" sz="3200" dirty="0"/>
              <a:t> ТИПИ І ВИДИ КОНФЛІКТІВ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299680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type="subTitle" idx="1"/>
          </p:nvPr>
        </p:nvSpPr>
        <p:spPr>
          <a:xfrm>
            <a:off x="2286000" y="4293096"/>
            <a:ext cx="6172200" cy="2304256"/>
          </a:xfrm>
        </p:spPr>
        <p:txBody>
          <a:bodyPr>
            <a:normAutofit/>
          </a:bodyPr>
          <a:lstStyle/>
          <a:p>
            <a:pPr algn="just"/>
            <a:r>
              <a:rPr lang="uk-UA" sz="2000" b="1" i="1" dirty="0" err="1">
                <a:solidFill>
                  <a:schemeClr val="tx1"/>
                </a:solidFill>
                <a:latin typeface="Arial" charset="0"/>
              </a:rPr>
              <a:t>Внутрішньоособистісний</a:t>
            </a:r>
            <a:r>
              <a:rPr lang="uk-UA" sz="2000" b="1" i="1" dirty="0">
                <a:solidFill>
                  <a:schemeClr val="tx1"/>
                </a:solidFill>
                <a:latin typeface="Arial" charset="0"/>
              </a:rPr>
              <a:t> конфлікт</a:t>
            </a:r>
            <a:r>
              <a:rPr lang="uk-UA" sz="2000" dirty="0">
                <a:solidFill>
                  <a:schemeClr val="tx1"/>
                </a:solidFill>
                <a:latin typeface="Arial" charset="0"/>
              </a:rPr>
              <a:t> (конфлікт вимог). </a:t>
            </a:r>
            <a:r>
              <a:rPr lang="uk-UA" sz="2000" b="0" dirty="0">
                <a:solidFill>
                  <a:schemeClr val="tx1"/>
                </a:solidFill>
                <a:latin typeface="Arial" charset="0"/>
              </a:rPr>
              <a:t>В даному типі конфлікту сторонами, які конфліктують, є  різні компоненти духовної структури людини, причому це можуть бути компоненти одного рівня, наприклад, у ситуації боротьби мотивів або зіткнення двох життєвих принципів.</a:t>
            </a:r>
          </a:p>
          <a:p>
            <a:endParaRPr lang="uk-UA" dirty="0"/>
          </a:p>
        </p:txBody>
      </p:sp>
      <p:pic>
        <p:nvPicPr>
          <p:cNvPr id="6" name="Picture 2" descr="https://encrypted-tbn2.gstatic.com/images?q=tbn:ANd9GcTr3FR3FBMjp5hVIoAztbP1tWIfH68p232Z57PcnkrXNhTMfFgrs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323331"/>
            <a:ext cx="5760515" cy="375374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476637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7178" y="476672"/>
            <a:ext cx="7965261" cy="2376264"/>
          </a:xfrm>
        </p:spPr>
        <p:txBody>
          <a:bodyPr>
            <a:normAutofit/>
          </a:bodyPr>
          <a:lstStyle/>
          <a:p>
            <a:r>
              <a:rPr lang="uk-UA" sz="2000" b="1" i="1" cap="none" dirty="0" err="1">
                <a:solidFill>
                  <a:schemeClr val="tx1"/>
                </a:solidFill>
                <a:latin typeface="Arial" charset="0"/>
              </a:rPr>
              <a:t>Міжособистістний</a:t>
            </a:r>
            <a:r>
              <a:rPr lang="uk-UA" sz="2000" b="1" i="1" cap="none" dirty="0">
                <a:solidFill>
                  <a:schemeClr val="tx1"/>
                </a:solidFill>
                <a:latin typeface="Arial" charset="0"/>
              </a:rPr>
              <a:t> конфлікт (</a:t>
            </a:r>
            <a:r>
              <a:rPr lang="uk-UA" sz="2000" b="1" i="1" cap="none" dirty="0" err="1">
                <a:solidFill>
                  <a:schemeClr val="tx1"/>
                </a:solidFill>
                <a:latin typeface="Arial" charset="0"/>
              </a:rPr>
              <a:t>діадний</a:t>
            </a:r>
            <a:r>
              <a:rPr lang="uk-UA" sz="2000" b="1" i="1" cap="none" dirty="0">
                <a:solidFill>
                  <a:schemeClr val="tx1"/>
                </a:solidFill>
                <a:latin typeface="Arial" charset="0"/>
              </a:rPr>
              <a:t>).  </a:t>
            </a:r>
            <a:r>
              <a:rPr lang="uk-UA" sz="2000" i="1" cap="none" dirty="0">
                <a:solidFill>
                  <a:schemeClr val="tx1"/>
                </a:solidFill>
                <a:latin typeface="Arial" charset="0"/>
              </a:rPr>
              <a:t>Це більш поширений тип конфлікту, де в ролі учасників постають дві особи, кожна з яких є суб’єктом – носієм певних цінностей, інтересів та думок. </a:t>
            </a:r>
            <a:r>
              <a:rPr lang="ru-RU" sz="2000" i="1" cap="none" dirty="0">
                <a:solidFill>
                  <a:schemeClr val="tx1"/>
                </a:solidFill>
              </a:rPr>
              <a:t> </a:t>
            </a:r>
            <a:br>
              <a:rPr lang="ru-RU" sz="3200" dirty="0"/>
            </a:br>
            <a:endParaRPr lang="uk-UA" dirty="0"/>
          </a:p>
        </p:txBody>
      </p:sp>
      <p:pic>
        <p:nvPicPr>
          <p:cNvPr id="4" name="Picture 2" descr="http://aulita.ru/wp-content/uploads/2011/07/semeinye-konflikty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3018631"/>
            <a:ext cx="3810000" cy="2857500"/>
          </a:xfrm>
          <a:prstGeom prst="rect">
            <a:avLst/>
          </a:prstGeom>
          <a:noFill/>
        </p:spPr>
      </p:pic>
      <p:pic>
        <p:nvPicPr>
          <p:cNvPr id="5" name="Picture 2" descr="http://img0.liveinternet.ru/images/attach/c/6/90/5/90005452_0NDBhMDE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2420888"/>
            <a:ext cx="6264696" cy="38884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545946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4149080"/>
            <a:ext cx="7571184" cy="2160240"/>
          </a:xfrm>
        </p:spPr>
        <p:txBody>
          <a:bodyPr>
            <a:normAutofit fontScale="85000" lnSpcReduction="20000"/>
          </a:bodyPr>
          <a:lstStyle/>
          <a:p>
            <a:r>
              <a:rPr lang="uk-UA" b="1" i="1" dirty="0">
                <a:latin typeface="Arial" charset="0"/>
              </a:rPr>
              <a:t>Конфлікт між особистістю і групою.</a:t>
            </a:r>
            <a:r>
              <a:rPr lang="uk-UA" dirty="0">
                <a:latin typeface="Arial" charset="0"/>
              </a:rPr>
              <a:t> Виробничі та навчальні групи встановлюють певні норми поведінки. Кожен повинен додержуватися, дотримуватися їх, щоб  отримати визнання даною   неформальною групою як її учасник і тим самим  задовольнити свої  соціальні потреби. Однак, якщо очікування групи заходять у суперечності з очікуваннями окремої   особистості, може   виникнути конфлікт</a:t>
            </a:r>
            <a:r>
              <a:rPr lang="ru-RU" dirty="0">
                <a:latin typeface="Arial" charset="0"/>
              </a:rPr>
              <a:t>.</a:t>
            </a:r>
          </a:p>
          <a:p>
            <a:endParaRPr lang="uk-UA" dirty="0"/>
          </a:p>
        </p:txBody>
      </p:sp>
      <p:pic>
        <p:nvPicPr>
          <p:cNvPr id="5" name="Picture 2" descr="http://women-britva.ru/images/78810362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404664"/>
            <a:ext cx="5688632" cy="34563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930138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35696" y="260648"/>
            <a:ext cx="6912768" cy="3312368"/>
          </a:xfrm>
        </p:spPr>
        <p:txBody>
          <a:bodyPr>
            <a:normAutofit/>
          </a:bodyPr>
          <a:lstStyle/>
          <a:p>
            <a:r>
              <a:rPr lang="uk-UA" sz="2200" i="1" cap="none" dirty="0" err="1">
                <a:solidFill>
                  <a:schemeClr val="tx1"/>
                </a:solidFill>
                <a:latin typeface="Arial" charset="0"/>
              </a:rPr>
              <a:t>Міжгруповий</a:t>
            </a:r>
            <a:r>
              <a:rPr lang="uk-UA" sz="2200" i="1" cap="none" dirty="0">
                <a:solidFill>
                  <a:schemeClr val="tx1"/>
                </a:solidFill>
                <a:latin typeface="Arial" charset="0"/>
              </a:rPr>
              <a:t> конфлікт. </a:t>
            </a:r>
            <a:r>
              <a:rPr lang="uk-UA" sz="2200" b="0" cap="none" dirty="0">
                <a:solidFill>
                  <a:schemeClr val="tx1"/>
                </a:solidFill>
                <a:latin typeface="Arial" charset="0"/>
              </a:rPr>
              <a:t>Будь-яка організація складається з певних формальних і неформальних груп, між якими можуть виникати конфлікти. Найчастіше конфлікт виникає через розбіжності в цілях чи інтересах функціональних структурних груп, які просто не в змозі мирно співіснувати, оскільки всередині будь-якої групи постійно відбувається динамічний розвиток, змінюються цілі, завдання, що поступово входять у суперечки.</a:t>
            </a:r>
            <a:endParaRPr lang="uk-UA" b="0" dirty="0">
              <a:solidFill>
                <a:schemeClr val="tx1"/>
              </a:solidFill>
            </a:endParaRPr>
          </a:p>
        </p:txBody>
      </p:sp>
      <p:pic>
        <p:nvPicPr>
          <p:cNvPr id="4" name="Picture 2" descr="http://pics.livejournal.com/motyileva/pic/000049k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3717032"/>
            <a:ext cx="4176464" cy="29523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252204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4149080"/>
            <a:ext cx="7571184" cy="23248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b="1" i="1" dirty="0"/>
              <a:t>Міжнародним конфліктом  </a:t>
            </a:r>
            <a:r>
              <a:rPr lang="uk-UA" dirty="0"/>
              <a:t>є конфлікт, який виникає за участі двох чи декількох міжнародних акторів та має міжнародно-політичні наслідки; об’єкт конфлікту при цьому виходить за межі юрисдикції будь-якого з його учасників.</a:t>
            </a:r>
          </a:p>
          <a:p>
            <a:endParaRPr lang="uk-UA" dirty="0"/>
          </a:p>
        </p:txBody>
      </p:sp>
      <p:pic>
        <p:nvPicPr>
          <p:cNvPr id="3076" name="Picture 4" descr="Ð ÐµÐ·ÑÐ»ÑÑÐ°Ñ Ð¿Ð¾ÑÑÐºÑ Ð·Ð¾Ð±ÑÐ°Ð¶ÐµÐ½Ñ Ð·Ð° Ð·Ð°Ð¿Ð¸ÑÐ¾Ð¼ &quot;ÐºÐ¾Ð½ÑÐ»ÑÐºÑÐ¸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8160841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86137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75240" cy="922114"/>
          </a:xfrm>
        </p:spPr>
        <p:txBody>
          <a:bodyPr>
            <a:normAutofit fontScale="90000"/>
          </a:bodyPr>
          <a:lstStyle/>
          <a:p>
            <a:r>
              <a:rPr lang="uk-UA" i="1" dirty="0"/>
              <a:t>МОЖНА ВИДІЛИТИ ТАКІ ФАЗИ РОЗВИТКУ МІЖНАРОДНОГО КОНФЛІКТУ: 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07504" y="1268760"/>
            <a:ext cx="8424936" cy="5472608"/>
          </a:xfrm>
        </p:spPr>
        <p:txBody>
          <a:bodyPr>
            <a:normAutofit fontScale="85000" lnSpcReduction="20000"/>
          </a:bodyPr>
          <a:lstStyle/>
          <a:p>
            <a:r>
              <a:rPr lang="uk-UA" b="1" i="1" dirty="0"/>
              <a:t>Перша фаза конфлікту </a:t>
            </a:r>
            <a:r>
              <a:rPr lang="uk-UA" i="1" dirty="0"/>
              <a:t>— це формування ставлення протилежних сторін одна до одної, яке зазвичай виражається в більш-менш конфліктній формі.</a:t>
            </a:r>
          </a:p>
          <a:p>
            <a:r>
              <a:rPr lang="uk-UA" b="1" i="1" dirty="0"/>
              <a:t>Друга фаза </a:t>
            </a:r>
            <a:r>
              <a:rPr lang="uk-UA" i="1" dirty="0"/>
              <a:t>— це суб'єктивне визначення конфліктуючими сторонами своїх інтересів, цілей, стратегій і форм боротьби для вирішення суперечностей. </a:t>
            </a:r>
          </a:p>
          <a:p>
            <a:r>
              <a:rPr lang="uk-UA" b="1" i="1" dirty="0"/>
              <a:t>Третя фаза </a:t>
            </a:r>
            <a:r>
              <a:rPr lang="uk-UA" i="1" dirty="0"/>
              <a:t>— пов'язана із залученням до конфлікту економічних, політичних, ідеологічних, психологічних, моральних, правових, дипломатичних засобів, а також інших держав, через блоки або договори. </a:t>
            </a:r>
          </a:p>
          <a:p>
            <a:r>
              <a:rPr lang="uk-UA" b="1" i="1" dirty="0"/>
              <a:t>Четверта фаза </a:t>
            </a:r>
            <a:r>
              <a:rPr lang="uk-UA" i="1" dirty="0"/>
              <a:t>— передбачає наростання боротьби до найбільш гострого політичного рівня — міжнародної політичної кризи, яка може охопити відносини безпосередніх учасників, держави певного регіону, інших регіонів. На цій фазі можливий перехід до застосування військової сили. </a:t>
            </a:r>
          </a:p>
          <a:p>
            <a:r>
              <a:rPr lang="uk-UA" b="1" i="1" dirty="0"/>
              <a:t>П'ята фаза</a:t>
            </a:r>
            <a:r>
              <a:rPr lang="uk-UA" i="1" dirty="0"/>
              <a:t> — міжнародний збройний конфлікт, який може </a:t>
            </a:r>
            <a:r>
              <a:rPr lang="uk-UA" i="1" dirty="0" err="1"/>
              <a:t>розвинутися</a:t>
            </a:r>
            <a:r>
              <a:rPr lang="uk-UA" i="1" dirty="0"/>
              <a:t> до високого рівня збройної боротьби із застосуванням сучасної зброї, можливим залученням спільників.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9382874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78098"/>
          </a:xfrm>
        </p:spPr>
        <p:txBody>
          <a:bodyPr/>
          <a:lstStyle/>
          <a:p>
            <a:pPr algn="ctr"/>
            <a:r>
              <a:rPr lang="ru-RU" dirty="0">
                <a:latin typeface="Arial" charset="0"/>
              </a:rPr>
              <a:t>ПРИЧИНИ КОНФЛІКТІВ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51520" y="1124744"/>
            <a:ext cx="7848872" cy="5349208"/>
          </a:xfrm>
        </p:spPr>
        <p:txBody>
          <a:bodyPr/>
          <a:lstStyle/>
          <a:p>
            <a:pPr algn="just">
              <a:lnSpc>
                <a:spcPct val="80000"/>
              </a:lnSpc>
            </a:pPr>
            <a:r>
              <a:rPr lang="uk-UA" dirty="0">
                <a:latin typeface="Arial" charset="0"/>
              </a:rPr>
              <a:t>розподіл ресурсів (вони завжди обмежені, а претендує на їх використання кілька сторін): </a:t>
            </a:r>
          </a:p>
          <a:p>
            <a:pPr algn="just">
              <a:lnSpc>
                <a:spcPct val="80000"/>
              </a:lnSpc>
            </a:pPr>
            <a:r>
              <a:rPr lang="uk-UA" dirty="0">
                <a:latin typeface="Arial" charset="0"/>
              </a:rPr>
              <a:t>різниця у цілях (спеціалізація, конкретизація та дроблення на підрозділи передбачає їх різну стратегічну спрямованість); </a:t>
            </a:r>
          </a:p>
          <a:p>
            <a:pPr algn="just">
              <a:lnSpc>
                <a:spcPct val="80000"/>
              </a:lnSpc>
            </a:pPr>
            <a:r>
              <a:rPr lang="uk-UA" dirty="0">
                <a:latin typeface="Arial" charset="0"/>
              </a:rPr>
              <a:t>взаємозалежність у досягненні результату (вимагає співробітництва, хоча, реалізовуючи власні завдання, люди інколи нехтують іншими); </a:t>
            </a:r>
          </a:p>
          <a:p>
            <a:pPr algn="just">
              <a:lnSpc>
                <a:spcPct val="80000"/>
              </a:lnSpc>
            </a:pPr>
            <a:r>
              <a:rPr lang="uk-UA" dirty="0">
                <a:latin typeface="Arial" charset="0"/>
              </a:rPr>
              <a:t>різниця в уяві та цінностях (відсутність об'єктивної оцінки ситуації): </a:t>
            </a:r>
          </a:p>
          <a:p>
            <a:pPr algn="just">
              <a:lnSpc>
                <a:spcPct val="80000"/>
              </a:lnSpc>
            </a:pPr>
            <a:r>
              <a:rPr lang="uk-UA" dirty="0">
                <a:latin typeface="Arial" charset="0"/>
              </a:rPr>
              <a:t>незадовільні комунікації (відсутність повної та достовірної інформації); </a:t>
            </a:r>
          </a:p>
          <a:p>
            <a:pPr algn="just">
              <a:lnSpc>
                <a:spcPct val="80000"/>
              </a:lnSpc>
            </a:pPr>
            <a:r>
              <a:rPr lang="uk-UA" dirty="0">
                <a:latin typeface="Arial" charset="0"/>
              </a:rPr>
              <a:t>різниця у досвіді та манері поведінки; </a:t>
            </a:r>
          </a:p>
          <a:p>
            <a:pPr marL="0" indent="0" algn="just">
              <a:lnSpc>
                <a:spcPct val="80000"/>
              </a:lnSpc>
              <a:buNone/>
            </a:pPr>
            <a:r>
              <a:rPr lang="uk-UA" dirty="0">
                <a:latin typeface="Arial" charset="0"/>
              </a:rPr>
              <a:t>різка зміна подій чи умов.</a:t>
            </a:r>
          </a:p>
          <a:p>
            <a:endParaRPr lang="uk-UA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653136"/>
            <a:ext cx="1905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01374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/>
              <a:t>ФУНКЦІЇ КОНФЛІКТУ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42792" cy="4572000"/>
          </a:xfrm>
        </p:spPr>
        <p:txBody>
          <a:bodyPr/>
          <a:lstStyle/>
          <a:p>
            <a:pPr marL="0" indent="0">
              <a:buNone/>
            </a:pPr>
            <a:r>
              <a:rPr lang="uk-UA" dirty="0"/>
              <a:t>    ПОЗИТИВНІ</a:t>
            </a:r>
          </a:p>
          <a:p>
            <a:pPr marL="0" indent="0">
              <a:buNone/>
            </a:pPr>
            <a:endParaRPr lang="uk-UA" dirty="0"/>
          </a:p>
          <a:p>
            <a:r>
              <a:rPr lang="uk-UA" dirty="0"/>
              <a:t>Соціально-діагностична</a:t>
            </a:r>
          </a:p>
          <a:p>
            <a:r>
              <a:rPr lang="uk-UA" dirty="0"/>
              <a:t>Регулююча</a:t>
            </a:r>
          </a:p>
          <a:p>
            <a:r>
              <a:rPr lang="uk-UA" dirty="0"/>
              <a:t>Інтегративна</a:t>
            </a:r>
          </a:p>
          <a:p>
            <a:r>
              <a:rPr lang="uk-UA" dirty="0"/>
              <a:t>Інноваційна</a:t>
            </a:r>
          </a:p>
          <a:p>
            <a:r>
              <a:rPr lang="uk-UA" dirty="0"/>
              <a:t>Комунікативна</a:t>
            </a:r>
          </a:p>
          <a:p>
            <a:r>
              <a:rPr lang="uk-UA" dirty="0"/>
              <a:t>Соціально-психологічна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2"/>
          </p:nvPr>
        </p:nvSpPr>
        <p:spPr>
          <a:xfrm>
            <a:off x="4644008" y="1600200"/>
            <a:ext cx="3283840" cy="3845024"/>
          </a:xfrm>
        </p:spPr>
        <p:txBody>
          <a:bodyPr/>
          <a:lstStyle/>
          <a:p>
            <a:pPr marL="0" indent="0">
              <a:buNone/>
            </a:pPr>
            <a:r>
              <a:rPr lang="uk-UA" dirty="0"/>
              <a:t>      НЕГАТИВНІ</a:t>
            </a:r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endParaRPr lang="uk-UA" dirty="0"/>
          </a:p>
          <a:p>
            <a:r>
              <a:rPr lang="uk-UA" dirty="0"/>
              <a:t>Дестабілізуюча</a:t>
            </a:r>
          </a:p>
          <a:p>
            <a:r>
              <a:rPr lang="uk-UA" dirty="0"/>
              <a:t>Дезорганізуюча</a:t>
            </a:r>
          </a:p>
          <a:p>
            <a:r>
              <a:rPr lang="uk-UA" dirty="0"/>
              <a:t>Надлишково-витратна</a:t>
            </a:r>
          </a:p>
        </p:txBody>
      </p:sp>
      <p:pic>
        <p:nvPicPr>
          <p:cNvPr id="16386" name="Picture 2" descr="ÐÐ¾Ð²âÑÐ·Ð°Ð½Ðµ Ð·Ð¾Ð±ÑÐ°Ð¶ÐµÐ½Ð½Ñ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1868" y="4581128"/>
            <a:ext cx="3693925" cy="208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90571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/>
              <a:t>Як же розвивається конфлікт?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b="1" i="1" dirty="0" err="1"/>
              <a:t>Характерним</a:t>
            </a:r>
            <a:r>
              <a:rPr lang="ru-RU" sz="2800" b="1" i="1" dirty="0"/>
              <a:t> є </a:t>
            </a:r>
            <a:r>
              <a:rPr lang="ru-RU" sz="2800" b="1" i="1" dirty="0" err="1"/>
              <a:t>повторюваність</a:t>
            </a:r>
            <a:r>
              <a:rPr lang="ru-RU" sz="2800" b="1" i="1" dirty="0"/>
              <a:t> таких </a:t>
            </a:r>
            <a:r>
              <a:rPr lang="ru-RU" sz="2800" b="1" i="1" dirty="0" err="1"/>
              <a:t>основних</a:t>
            </a:r>
            <a:r>
              <a:rPr lang="ru-RU" sz="2800" b="1" i="1" dirty="0"/>
              <a:t> </a:t>
            </a:r>
            <a:r>
              <a:rPr lang="ru-RU" sz="2800" b="1" i="1" dirty="0" err="1"/>
              <a:t>моментів</a:t>
            </a:r>
            <a:r>
              <a:rPr lang="ru-RU" sz="2800" b="1" i="1" dirty="0"/>
              <a:t>: </a:t>
            </a:r>
          </a:p>
          <a:p>
            <a:pPr marL="0" indent="0">
              <a:buNone/>
            </a:pPr>
            <a:endParaRPr lang="ru-RU" sz="2800" dirty="0"/>
          </a:p>
          <a:p>
            <a:r>
              <a:rPr lang="ru-RU" sz="2800" dirty="0"/>
              <a:t>Початок </a:t>
            </a:r>
            <a:r>
              <a:rPr lang="ru-RU" sz="2800" dirty="0" err="1"/>
              <a:t>конфлікту</a:t>
            </a:r>
            <a:r>
              <a:rPr lang="ru-RU" sz="2800" dirty="0"/>
              <a:t>. </a:t>
            </a:r>
          </a:p>
          <a:p>
            <a:endParaRPr lang="ru-RU" sz="2800" dirty="0"/>
          </a:p>
          <a:p>
            <a:r>
              <a:rPr lang="ru-RU" sz="2800" dirty="0" err="1"/>
              <a:t>Кульмінація</a:t>
            </a:r>
            <a:r>
              <a:rPr lang="ru-RU" sz="2800" dirty="0"/>
              <a:t> </a:t>
            </a:r>
            <a:r>
              <a:rPr lang="ru-RU" sz="2800" dirty="0" err="1"/>
              <a:t>конфлікту</a:t>
            </a:r>
            <a:r>
              <a:rPr lang="ru-RU" sz="2800" dirty="0"/>
              <a:t>.</a:t>
            </a:r>
          </a:p>
          <a:p>
            <a:endParaRPr lang="ru-RU" sz="2800" dirty="0"/>
          </a:p>
          <a:p>
            <a:r>
              <a:rPr lang="ru-RU" sz="2800" dirty="0" err="1"/>
              <a:t>Вирішення</a:t>
            </a:r>
            <a:r>
              <a:rPr lang="ru-RU" sz="2800" dirty="0"/>
              <a:t> </a:t>
            </a:r>
            <a:r>
              <a:rPr lang="ru-RU" sz="2800" dirty="0" err="1"/>
              <a:t>конфлікту</a:t>
            </a:r>
            <a:r>
              <a:rPr lang="ru-RU" sz="2800" dirty="0"/>
              <a:t>.</a:t>
            </a:r>
            <a:endParaRPr lang="uk-UA" sz="2800" dirty="0"/>
          </a:p>
        </p:txBody>
      </p:sp>
    </p:spTree>
    <p:extLst>
      <p:ext uri="{BB962C8B-B14F-4D97-AF65-F5344CB8AC3E}">
        <p14:creationId xmlns:p14="http://schemas.microsoft.com/office/powerpoint/2010/main" val="26879466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171400"/>
            <a:ext cx="7467600" cy="1143000"/>
          </a:xfrm>
        </p:spPr>
        <p:txBody>
          <a:bodyPr/>
          <a:lstStyle/>
          <a:p>
            <a:pPr algn="ctr"/>
            <a:r>
              <a:rPr lang="uk-UA" dirty="0"/>
              <a:t>ПОЧАТОК КОНФЛІКТУ.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67544" y="1124744"/>
            <a:ext cx="7467600" cy="4873752"/>
          </a:xfrm>
        </p:spPr>
        <p:txBody>
          <a:bodyPr/>
          <a:lstStyle/>
          <a:p>
            <a:pPr marL="0" indent="0">
              <a:buNone/>
            </a:pPr>
            <a:r>
              <a:rPr lang="uk-UA" b="1" i="1" dirty="0"/>
              <a:t>Власне конфлікт починається з певних дій, які спрямовані проти іншої сторони. Дії такі: </a:t>
            </a:r>
          </a:p>
          <a:p>
            <a:r>
              <a:rPr lang="uk-UA" dirty="0"/>
              <a:t>аналіз аргументів своїх і суперника, </a:t>
            </a:r>
          </a:p>
          <a:p>
            <a:r>
              <a:rPr lang="uk-UA" dirty="0"/>
              <a:t>пошук союзників конфлікту,</a:t>
            </a:r>
          </a:p>
          <a:p>
            <a:r>
              <a:rPr lang="uk-UA" dirty="0"/>
              <a:t> «розвідка боєм», тощо.</a:t>
            </a:r>
          </a:p>
          <a:p>
            <a:endParaRPr lang="uk-UA" dirty="0"/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582491"/>
            <a:ext cx="4987652" cy="3091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80999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chemeClr val="bg1">
                    <a:lumMod val="50000"/>
                  </a:schemeClr>
                </a:solidFill>
              </a:rPr>
              <a:t>ЩО ТАКЕ «КОНФЛІКТ»?</a:t>
            </a:r>
            <a:br>
              <a:rPr lang="ru-RU" sz="2800" b="1" dirty="0">
                <a:solidFill>
                  <a:srgbClr val="00B0F0"/>
                </a:solidFill>
              </a:rPr>
            </a:b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uk-UA" b="1" dirty="0"/>
              <a:t>З </a:t>
            </a:r>
            <a:r>
              <a:rPr lang="uk-UA" dirty="0"/>
              <a:t>латини: </a:t>
            </a:r>
            <a:r>
              <a:rPr lang="en-US" dirty="0" err="1"/>
              <a:t>conflictus</a:t>
            </a:r>
            <a:r>
              <a:rPr lang="en-US" dirty="0"/>
              <a:t> - </a:t>
            </a:r>
            <a:r>
              <a:rPr lang="uk-UA" dirty="0"/>
              <a:t>зіткнення, сутичка.</a:t>
            </a:r>
          </a:p>
        </p:txBody>
      </p:sp>
      <p:pic>
        <p:nvPicPr>
          <p:cNvPr id="4" name="Picture 2" descr="http://www.novocoaching.ru/off-line/files/documents/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62919" y="2348880"/>
            <a:ext cx="5904656" cy="34235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854939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/>
              <a:t>КУЛЬМІНАЦІЯ КОНФЛІКТУ.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95536" y="1052736"/>
            <a:ext cx="7467600" cy="4485112"/>
          </a:xfrm>
        </p:spPr>
        <p:txBody>
          <a:bodyPr/>
          <a:lstStyle/>
          <a:p>
            <a:pPr marL="0" indent="0">
              <a:buNone/>
            </a:pPr>
            <a:endParaRPr lang="uk-UA" dirty="0"/>
          </a:p>
          <a:p>
            <a:r>
              <a:rPr lang="uk-UA" dirty="0"/>
              <a:t>Відбувається демонстрація своїх аргументів і критикуються аргументи супротивника. </a:t>
            </a:r>
          </a:p>
          <a:p>
            <a:r>
              <a:rPr lang="uk-UA" dirty="0"/>
              <a:t>Використовується метод провокації, щоб виправдати свої дії в очах «громадської» думки, або для того, щоб підштовхнути супротивника до помилкових дій.</a:t>
            </a:r>
          </a:p>
          <a:p>
            <a:endParaRPr lang="uk-UA" dirty="0"/>
          </a:p>
        </p:txBody>
      </p:sp>
      <p:pic>
        <p:nvPicPr>
          <p:cNvPr id="4098" name="Picture 2" descr="ÐÐ¾Ð²âÑÐ·Ð°Ð½Ðµ Ð·Ð¾Ð±ÑÐ°Ð¶ÐµÐ½Ð½Ñ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501008"/>
            <a:ext cx="4378086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32937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7467600" cy="940966"/>
          </a:xfrm>
        </p:spPr>
        <p:txBody>
          <a:bodyPr/>
          <a:lstStyle/>
          <a:p>
            <a:pPr algn="ctr"/>
            <a:r>
              <a:rPr lang="uk-UA" dirty="0"/>
              <a:t>ВИРІШЕННЯ КОНФЛІКТУ.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412776"/>
            <a:ext cx="8003232" cy="213024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uk-UA" b="1" i="1" dirty="0"/>
              <a:t>Має три вірогідні варіанти: </a:t>
            </a:r>
          </a:p>
          <a:p>
            <a:r>
              <a:rPr lang="uk-UA" dirty="0"/>
              <a:t>поступки однієї із сторін, що закінчується підкоренням однієї зі сторін або її знищенням; </a:t>
            </a:r>
          </a:p>
          <a:p>
            <a:r>
              <a:rPr lang="uk-UA" dirty="0"/>
              <a:t>компроміс як результат рівності конфліктуючих сил; </a:t>
            </a:r>
          </a:p>
          <a:p>
            <a:r>
              <a:rPr lang="uk-UA" dirty="0"/>
              <a:t>учасники конфлікту самі стають жертвами третьої сторони, яка раніше не приймала участі в конфлікті.</a:t>
            </a:r>
          </a:p>
        </p:txBody>
      </p:sp>
      <p:pic>
        <p:nvPicPr>
          <p:cNvPr id="4106" name="Picture 10" descr="ÐÐ¾Ð²âÑÐ·Ð°Ð½Ðµ Ð·Ð¾Ð±ÑÐ°Ð¶ÐµÐ½Ð½Ñ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429000"/>
            <a:ext cx="4536504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38911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cap="all" dirty="0"/>
              <a:t>Схема ПОДОЛАННЯ КОНФЛІКТУ</a:t>
            </a:r>
            <a:endParaRPr lang="ru-RU" cap="all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4238316305"/>
              </p:ext>
            </p:extLst>
          </p:nvPr>
        </p:nvGraphicFramePr>
        <p:xfrm>
          <a:off x="395536" y="1600200"/>
          <a:ext cx="7529264" cy="48737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885532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03232" cy="778098"/>
          </a:xfrm>
        </p:spPr>
        <p:txBody>
          <a:bodyPr>
            <a:normAutofit/>
          </a:bodyPr>
          <a:lstStyle/>
          <a:p>
            <a:pPr algn="ctr"/>
            <a:r>
              <a:rPr lang="uk-UA" sz="2800" b="1" cap="all" dirty="0">
                <a:solidFill>
                  <a:schemeClr val="bg1">
                    <a:lumMod val="50000"/>
                  </a:schemeClr>
                </a:solidFill>
              </a:rPr>
              <a:t>То як Вирішити конфлікт?</a:t>
            </a:r>
            <a:endParaRPr lang="uk-UA" sz="2800" cap="all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10918"/>
            <a:ext cx="7344816" cy="5335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86990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4184" y="1844824"/>
            <a:ext cx="7467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/>
              <a:t>Збройний</a:t>
            </a:r>
            <a:r>
              <a:rPr lang="uk-UA" dirty="0"/>
              <a:t> </a:t>
            </a:r>
            <a:r>
              <a:rPr lang="uk-UA" b="1" dirty="0"/>
              <a:t>конфлікт</a:t>
            </a:r>
            <a:r>
              <a:rPr lang="uk-UA" dirty="0"/>
              <a:t> – це зіткнення між державами, або ворогуючими сторонами  в межах території однієї держави.</a:t>
            </a:r>
            <a:br>
              <a:rPr lang="uk-UA" dirty="0"/>
            </a:br>
            <a:r>
              <a:rPr lang="uk-UA" b="1" dirty="0"/>
              <a:t>Війна-</a:t>
            </a:r>
            <a:r>
              <a:rPr lang="uk-UA" dirty="0"/>
              <a:t> один з видів збройного конфлікту.</a:t>
            </a:r>
            <a:br>
              <a:rPr lang="uk-UA" dirty="0"/>
            </a:br>
            <a:endParaRPr lang="uk-UA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"/>
          </p:nvPr>
        </p:nvSpPr>
        <p:spPr>
          <a:xfrm>
            <a:off x="395536" y="404664"/>
            <a:ext cx="8352928" cy="237626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4000" b="1" i="1" dirty="0">
                <a:solidFill>
                  <a:srgbClr val="FF0000"/>
                </a:solidFill>
              </a:rPr>
              <a:t>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5474050-8690-4AC8-BE59-07CE5EAAF5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859" y="2594421"/>
            <a:ext cx="5810250" cy="3667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1795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199" y="274638"/>
            <a:ext cx="8137369" cy="1858218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>
                <a:solidFill>
                  <a:schemeClr val="tx1"/>
                </a:solidFill>
              </a:rPr>
              <a:t>Війна </a:t>
            </a:r>
            <a:r>
              <a:rPr lang="uk-UA" dirty="0">
                <a:solidFill>
                  <a:schemeClr val="tx1"/>
                </a:solidFill>
              </a:rPr>
              <a:t>– гостра форма вирішення протиріч між державами , що характеризується двостороннім застосуванням  збройних сил</a:t>
            </a:r>
            <a:br>
              <a:rPr lang="uk-UA" dirty="0">
                <a:solidFill>
                  <a:schemeClr val="tx1"/>
                </a:solidFill>
              </a:rPr>
            </a:br>
            <a:endParaRPr lang="uk-UA" dirty="0">
              <a:solidFill>
                <a:schemeClr val="tx1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DF42A2E-E155-4F2D-9780-20DC33ABF4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2924944"/>
            <a:ext cx="6120680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6278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340768"/>
            <a:ext cx="7467600" cy="1143000"/>
          </a:xfrm>
        </p:spPr>
        <p:txBody>
          <a:bodyPr/>
          <a:lstStyle/>
          <a:p>
            <a:r>
              <a:rPr lang="uk-UA" dirty="0">
                <a:solidFill>
                  <a:srgbClr val="FF0000"/>
                </a:solidFill>
              </a:rPr>
              <a:t>Дякую за увагу! Ви просто молодці!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708920"/>
            <a:ext cx="62865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69683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03232" cy="1143000"/>
          </a:xfrm>
        </p:spPr>
        <p:txBody>
          <a:bodyPr/>
          <a:lstStyle/>
          <a:p>
            <a:pPr algn="ctr"/>
            <a:r>
              <a:rPr lang="uk-UA" dirty="0"/>
              <a:t>ЯКІ АСОЦІАЦІЇ ВИКЛИКАЄ СЛОВО «КОНФЛІКТ»?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95536" y="2060848"/>
            <a:ext cx="3322712" cy="4572000"/>
          </a:xfrm>
        </p:spPr>
        <p:txBody>
          <a:bodyPr/>
          <a:lstStyle/>
          <a:p>
            <a:r>
              <a:rPr lang="uk-UA" dirty="0"/>
              <a:t>Непорозуміння.</a:t>
            </a:r>
          </a:p>
          <a:p>
            <a:r>
              <a:rPr lang="uk-UA" dirty="0"/>
              <a:t>Стрес.</a:t>
            </a:r>
          </a:p>
          <a:p>
            <a:r>
              <a:rPr lang="uk-UA" dirty="0"/>
              <a:t>Незадоволення.</a:t>
            </a:r>
          </a:p>
          <a:p>
            <a:r>
              <a:rPr lang="uk-UA" dirty="0"/>
              <a:t>Гнів.</a:t>
            </a:r>
          </a:p>
          <a:p>
            <a:r>
              <a:rPr lang="uk-UA" dirty="0"/>
              <a:t>Образа.</a:t>
            </a:r>
          </a:p>
          <a:p>
            <a:r>
              <a:rPr lang="uk-UA" dirty="0"/>
              <a:t>Суперечка.</a:t>
            </a:r>
          </a:p>
          <a:p>
            <a:r>
              <a:rPr lang="uk-UA" dirty="0"/>
              <a:t>Зіткнення.</a:t>
            </a:r>
          </a:p>
          <a:p>
            <a:r>
              <a:rPr lang="uk-UA" dirty="0"/>
              <a:t>Ворожість.</a:t>
            </a:r>
          </a:p>
          <a:p>
            <a:endParaRPr lang="uk-UA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844824"/>
            <a:ext cx="5307245" cy="3782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56705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332656"/>
            <a:ext cx="5904656" cy="936104"/>
          </a:xfrm>
        </p:spPr>
        <p:txBody>
          <a:bodyPr>
            <a:normAutofit/>
          </a:bodyPr>
          <a:lstStyle/>
          <a:p>
            <a:pPr algn="ctr"/>
            <a:r>
              <a:rPr lang="uk-UA" sz="3200" b="1" cap="all" dirty="0"/>
              <a:t>поняття</a:t>
            </a:r>
            <a:endParaRPr lang="ru-RU" sz="3200" b="1" cap="all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971600" y="1340768"/>
            <a:ext cx="7128792" cy="3096344"/>
          </a:xfrm>
        </p:spPr>
        <p:txBody>
          <a:bodyPr>
            <a:normAutofit/>
          </a:bodyPr>
          <a:lstStyle/>
          <a:p>
            <a:pPr algn="just"/>
            <a:r>
              <a:rPr lang="ru-RU" b="1" i="1" dirty="0" err="1">
                <a:solidFill>
                  <a:srgbClr val="FF0000"/>
                </a:solidFill>
              </a:rPr>
              <a:t>Конфлікт</a:t>
            </a:r>
            <a:r>
              <a:rPr lang="ru-RU" dirty="0">
                <a:solidFill>
                  <a:srgbClr val="FF0000"/>
                </a:solidFill>
              </a:rPr>
              <a:t> - зіткнення протилежних інтересів і поглядів, напруження і крайнє загострення суперечностей, що призводить до активних дій, ускладнень, боротьби, що супроводжуються складними колізіями. </a:t>
            </a:r>
          </a:p>
          <a:p>
            <a:pPr algn="just"/>
            <a:endParaRPr lang="ru-RU" dirty="0"/>
          </a:p>
          <a:p>
            <a:pPr algn="just"/>
            <a:r>
              <a:rPr lang="ru-RU" dirty="0" err="1"/>
              <a:t>Конфліктні</a:t>
            </a:r>
            <a:r>
              <a:rPr lang="ru-RU" dirty="0"/>
              <a:t> ситуації вивчає конфліктологія.</a:t>
            </a:r>
          </a:p>
        </p:txBody>
      </p:sp>
      <p:pic>
        <p:nvPicPr>
          <p:cNvPr id="2052" name="Picture 4" descr="Ð ÐµÐ·ÑÐ»ÑÑÐ°Ñ Ð¿Ð¾ÑÑÐºÑ Ð·Ð¾Ð±ÑÐ°Ð¶ÐµÐ½Ñ Ð·Ð° Ð·Ð°Ð¿Ð¸ÑÐ¾Ð¼ &quot;ÐºÐ¾Ð½ÑÐ»ÑÐºÑÐ¸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4466364"/>
            <a:ext cx="3560912" cy="2169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3814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2211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>
                <a:solidFill>
                  <a:schemeClr val="bg1">
                    <a:lumMod val="50000"/>
                  </a:schemeClr>
                </a:solidFill>
              </a:rPr>
              <a:t>СТРАТЕГІЇ ПОВЕДІНКИ В КОНФЛІКТІ</a:t>
            </a:r>
            <a:br>
              <a:rPr lang="uk-UA" sz="2800" b="1" dirty="0">
                <a:solidFill>
                  <a:srgbClr val="00B050"/>
                </a:solidFill>
              </a:rPr>
            </a:b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67544" y="1196752"/>
            <a:ext cx="7776864" cy="52772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uk-UA" b="1" i="1" dirty="0"/>
              <a:t>Пристосування</a:t>
            </a:r>
            <a:r>
              <a:rPr lang="uk-UA" dirty="0"/>
              <a:t> </a:t>
            </a:r>
            <a:r>
              <a:rPr lang="uk-UA" b="1" i="1" dirty="0"/>
              <a:t>(«ведмежатко») </a:t>
            </a:r>
            <a:r>
              <a:rPr lang="uk-UA" dirty="0"/>
              <a:t>- згладжування протиріч, навіть на шкоду власним інтересам.</a:t>
            </a:r>
          </a:p>
          <a:p>
            <a:pPr>
              <a:lnSpc>
                <a:spcPct val="90000"/>
              </a:lnSpc>
            </a:pPr>
            <a:endParaRPr lang="uk-UA" dirty="0"/>
          </a:p>
          <a:p>
            <a:pPr>
              <a:lnSpc>
                <a:spcPct val="90000"/>
              </a:lnSpc>
            </a:pPr>
            <a:endParaRPr lang="uk-UA" dirty="0"/>
          </a:p>
          <a:p>
            <a:pPr>
              <a:lnSpc>
                <a:spcPct val="90000"/>
              </a:lnSpc>
            </a:pPr>
            <a:endParaRPr lang="uk-UA" dirty="0"/>
          </a:p>
          <a:p>
            <a:pPr>
              <a:lnSpc>
                <a:spcPct val="90000"/>
              </a:lnSpc>
            </a:pPr>
            <a:endParaRPr lang="uk-UA" dirty="0"/>
          </a:p>
          <a:p>
            <a:pPr>
              <a:lnSpc>
                <a:spcPct val="90000"/>
              </a:lnSpc>
            </a:pPr>
            <a:endParaRPr lang="uk-UA" dirty="0"/>
          </a:p>
          <a:p>
            <a:pPr>
              <a:lnSpc>
                <a:spcPct val="90000"/>
              </a:lnSpc>
            </a:pPr>
            <a:endParaRPr lang="uk-UA" dirty="0"/>
          </a:p>
          <a:p>
            <a:pPr>
              <a:lnSpc>
                <a:spcPct val="90000"/>
              </a:lnSpc>
            </a:pPr>
            <a:endParaRPr lang="uk-UA" dirty="0"/>
          </a:p>
          <a:p>
            <a:pPr>
              <a:lnSpc>
                <a:spcPct val="90000"/>
              </a:lnSpc>
            </a:pPr>
            <a:endParaRPr lang="uk-UA" dirty="0"/>
          </a:p>
          <a:p>
            <a:pPr>
              <a:lnSpc>
                <a:spcPct val="90000"/>
              </a:lnSpc>
            </a:pPr>
            <a:r>
              <a:rPr lang="uk-UA" b="1" i="1" dirty="0"/>
              <a:t>Компроміс («лисиця») </a:t>
            </a:r>
            <a:r>
              <a:rPr lang="uk-UA" dirty="0"/>
              <a:t>- взаємні поступки, при яких кожна сторона щось виграє, і щось втрачає.</a:t>
            </a:r>
          </a:p>
          <a:p>
            <a:pPr>
              <a:lnSpc>
                <a:spcPct val="90000"/>
              </a:lnSpc>
            </a:pPr>
            <a:endParaRPr lang="uk-UA" b="1" i="1" dirty="0"/>
          </a:p>
          <a:p>
            <a:pPr>
              <a:lnSpc>
                <a:spcPct val="90000"/>
              </a:lnSpc>
            </a:pPr>
            <a:endParaRPr lang="uk-UA" b="1" i="1" dirty="0"/>
          </a:p>
          <a:p>
            <a:pPr>
              <a:lnSpc>
                <a:spcPct val="90000"/>
              </a:lnSpc>
            </a:pPr>
            <a:endParaRPr lang="uk-UA" b="1" i="1" dirty="0"/>
          </a:p>
          <a:p>
            <a:pPr>
              <a:lnSpc>
                <a:spcPct val="90000"/>
              </a:lnSpc>
            </a:pPr>
            <a:endParaRPr lang="uk-UA" b="1" i="1" dirty="0"/>
          </a:p>
          <a:p>
            <a:endParaRPr lang="uk-UA" dirty="0"/>
          </a:p>
          <a:p>
            <a:endParaRPr lang="uk-UA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720" y="2022519"/>
            <a:ext cx="2730809" cy="3528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7" y="2204864"/>
            <a:ext cx="2923727" cy="3346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23019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404664"/>
            <a:ext cx="7643192" cy="6069288"/>
          </a:xfrm>
        </p:spPr>
        <p:txBody>
          <a:bodyPr/>
          <a:lstStyle/>
          <a:p>
            <a:pPr algn="just"/>
            <a:r>
              <a:rPr lang="ru-RU" b="1" i="1" dirty="0" err="1"/>
              <a:t>Співробітництво</a:t>
            </a:r>
            <a:r>
              <a:rPr lang="ru-RU" b="1" i="1" dirty="0"/>
              <a:t> («сова») </a:t>
            </a:r>
            <a:r>
              <a:rPr lang="ru-RU" dirty="0"/>
              <a:t>- </a:t>
            </a:r>
            <a:r>
              <a:rPr lang="ru-RU" dirty="0" err="1"/>
              <a:t>спільне</a:t>
            </a:r>
            <a:r>
              <a:rPr lang="ru-RU" dirty="0"/>
              <a:t> </a:t>
            </a:r>
            <a:r>
              <a:rPr lang="ru-RU" dirty="0" err="1"/>
              <a:t>вироблення</a:t>
            </a:r>
            <a:r>
              <a:rPr lang="ru-RU" dirty="0"/>
              <a:t> </a:t>
            </a:r>
            <a:r>
              <a:rPr lang="ru-RU" dirty="0" err="1"/>
              <a:t>рішень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максимально </a:t>
            </a:r>
            <a:r>
              <a:rPr lang="ru-RU" dirty="0" err="1"/>
              <a:t>задовольняють</a:t>
            </a:r>
            <a:r>
              <a:rPr lang="ru-RU" dirty="0"/>
              <a:t> </a:t>
            </a:r>
            <a:r>
              <a:rPr lang="ru-RU" dirty="0" err="1"/>
              <a:t>інтереси</a:t>
            </a:r>
            <a:r>
              <a:rPr lang="ru-RU" dirty="0"/>
              <a:t> </a:t>
            </a:r>
            <a:r>
              <a:rPr lang="ru-RU" dirty="0" err="1"/>
              <a:t>усіх</a:t>
            </a:r>
            <a:r>
              <a:rPr lang="ru-RU" dirty="0"/>
              <a:t> </a:t>
            </a:r>
            <a:r>
              <a:rPr lang="ru-RU" dirty="0" err="1"/>
              <a:t>сторін</a:t>
            </a:r>
            <a:r>
              <a:rPr lang="ru-RU" dirty="0"/>
              <a:t>.</a:t>
            </a:r>
          </a:p>
          <a:p>
            <a:endParaRPr lang="uk-UA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5274" y="1822023"/>
            <a:ext cx="5082990" cy="3840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84192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476672"/>
            <a:ext cx="7643192" cy="5997280"/>
          </a:xfrm>
        </p:spPr>
        <p:txBody>
          <a:bodyPr/>
          <a:lstStyle/>
          <a:p>
            <a:pPr algn="just"/>
            <a:r>
              <a:rPr lang="ru-RU" b="1" i="1" dirty="0" err="1"/>
              <a:t>Ігнорування</a:t>
            </a:r>
            <a:r>
              <a:rPr lang="ru-RU" b="1" i="1" dirty="0"/>
              <a:t> («черепаха») </a:t>
            </a:r>
            <a:r>
              <a:rPr lang="ru-RU" dirty="0"/>
              <a:t>- </a:t>
            </a:r>
            <a:r>
              <a:rPr lang="ru-RU" dirty="0" err="1"/>
              <a:t>спроба</a:t>
            </a:r>
            <a:r>
              <a:rPr lang="ru-RU" dirty="0"/>
              <a:t> (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прагнення</a:t>
            </a:r>
            <a:r>
              <a:rPr lang="ru-RU" dirty="0"/>
              <a:t>) </a:t>
            </a:r>
            <a:r>
              <a:rPr lang="ru-RU" dirty="0" err="1"/>
              <a:t>виходу</a:t>
            </a:r>
            <a:r>
              <a:rPr lang="ru-RU" dirty="0"/>
              <a:t> з </a:t>
            </a:r>
            <a:r>
              <a:rPr lang="ru-RU" dirty="0" err="1"/>
              <a:t>конфліктної</a:t>
            </a:r>
            <a:r>
              <a:rPr lang="ru-RU" dirty="0"/>
              <a:t> </a:t>
            </a:r>
            <a:r>
              <a:rPr lang="ru-RU" dirty="0" err="1"/>
              <a:t>ситуації</a:t>
            </a:r>
            <a:r>
              <a:rPr lang="ru-RU" dirty="0"/>
              <a:t>, не </a:t>
            </a:r>
            <a:r>
              <a:rPr lang="ru-RU" dirty="0" err="1"/>
              <a:t>вирішуючи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, </a:t>
            </a:r>
            <a:r>
              <a:rPr lang="ru-RU" dirty="0" err="1"/>
              <a:t>відсутність</a:t>
            </a:r>
            <a:r>
              <a:rPr lang="ru-RU" dirty="0"/>
              <a:t> </a:t>
            </a:r>
            <a:r>
              <a:rPr lang="ru-RU" dirty="0" err="1"/>
              <a:t>прагнення</a:t>
            </a:r>
            <a:r>
              <a:rPr lang="ru-RU" dirty="0"/>
              <a:t> до </a:t>
            </a:r>
            <a:r>
              <a:rPr lang="ru-RU" dirty="0" err="1"/>
              <a:t>кооперації</a:t>
            </a:r>
            <a:r>
              <a:rPr lang="ru-RU" dirty="0"/>
              <a:t> та </a:t>
            </a:r>
            <a:r>
              <a:rPr lang="ru-RU" dirty="0" err="1"/>
              <a:t>спроб</a:t>
            </a:r>
            <a:r>
              <a:rPr lang="ru-RU" dirty="0"/>
              <a:t> </a:t>
            </a:r>
            <a:r>
              <a:rPr lang="ru-RU" dirty="0" err="1"/>
              <a:t>досягнути</a:t>
            </a:r>
            <a:r>
              <a:rPr lang="ru-RU" dirty="0"/>
              <a:t> </a:t>
            </a:r>
            <a:r>
              <a:rPr lang="ru-RU" dirty="0" err="1"/>
              <a:t>власних</a:t>
            </a:r>
            <a:r>
              <a:rPr lang="ru-RU" dirty="0"/>
              <a:t> </a:t>
            </a:r>
            <a:r>
              <a:rPr lang="ru-RU" dirty="0" err="1"/>
              <a:t>цілей</a:t>
            </a:r>
            <a:r>
              <a:rPr lang="ru-RU" dirty="0"/>
              <a:t>.</a:t>
            </a:r>
          </a:p>
          <a:p>
            <a:pPr algn="just"/>
            <a:endParaRPr lang="uk-UA" dirty="0"/>
          </a:p>
          <a:p>
            <a:pPr algn="just"/>
            <a:endParaRPr lang="uk-UA" dirty="0"/>
          </a:p>
          <a:p>
            <a:pPr algn="just"/>
            <a:endParaRPr lang="uk-UA" dirty="0"/>
          </a:p>
          <a:p>
            <a:pPr algn="just"/>
            <a:endParaRPr lang="uk-UA" dirty="0"/>
          </a:p>
          <a:p>
            <a:pPr algn="just"/>
            <a:endParaRPr lang="uk-UA" dirty="0"/>
          </a:p>
          <a:p>
            <a:pPr algn="just"/>
            <a:endParaRPr lang="uk-UA" dirty="0"/>
          </a:p>
          <a:p>
            <a:pPr algn="just"/>
            <a:endParaRPr lang="uk-UA" dirty="0"/>
          </a:p>
          <a:p>
            <a:pPr algn="just"/>
            <a:r>
              <a:rPr lang="ru-RU" b="1" i="1" dirty="0" err="1"/>
              <a:t>Суперництво</a:t>
            </a:r>
            <a:r>
              <a:rPr lang="ru-RU" b="1" i="1" dirty="0"/>
              <a:t> («акула») </a:t>
            </a:r>
            <a:r>
              <a:rPr lang="ru-RU" dirty="0"/>
              <a:t>- </a:t>
            </a:r>
            <a:r>
              <a:rPr lang="ru-RU" dirty="0" err="1"/>
              <a:t>відкрита</a:t>
            </a:r>
            <a:r>
              <a:rPr lang="ru-RU" dirty="0"/>
              <a:t> </a:t>
            </a:r>
            <a:r>
              <a:rPr lang="ru-RU" dirty="0" err="1"/>
              <a:t>боротьба</a:t>
            </a:r>
            <a:r>
              <a:rPr lang="ru-RU" dirty="0"/>
              <a:t> за </a:t>
            </a:r>
            <a:r>
              <a:rPr lang="ru-RU" dirty="0" err="1"/>
              <a:t>свої</a:t>
            </a:r>
            <a:r>
              <a:rPr lang="ru-RU" dirty="0"/>
              <a:t> </a:t>
            </a:r>
            <a:r>
              <a:rPr lang="ru-RU" dirty="0" err="1"/>
              <a:t>інтереси</a:t>
            </a:r>
            <a:r>
              <a:rPr lang="ru-RU" dirty="0"/>
              <a:t> </a:t>
            </a:r>
            <a:r>
              <a:rPr lang="ru-RU" dirty="0" err="1"/>
              <a:t>всупереч</a:t>
            </a:r>
            <a:r>
              <a:rPr lang="ru-RU" dirty="0"/>
              <a:t> </a:t>
            </a:r>
            <a:r>
              <a:rPr lang="ru-RU" dirty="0" err="1"/>
              <a:t>інтересам</a:t>
            </a:r>
            <a:r>
              <a:rPr lang="ru-RU" dirty="0"/>
              <a:t> </a:t>
            </a:r>
            <a:r>
              <a:rPr lang="ru-RU" dirty="0" err="1"/>
              <a:t>супротивної</a:t>
            </a:r>
            <a:r>
              <a:rPr lang="ru-RU" dirty="0"/>
              <a:t> </a:t>
            </a:r>
            <a:r>
              <a:rPr lang="ru-RU" dirty="0" err="1"/>
              <a:t>сторони</a:t>
            </a:r>
            <a:r>
              <a:rPr lang="ru-RU" dirty="0"/>
              <a:t>, </a:t>
            </a:r>
            <a:r>
              <a:rPr lang="ru-RU" dirty="0" err="1"/>
              <a:t>завзяте</a:t>
            </a:r>
            <a:r>
              <a:rPr lang="ru-RU" dirty="0"/>
              <a:t> </a:t>
            </a:r>
            <a:r>
              <a:rPr lang="ru-RU" dirty="0" err="1"/>
              <a:t>відстоювання</a:t>
            </a:r>
            <a:r>
              <a:rPr lang="ru-RU" dirty="0"/>
              <a:t> </a:t>
            </a:r>
            <a:r>
              <a:rPr lang="ru-RU" dirty="0" err="1"/>
              <a:t>своєї</a:t>
            </a:r>
            <a:r>
              <a:rPr lang="ru-RU" dirty="0"/>
              <a:t> </a:t>
            </a:r>
            <a:r>
              <a:rPr lang="ru-RU" dirty="0" err="1"/>
              <a:t>позиції</a:t>
            </a:r>
            <a:r>
              <a:rPr lang="ru-RU" dirty="0"/>
              <a:t>.</a:t>
            </a:r>
          </a:p>
          <a:p>
            <a:endParaRPr lang="uk-UA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448" y="2132856"/>
            <a:ext cx="3151480" cy="2604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988840"/>
            <a:ext cx="4176464" cy="3061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44470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/>
              <a:t>НАЙПОШИРЕНІШІ МІФИ ПРО КОНФЛІКТИ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2548880"/>
          </a:xfrm>
        </p:spPr>
        <p:txBody>
          <a:bodyPr>
            <a:normAutofit fontScale="92500"/>
          </a:bodyPr>
          <a:lstStyle/>
          <a:p>
            <a:r>
              <a:rPr lang="uk-UA" dirty="0"/>
              <a:t>Конфлікт – це погано.</a:t>
            </a:r>
          </a:p>
          <a:p>
            <a:r>
              <a:rPr lang="uk-UA" dirty="0"/>
              <a:t>Єдиний можливий результат конфлікту: хтось виграє – хтось програє.</a:t>
            </a:r>
          </a:p>
          <a:p>
            <a:r>
              <a:rPr lang="uk-UA" dirty="0"/>
              <a:t>Тільки погані працівники спричиняють конфлікти.</a:t>
            </a:r>
          </a:p>
          <a:p>
            <a:r>
              <a:rPr lang="uk-UA" dirty="0"/>
              <a:t>Конфлікт вирішиться сам собою, якщо його не поглиблювати.</a:t>
            </a:r>
          </a:p>
        </p:txBody>
      </p:sp>
      <p:pic>
        <p:nvPicPr>
          <p:cNvPr id="11268" name="Picture 4" descr="ÐÐ¾Ð²âÑÐ·Ð°Ð½Ðµ Ð·Ð¾Ð±ÑÐ°Ð¶ÐµÐ½Ð½Ñ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645024"/>
            <a:ext cx="5332140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02497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cap="all" dirty="0">
                <a:latin typeface="Arial" charset="0"/>
              </a:rPr>
              <a:t>ОСНОВНІ </a:t>
            </a:r>
            <a:r>
              <a:rPr lang="ru-RU" sz="2800" cap="all" dirty="0" err="1">
                <a:latin typeface="Arial" charset="0"/>
              </a:rPr>
              <a:t>типи</a:t>
            </a:r>
            <a:r>
              <a:rPr lang="ru-RU" sz="2800" cap="all" dirty="0">
                <a:latin typeface="Arial" charset="0"/>
              </a:rPr>
              <a:t> КОНФЛІКТУ</a:t>
            </a:r>
            <a:endParaRPr lang="uk-UA" sz="2800" cap="all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691680" y="1772816"/>
            <a:ext cx="5544616" cy="4392488"/>
          </a:xfrm>
        </p:spPr>
        <p:txBody>
          <a:bodyPr/>
          <a:lstStyle/>
          <a:p>
            <a:pPr marL="0" indent="0" algn="ctr">
              <a:buNone/>
            </a:pPr>
            <a:r>
              <a:rPr lang="uk-UA" dirty="0">
                <a:latin typeface="Arial" charset="0"/>
              </a:rPr>
              <a:t>Розрізняють п'ять основних типів конфлікту за кількістю учасників:</a:t>
            </a:r>
          </a:p>
          <a:p>
            <a:pPr>
              <a:buFont typeface="Wingdings" pitchFamily="2" charset="2"/>
              <a:buNone/>
            </a:pPr>
            <a:endParaRPr lang="uk-UA" dirty="0">
              <a:latin typeface="Arial" charset="0"/>
            </a:endParaRPr>
          </a:p>
          <a:p>
            <a:pPr algn="ctr">
              <a:buFont typeface="Wingdings" pitchFamily="2" charset="2"/>
              <a:buNone/>
            </a:pPr>
            <a:r>
              <a:rPr lang="uk-UA" dirty="0">
                <a:latin typeface="Arial" charset="0"/>
              </a:rPr>
              <a:t>1.Внутрішньоособистісний конфлікт. </a:t>
            </a:r>
          </a:p>
          <a:p>
            <a:pPr algn="ctr">
              <a:buFont typeface="Wingdings" pitchFamily="2" charset="2"/>
              <a:buNone/>
            </a:pPr>
            <a:r>
              <a:rPr lang="uk-UA" dirty="0">
                <a:latin typeface="Arial" charset="0"/>
              </a:rPr>
              <a:t>2.Міжособистісний конфлікт.</a:t>
            </a:r>
          </a:p>
          <a:p>
            <a:pPr algn="ctr">
              <a:buFont typeface="Wingdings" pitchFamily="2" charset="2"/>
              <a:buNone/>
            </a:pPr>
            <a:r>
              <a:rPr lang="uk-UA" dirty="0">
                <a:latin typeface="Arial" charset="0"/>
              </a:rPr>
              <a:t>3.Конфлікт між особистістю і групою.</a:t>
            </a:r>
          </a:p>
          <a:p>
            <a:pPr algn="ctr">
              <a:buFont typeface="Wingdings" pitchFamily="2" charset="2"/>
              <a:buNone/>
            </a:pPr>
            <a:r>
              <a:rPr lang="uk-UA" dirty="0">
                <a:latin typeface="Arial" charset="0"/>
              </a:rPr>
              <a:t>4.Міжгруповий конфлікт.</a:t>
            </a:r>
          </a:p>
          <a:p>
            <a:pPr algn="ctr">
              <a:buFont typeface="Wingdings" pitchFamily="2" charset="2"/>
              <a:buNone/>
            </a:pPr>
            <a:r>
              <a:rPr lang="uk-UA" dirty="0">
                <a:latin typeface="Arial" charset="0"/>
              </a:rPr>
              <a:t>5. Міжнародний конфлікт.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08969604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719</TotalTime>
  <Words>936</Words>
  <Application>Microsoft Office PowerPoint</Application>
  <PresentationFormat>Екран (4:3)</PresentationFormat>
  <Paragraphs>122</Paragraphs>
  <Slides>26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26</vt:i4>
      </vt:variant>
    </vt:vector>
  </HeadingPairs>
  <TitlesOfParts>
    <vt:vector size="31" baseType="lpstr">
      <vt:lpstr>Arial</vt:lpstr>
      <vt:lpstr>Century Schoolbook</vt:lpstr>
      <vt:lpstr>Wingdings</vt:lpstr>
      <vt:lpstr>Wingdings 2</vt:lpstr>
      <vt:lpstr>Эркер</vt:lpstr>
      <vt:lpstr>конфлікти</vt:lpstr>
      <vt:lpstr>ЩО ТАКЕ «КОНФЛІКТ»? </vt:lpstr>
      <vt:lpstr>ЯКІ АСОЦІАЦІЇ ВИКЛИКАЄ СЛОВО «КОНФЛІКТ»?</vt:lpstr>
      <vt:lpstr>поняття</vt:lpstr>
      <vt:lpstr>СТРАТЕГІЇ ПОВЕДІНКИ В КОНФЛІКТІ </vt:lpstr>
      <vt:lpstr>Презентація PowerPoint</vt:lpstr>
      <vt:lpstr>Презентація PowerPoint</vt:lpstr>
      <vt:lpstr>НАЙПОШИРЕНІШІ МІФИ ПРО КОНФЛІКТИ</vt:lpstr>
      <vt:lpstr>ОСНОВНІ типи КОНФЛІКТУ</vt:lpstr>
      <vt:lpstr>Презентація PowerPoint</vt:lpstr>
      <vt:lpstr>Міжособистістний конфлікт (діадний).  Це більш поширений тип конфлікту, де в ролі учасників постають дві особи, кожна з яких є суб’єктом – носієм певних цінностей, інтересів та думок.   </vt:lpstr>
      <vt:lpstr>Презентація PowerPoint</vt:lpstr>
      <vt:lpstr>Міжгруповий конфлікт. Будь-яка організація складається з певних формальних і неформальних груп, між якими можуть виникати конфлікти. Найчастіше конфлікт виникає через розбіжності в цілях чи інтересах функціональних структурних груп, які просто не в змозі мирно співіснувати, оскільки всередині будь-якої групи постійно відбувається динамічний розвиток, змінюються цілі, завдання, що поступово входять у суперечки.</vt:lpstr>
      <vt:lpstr>Презентація PowerPoint</vt:lpstr>
      <vt:lpstr>МОЖНА ВИДІЛИТИ ТАКІ ФАЗИ РОЗВИТКУ МІЖНАРОДНОГО КОНФЛІКТУ: </vt:lpstr>
      <vt:lpstr>ПРИЧИНИ КОНФЛІКТІВ</vt:lpstr>
      <vt:lpstr>ФУНКЦІЇ КОНФЛІКТУ</vt:lpstr>
      <vt:lpstr>Як же розвивається конфлікт?</vt:lpstr>
      <vt:lpstr>ПОЧАТОК КОНФЛІКТУ.</vt:lpstr>
      <vt:lpstr>КУЛЬМІНАЦІЯ КОНФЛІКТУ.</vt:lpstr>
      <vt:lpstr>ВИРІШЕННЯ КОНФЛІКТУ.</vt:lpstr>
      <vt:lpstr>Схема ПОДОЛАННЯ КОНФЛІКТУ</vt:lpstr>
      <vt:lpstr>То як Вирішити конфлікт?</vt:lpstr>
      <vt:lpstr>Збройний конфлікт – це зіткнення між державами, або ворогуючими сторонами  в межах території однієї держави. Війна- один з видів збройного конфлікту. </vt:lpstr>
      <vt:lpstr>Війна – гостра форма вирішення протиріч між державами , що характеризується двостороннім застосуванням  збройних сил </vt:lpstr>
      <vt:lpstr>Дякую за увагу! Ви просто молодці!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конфлікти</dc:title>
  <dc:creator>Оля</dc:creator>
  <cp:lastModifiedBy>Admin</cp:lastModifiedBy>
  <cp:revision>53</cp:revision>
  <dcterms:created xsi:type="dcterms:W3CDTF">2019-02-17T12:08:04Z</dcterms:created>
  <dcterms:modified xsi:type="dcterms:W3CDTF">2023-02-22T09:28:29Z</dcterms:modified>
</cp:coreProperties>
</file>