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1" r:id="rId8"/>
    <p:sldId id="260" r:id="rId9"/>
    <p:sldId id="264" r:id="rId10"/>
    <p:sldId id="265" r:id="rId11"/>
    <p:sldId id="270" r:id="rId12"/>
    <p:sldId id="269" r:id="rId13"/>
    <p:sldId id="267" r:id="rId14"/>
    <p:sldId id="279" r:id="rId15"/>
    <p:sldId id="266" r:id="rId16"/>
    <p:sldId id="272" r:id="rId17"/>
    <p:sldId id="280" r:id="rId18"/>
    <p:sldId id="293" r:id="rId19"/>
    <p:sldId id="290" r:id="rId20"/>
    <p:sldId id="291" r:id="rId21"/>
    <p:sldId id="292" r:id="rId22"/>
    <p:sldId id="281" r:id="rId23"/>
    <p:sldId id="284" r:id="rId24"/>
    <p:sldId id="285" r:id="rId25"/>
    <p:sldId id="286" r:id="rId26"/>
    <p:sldId id="287" r:id="rId27"/>
    <p:sldId id="288" r:id="rId28"/>
    <p:sldId id="283" r:id="rId29"/>
    <p:sldId id="28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9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2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3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8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0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04AA-5F18-4FCB-97A2-36511D52C6E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5311-8A7C-4B0F-B1FF-3C9533AE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9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ZpM2Rw49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mina.com/" TargetMode="External"/><Relationship Id="rId2" Type="http://schemas.openxmlformats.org/officeDocument/2006/relationships/hyperlink" Target="https://www.youtube.com/watch?v=V5JZWI8Tr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childrens_doctor_at_war_bot" TargetMode="External"/><Relationship Id="rId5" Type="http://schemas.openxmlformats.org/officeDocument/2006/relationships/hyperlink" Target="https://drive.google.com/file/d/1jG81cf0Tl_jT-IBL7RKRNewH5D1ZdSuh/view?usp=sharing" TargetMode="External"/><Relationship Id="rId4" Type="http://schemas.openxmlformats.org/officeDocument/2006/relationships/hyperlink" Target="https://drive.google.com/file/d/1hnxYclffAZ0jOrLFUCfs_AVZtDa-MP_u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ag.com.ua/aciklichnim-pokaznikom-ye.html" TargetMode="External"/><Relationship Id="rId2" Type="http://schemas.openxmlformats.org/officeDocument/2006/relationships/hyperlink" Target="http://shag.com.ua/podoroj-u-krayinu-kazok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02624" cy="446449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збори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«Основи сталого способу життя»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0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7" y="246038"/>
            <a:ext cx="8630145" cy="6472609"/>
          </a:xfrm>
        </p:spPr>
      </p:pic>
    </p:spTree>
    <p:extLst>
      <p:ext uri="{BB962C8B-B14F-4D97-AF65-F5344CB8AC3E}">
        <p14:creationId xmlns:p14="http://schemas.microsoft.com/office/powerpoint/2010/main" val="354017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altLang="ru-RU" sz="4400" b="1" i="1" kern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СТАЛИЙ РОЗВИТОК </a:t>
            </a:r>
            <a:r>
              <a:rPr lang="uk-UA" altLang="ru-RU" sz="4400" i="1" kern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(СР) - це стабільний спрямований розвиток економічної та соціальної сфери країни за умови раціонального використання екологічних ресурсів.</a:t>
            </a:r>
            <a:endParaRPr lang="uk-UA" altLang="ru-RU" sz="1600" i="1" kern="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25402" cy="1426588"/>
          </a:xfrm>
          <a:prstGeom prst="rect">
            <a:avLst/>
          </a:prstGeom>
        </p:spPr>
      </p:pic>
      <p:sp>
        <p:nvSpPr>
          <p:cNvPr id="4" name="Rectangle 17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/>
            </a:r>
            <a:br>
              <a:rPr lang="uk-UA" altLang="ru-RU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uk-UA" altLang="ru-RU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Що </a:t>
            </a:r>
            <a:r>
              <a:rPr lang="uk-UA" altLang="ru-RU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означає термін  </a:t>
            </a:r>
            <a:br>
              <a:rPr lang="uk-UA" altLang="ru-RU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uk-UA" altLang="ru-RU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“сталий розвиток”? </a:t>
            </a:r>
            <a:br>
              <a:rPr lang="uk-UA" altLang="ru-RU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0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9" y="274638"/>
            <a:ext cx="8529141" cy="6396856"/>
          </a:xfrm>
        </p:spPr>
      </p:pic>
    </p:spTree>
    <p:extLst>
      <p:ext uri="{BB962C8B-B14F-4D97-AF65-F5344CB8AC3E}">
        <p14:creationId xmlns:p14="http://schemas.microsoft.com/office/powerpoint/2010/main" val="412300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Picture 5" descr="C:\Users\Neo\Desktop\20663863_1588984761133139_49345556344228149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20338"/>
          <a:stretch>
            <a:fillRect/>
          </a:stretch>
        </p:blipFill>
        <p:spPr bwMode="auto">
          <a:xfrm>
            <a:off x="378147" y="274638"/>
            <a:ext cx="82153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Люба\Desktop\pometun gavry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87737"/>
            <a:ext cx="2743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010029" y="4787245"/>
            <a:ext cx="66011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solidFill>
                  <a:srgbClr val="CC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Авторки-</a:t>
            </a:r>
            <a:r>
              <a:rPr lang="uk-UA" altLang="ru-RU" sz="2400" b="1" dirty="0" err="1">
                <a:solidFill>
                  <a:srgbClr val="CC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розробниці</a:t>
            </a:r>
            <a:r>
              <a:rPr lang="uk-UA" altLang="ru-RU" sz="2400" b="1" dirty="0">
                <a:solidFill>
                  <a:srgbClr val="CC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програми</a:t>
            </a:r>
          </a:p>
          <a:p>
            <a:pPr algn="ctr" eaLnBrk="1" hangingPunct="1">
              <a:buFontTx/>
              <a:buChar char="-"/>
            </a:pP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членкиня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-кореспондентка НАПН України, </a:t>
            </a:r>
          </a:p>
          <a:p>
            <a:pPr algn="ctr" eaLnBrk="1" hangingPunct="1"/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uk-UA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докторка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педагогічних наук 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Олена </a:t>
            </a:r>
            <a:r>
              <a:rPr lang="uk-UA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Пометун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FontTx/>
              <a:buChar char="-"/>
            </a:pP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докторка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педагогічних наук 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Наталія Гавриш.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uk-UA" altLang="ru-RU" sz="2400" b="1" dirty="0">
              <a:solidFill>
                <a:srgbClr val="CC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В </a:t>
            </a:r>
            <a:r>
              <a:rPr lang="ru-RU" b="1" i="1" dirty="0" err="1"/>
              <a:t>екологічній</a:t>
            </a:r>
            <a:r>
              <a:rPr lang="ru-RU" b="1" i="1" dirty="0"/>
              <a:t> </a:t>
            </a:r>
            <a:r>
              <a:rPr lang="ru-RU" b="1" i="1" dirty="0" err="1"/>
              <a:t>сфері</a:t>
            </a:r>
            <a:r>
              <a:rPr lang="ru-RU" dirty="0"/>
              <a:t>. </a:t>
            </a:r>
            <a:r>
              <a:rPr lang="ru-RU" dirty="0" err="1"/>
              <a:t>Охорона</a:t>
            </a:r>
            <a:r>
              <a:rPr lang="ru-RU" dirty="0"/>
              <a:t> та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b="1" i="1" dirty="0"/>
              <a:t>В </a:t>
            </a:r>
            <a:r>
              <a:rPr lang="ru-RU" b="1" i="1" dirty="0" err="1"/>
              <a:t>економічній</a:t>
            </a:r>
            <a:r>
              <a:rPr lang="ru-RU" b="1" i="1" dirty="0"/>
              <a:t> </a:t>
            </a:r>
            <a:r>
              <a:rPr lang="ru-RU" b="1" i="1" dirty="0" err="1"/>
              <a:t>сфері</a:t>
            </a:r>
            <a:r>
              <a:rPr lang="ru-RU" i="1" dirty="0"/>
              <a:t>.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природу техногенного типу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r>
              <a:rPr lang="ru-RU" b="1" i="1" dirty="0"/>
              <a:t>У </a:t>
            </a:r>
            <a:r>
              <a:rPr lang="ru-RU" b="1" i="1" dirty="0" err="1"/>
              <a:t>соціальній</a:t>
            </a:r>
            <a:r>
              <a:rPr lang="ru-RU" b="1" i="1" dirty="0"/>
              <a:t> </a:t>
            </a:r>
            <a:r>
              <a:rPr lang="ru-RU" b="1" i="1" dirty="0" err="1"/>
              <a:t>сфері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розриву</a:t>
            </a:r>
            <a:r>
              <a:rPr lang="ru-RU" dirty="0"/>
              <a:t> в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викорінення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і </a:t>
            </a:r>
            <a:r>
              <a:rPr lang="ru-RU" dirty="0" err="1"/>
              <a:t>злиденності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людей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</a:t>
            </a:r>
            <a:r>
              <a:rPr lang="ru-RU" dirty="0" err="1"/>
              <a:t>дотримання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78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гурткової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умов 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0225" indent="280988" algn="just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орієнтовані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0225" indent="280988" algn="just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старшими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дошкільниками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причетності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0225" indent="280988" algn="just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моделей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6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653536" cy="286633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для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2712" y="2324894"/>
            <a:ext cx="3838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1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51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err="1" smtClean="0"/>
              <a:t>Мовленнєва</a:t>
            </a:r>
            <a:r>
              <a:rPr lang="ru-RU" b="1" i="1" dirty="0" smtClean="0"/>
              <a:t> </a:t>
            </a:r>
            <a:r>
              <a:rPr lang="ru-RU" b="1" i="1" dirty="0" err="1"/>
              <a:t>компетентність</a:t>
            </a:r>
            <a:r>
              <a:rPr lang="ru-RU" b="1" i="1" dirty="0"/>
              <a:t> — 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здатність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 </a:t>
            </a:r>
            <a:r>
              <a:rPr lang="ru-RU" b="1" i="1" dirty="0" err="1"/>
              <a:t>продукувати</a:t>
            </a:r>
            <a:r>
              <a:rPr lang="ru-RU" b="1" i="1" dirty="0"/>
              <a:t> </a:t>
            </a:r>
            <a:r>
              <a:rPr lang="ru-RU" b="1" i="1" dirty="0" err="1"/>
              <a:t>свої</a:t>
            </a:r>
            <a:r>
              <a:rPr lang="ru-RU" b="1" i="1" dirty="0"/>
              <a:t> </a:t>
            </a:r>
            <a:r>
              <a:rPr lang="ru-RU" b="1" i="1" dirty="0" err="1"/>
              <a:t>звернення</a:t>
            </a:r>
            <a:r>
              <a:rPr lang="ru-RU" b="1" i="1" dirty="0"/>
              <a:t>, думки, </a:t>
            </a:r>
            <a:r>
              <a:rPr lang="ru-RU" b="1" i="1" dirty="0" err="1"/>
              <a:t>враження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b="1" i="1" dirty="0"/>
              <a:t> в будь-</a:t>
            </a:r>
            <a:r>
              <a:rPr lang="ru-RU" b="1" i="1" dirty="0" err="1"/>
              <a:t>яких</a:t>
            </a:r>
            <a:r>
              <a:rPr lang="ru-RU" b="1" i="1" dirty="0"/>
              <a:t> формах </a:t>
            </a:r>
            <a:r>
              <a:rPr lang="ru-RU" b="1" i="1" dirty="0" err="1"/>
              <a:t>мовленнєвого</a:t>
            </a:r>
            <a:r>
              <a:rPr lang="ru-RU" b="1" i="1" dirty="0"/>
              <a:t> </a:t>
            </a:r>
            <a:r>
              <a:rPr lang="ru-RU" b="1" i="1" dirty="0" err="1"/>
              <a:t>висловлювання</a:t>
            </a:r>
            <a:r>
              <a:rPr lang="ru-RU" b="1" i="1" dirty="0"/>
              <a:t> за </a:t>
            </a:r>
            <a:r>
              <a:rPr lang="ru-RU" b="1" i="1" dirty="0" err="1"/>
              <a:t>допомогою</a:t>
            </a:r>
            <a:r>
              <a:rPr lang="ru-RU" b="1" i="1" dirty="0"/>
              <a:t> </a:t>
            </a:r>
            <a:r>
              <a:rPr lang="ru-RU" b="1" i="1" dirty="0" err="1"/>
              <a:t>вербальних</a:t>
            </a:r>
            <a:r>
              <a:rPr lang="ru-RU" b="1" i="1" dirty="0"/>
              <a:t> і </a:t>
            </a:r>
            <a:r>
              <a:rPr lang="ru-RU" b="1" i="1" dirty="0" err="1"/>
              <a:t>невербальних</a:t>
            </a:r>
            <a:r>
              <a:rPr lang="ru-RU" b="1" i="1" dirty="0"/>
              <a:t> </a:t>
            </a:r>
            <a:r>
              <a:rPr lang="ru-RU" b="1" i="1" dirty="0" err="1"/>
              <a:t>засобів</a:t>
            </a:r>
            <a:r>
              <a:rPr lang="ru-RU" b="1" i="1" dirty="0"/>
              <a:t>. </a:t>
            </a:r>
            <a:r>
              <a:rPr lang="ru-RU" b="1" i="1" dirty="0" err="1"/>
              <a:t>Мовленнєва</a:t>
            </a:r>
            <a:r>
              <a:rPr lang="ru-RU" b="1" i="1" dirty="0"/>
              <a:t> </a:t>
            </a:r>
            <a:r>
              <a:rPr lang="ru-RU" b="1" i="1" dirty="0" err="1"/>
              <a:t>компетентність</a:t>
            </a:r>
            <a:r>
              <a:rPr lang="ru-RU" b="1" i="1" dirty="0"/>
              <a:t> </a:t>
            </a:r>
            <a:r>
              <a:rPr lang="ru-RU" b="1" i="1" dirty="0" err="1"/>
              <a:t>об’єднує</a:t>
            </a:r>
            <a:r>
              <a:rPr lang="ru-RU" b="1" i="1" dirty="0"/>
              <a:t> </a:t>
            </a:r>
            <a:r>
              <a:rPr lang="ru-RU" b="1" i="1" dirty="0" err="1"/>
              <a:t>фонетичний</a:t>
            </a:r>
            <a:r>
              <a:rPr lang="ru-RU" b="1" i="1" dirty="0"/>
              <a:t>, </a:t>
            </a:r>
            <a:r>
              <a:rPr lang="ru-RU" b="1" i="1" dirty="0" err="1"/>
              <a:t>лексичний</a:t>
            </a:r>
            <a:r>
              <a:rPr lang="ru-RU" b="1" i="1" dirty="0"/>
              <a:t>, </a:t>
            </a:r>
            <a:r>
              <a:rPr lang="ru-RU" b="1" i="1" dirty="0" err="1"/>
              <a:t>граматичний</a:t>
            </a:r>
            <a:r>
              <a:rPr lang="ru-RU" b="1" i="1" dirty="0"/>
              <a:t>, </a:t>
            </a:r>
            <a:r>
              <a:rPr lang="ru-RU" b="1" i="1" dirty="0" err="1"/>
              <a:t>діалогічний</a:t>
            </a:r>
            <a:r>
              <a:rPr lang="ru-RU" b="1" i="1" dirty="0"/>
              <a:t>, </a:t>
            </a:r>
            <a:r>
              <a:rPr lang="ru-RU" b="1" i="1" dirty="0" err="1"/>
              <a:t>монологічний</a:t>
            </a:r>
            <a:r>
              <a:rPr lang="ru-RU" b="1" i="1" dirty="0"/>
              <a:t> </a:t>
            </a:r>
            <a:r>
              <a:rPr lang="ru-RU" b="1" i="1" dirty="0" err="1"/>
              <a:t>складники</a:t>
            </a:r>
            <a:r>
              <a:rPr lang="ru-RU" b="1" i="1" dirty="0"/>
              <a:t> та </a:t>
            </a:r>
            <a:r>
              <a:rPr lang="ru-RU" b="1" i="1" dirty="0" err="1"/>
              <a:t>засвідчує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взаємозалежність</a:t>
            </a:r>
            <a:r>
              <a:rPr lang="ru-RU" b="1" i="1" dirty="0"/>
              <a:t> і </a:t>
            </a:r>
            <a:r>
              <a:rPr lang="ru-RU" b="1" i="1" dirty="0" err="1"/>
              <a:t>взаємозумовленість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87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способом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найвагомішим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«каналом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конкретно-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понятійно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-абстрактного.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державною на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позитивного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домовлятися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потреби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аргументовано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Емоційно-ціннісне</a:t>
            </a:r>
            <a:r>
              <a:rPr lang="ru-RU" sz="3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активного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людьми; у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повсякденних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при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телефонній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злагоджено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sz="3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етикетними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формулами (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подяки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вибачення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висловлювань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2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денний: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78112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і завдання національно-патріотичного виховання дітей старшого дошкільного віку в контексті сьогодення.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дітей навичок поведінки для сталого розвитку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мовленнєвого розвитку дошкільників у світлі вимог оновленого БКДО (Державного стандарту)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дітей навичок безпечної поведінки в умовах режиму воєнного стану.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підтримати дітей у стресових ситуаціях?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5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</a:t>
            </a:r>
          </a:p>
          <a:p>
            <a:pPr marL="0" indent="0">
              <a:buNone/>
            </a:pP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своєчасного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звукового складу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регулярного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 в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переказування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поліклініці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забезпечили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запитанням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рівноправним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співрозмовником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розмірковуванні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аргументуванні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припущень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привчання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промовляння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задуманого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одержаного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та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задуманого</a:t>
            </a:r>
            <a: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10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подяки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прикладу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живим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статусом) у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конфліктної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трапилась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того, як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суперечливий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по-іншому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художньо-мовленнєвих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книжки як до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полички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вашими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ритуалу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та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паралелей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декламувати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святах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літературно-мовленнєвих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загадуванням-відгадуванням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загадок,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кінцівок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Навколо так багато цікавого, але на жаль небезпечного</a:t>
            </a:r>
            <a:endParaRPr lang="ru-RU" dirty="0"/>
          </a:p>
        </p:txBody>
      </p:sp>
      <p:pic>
        <p:nvPicPr>
          <p:cNvPr id="4" name="Picture 2" descr="Можливо, це зображення в мультиплікаційному стилі (текст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992888" cy="6336704"/>
          </a:xfrm>
        </p:spPr>
        <p:txBody>
          <a:bodyPr>
            <a:normAutofit fontScale="92500" lnSpcReduction="10000"/>
          </a:bodyPr>
          <a:lstStyle/>
          <a:p>
            <a:pPr marL="46037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Агресія, військові дії країни-агресора завдали великих втрат нашій країні, загинули тисячі українців…</a:t>
            </a:r>
          </a:p>
          <a:p>
            <a:pPr marL="46037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 </a:t>
            </a:r>
          </a:p>
          <a:p>
            <a:pPr marL="46037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46037" indent="0" algn="ctr">
              <a:buNone/>
            </a:pPr>
            <a:endParaRPr lang="uk-UA" sz="3200" dirty="0" smtClean="0">
              <a:solidFill>
                <a:schemeClr val="tx1"/>
              </a:solidFill>
            </a:endParaRPr>
          </a:p>
          <a:p>
            <a:pPr marL="46037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Нажаль, військові дії продовжуються відбуватися на території України і зараз. Саме тому, нам потрібно бути максимально обережними! Дотримуватися правил та норм суспільної поведінки в умовах військового стану!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52" y="1772816"/>
            <a:ext cx="2736304" cy="18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920880" cy="5832648"/>
          </a:xfrm>
        </p:spPr>
        <p:txBody>
          <a:bodyPr/>
          <a:lstStyle/>
          <a:p>
            <a:pPr marL="46037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ігноруйте сигналів, які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«повітряну тривогу»!!!</a:t>
            </a:r>
          </a:p>
          <a:p>
            <a:pPr marL="46037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Після отримання такого сигналу негайно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прямувати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укриття!!! 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3212976"/>
            <a:ext cx="5688631" cy="34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7776864" cy="6120680"/>
          </a:xfrm>
        </p:spPr>
        <p:txBody>
          <a:bodyPr/>
          <a:lstStyle/>
          <a:p>
            <a:pPr marL="46037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Ідучи на прогулянку не перебувайте далеко від дому!!!</a:t>
            </a:r>
          </a:p>
          <a:p>
            <a:pPr marL="46037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Знаходячись на вулиці не підходьте  та не торкайтесь до невідомих речей! </a:t>
            </a:r>
            <a:endParaRPr lang="uk-UA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235987"/>
            <a:ext cx="4536504" cy="30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8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568952" cy="6480720"/>
          </a:xfrm>
        </p:spPr>
        <p:txBody>
          <a:bodyPr/>
          <a:lstStyle/>
          <a:p>
            <a:pPr marL="46037" lvl="0" indent="0" algn="ctr">
              <a:buNone/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звичайні побутові предмети можуть бути заміновані, тому не беріть у руки: іграшки, коробки, телефони тощо. Побачивши, </a:t>
            </a:r>
            <a:r>
              <a:rPr 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</a:t>
            </a: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підозрілих предмети, будь ласка, </a:t>
            </a:r>
            <a:r>
              <a:rPr lang="uk-UA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794006"/>
            <a:ext cx="3888432" cy="28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19672" y="332656"/>
            <a:ext cx="6577928" cy="3651504"/>
          </a:xfrm>
        </p:spPr>
        <p:txBody>
          <a:bodyPr/>
          <a:lstStyle/>
          <a:p>
            <a:pPr marL="46037" indent="0" algn="ctr">
              <a:buNone/>
            </a:pPr>
            <a:r>
              <a:rPr lang="uk-UA" sz="4400" b="1" dirty="0" smtClean="0">
                <a:solidFill>
                  <a:schemeClr val="tx1"/>
                </a:solidFill>
              </a:rPr>
              <a:t>Прогулянки в лісі – заборонені!!</a:t>
            </a:r>
            <a:endParaRPr lang="uk-UA" sz="4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36912"/>
            <a:ext cx="3888431" cy="32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5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mwZpM2Rw49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124744"/>
            <a:ext cx="81929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ПОСИЛАННЯ ЗА ТЕМОЮ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/>
              <a:t>Мультфільм</a:t>
            </a:r>
            <a:r>
              <a:rPr lang="ru-RU" b="1" i="1" dirty="0"/>
              <a:t> ЮНІСЕФ </a:t>
            </a:r>
            <a:r>
              <a:rPr lang="ru-RU" b="1" i="1" dirty="0" err="1"/>
              <a:t>Україна</a:t>
            </a:r>
            <a:r>
              <a:rPr lang="ru-RU" b="1" i="1" dirty="0"/>
              <a:t> про </a:t>
            </a:r>
            <a:r>
              <a:rPr lang="ru-RU" b="1" i="1" dirty="0" err="1"/>
              <a:t>мінну</a:t>
            </a:r>
            <a:r>
              <a:rPr lang="ru-RU" b="1" i="1" dirty="0"/>
              <a:t> </a:t>
            </a:r>
            <a:r>
              <a:rPr lang="ru-RU" b="1" i="1" dirty="0" err="1"/>
              <a:t>безпеку</a:t>
            </a:r>
            <a:r>
              <a:rPr lang="ru-RU" b="1" i="1" dirty="0"/>
              <a:t>: </a:t>
            </a:r>
            <a:r>
              <a:rPr lang="ru-RU" b="1" i="1" dirty="0" err="1">
                <a:hlinkClick r:id="rId2"/>
              </a:rPr>
              <a:t>лісовий</a:t>
            </a:r>
            <a:r>
              <a:rPr lang="ru-RU" b="1" i="1" dirty="0">
                <a:hlinkClick r:id="rId2"/>
              </a:rPr>
              <a:t> скарб</a:t>
            </a:r>
            <a:r>
              <a:rPr lang="ru-RU" b="1" i="1" dirty="0"/>
              <a:t>.</a:t>
            </a:r>
          </a:p>
          <a:p>
            <a:r>
              <a:rPr lang="ru-RU" b="1" i="1" dirty="0">
                <a:hlinkClick r:id="rId3"/>
              </a:rPr>
              <a:t>Курс з </a:t>
            </a:r>
            <a:r>
              <a:rPr lang="ru-RU" b="1" i="1" dirty="0" err="1">
                <a:hlinkClick r:id="rId3"/>
              </a:rPr>
              <a:t>інформування</a:t>
            </a:r>
            <a:r>
              <a:rPr lang="ru-RU" b="1" i="1" dirty="0">
                <a:hlinkClick r:id="rId3"/>
              </a:rPr>
              <a:t> про </a:t>
            </a:r>
            <a:r>
              <a:rPr lang="ru-RU" b="1" i="1" dirty="0" err="1">
                <a:hlinkClick r:id="rId3"/>
              </a:rPr>
              <a:t>ризики</a:t>
            </a:r>
            <a:r>
              <a:rPr lang="ru-RU" b="1" i="1" dirty="0">
                <a:hlinkClick r:id="rId3"/>
              </a:rPr>
              <a:t> </a:t>
            </a:r>
            <a:r>
              <a:rPr lang="ru-RU" b="1" i="1" dirty="0" err="1">
                <a:hlinkClick r:id="rId3"/>
              </a:rPr>
              <a:t>вибухонебезпечних</a:t>
            </a:r>
            <a:r>
              <a:rPr lang="ru-RU" b="1" i="1" dirty="0">
                <a:hlinkClick r:id="rId3"/>
              </a:rPr>
              <a:t> </a:t>
            </a:r>
            <a:r>
              <a:rPr lang="ru-RU" b="1" i="1" dirty="0" err="1">
                <a:hlinkClick r:id="rId3"/>
              </a:rPr>
              <a:t>предметів</a:t>
            </a:r>
            <a:r>
              <a:rPr lang="ru-RU" b="1" i="1" dirty="0"/>
              <a:t> 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освітнього</a:t>
            </a:r>
            <a:r>
              <a:rPr lang="ru-RU" b="1" i="1" dirty="0"/>
              <a:t> </a:t>
            </a:r>
            <a:r>
              <a:rPr lang="ru-RU" b="1" i="1" dirty="0" err="1"/>
              <a:t>проєкту</a:t>
            </a:r>
            <a:r>
              <a:rPr lang="ru-RU" b="1" i="1" dirty="0"/>
              <a:t> «</a:t>
            </a:r>
            <a:r>
              <a:rPr lang="ru-RU" b="1" i="1" dirty="0" err="1"/>
              <a:t>Стопміна</a:t>
            </a:r>
            <a:r>
              <a:rPr lang="ru-RU" b="1" i="1" dirty="0"/>
              <a:t>».</a:t>
            </a:r>
          </a:p>
          <a:p>
            <a:r>
              <a:rPr lang="ru-RU" b="1" i="1" u="sng" dirty="0" err="1">
                <a:hlinkClick r:id="rId4"/>
              </a:rPr>
              <a:t>Посібник</a:t>
            </a:r>
            <a:r>
              <a:rPr lang="ru-RU" b="1" i="1" u="sng" dirty="0">
                <a:hlinkClick r:id="rId4"/>
              </a:rPr>
              <a:t> для </a:t>
            </a:r>
            <a:r>
              <a:rPr lang="ru-RU" b="1" i="1" u="sng" dirty="0" err="1">
                <a:hlinkClick r:id="rId4"/>
              </a:rPr>
              <a:t>самостійного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вивчення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населенням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способів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захисту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від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надзвичайних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ситуацій</a:t>
            </a:r>
            <a:r>
              <a:rPr lang="ru-RU" b="1" i="1" u="sng" dirty="0">
                <a:hlinkClick r:id="rId4"/>
              </a:rPr>
              <a:t> та </a:t>
            </a:r>
            <a:r>
              <a:rPr lang="ru-RU" b="1" i="1" u="sng" dirty="0" err="1">
                <a:hlinkClick r:id="rId4"/>
              </a:rPr>
              <a:t>дій</a:t>
            </a:r>
            <a:r>
              <a:rPr lang="ru-RU" b="1" i="1" u="sng" dirty="0">
                <a:hlinkClick r:id="rId4"/>
              </a:rPr>
              <a:t> у </a:t>
            </a:r>
            <a:r>
              <a:rPr lang="ru-RU" b="1" i="1" u="sng" dirty="0" err="1">
                <a:hlinkClick r:id="rId4"/>
              </a:rPr>
              <a:t>разі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їх</a:t>
            </a:r>
            <a:r>
              <a:rPr lang="ru-RU" b="1" i="1" u="sng" dirty="0">
                <a:hlinkClick r:id="rId4"/>
              </a:rPr>
              <a:t> </a:t>
            </a:r>
            <a:r>
              <a:rPr lang="ru-RU" b="1" i="1" u="sng" dirty="0" err="1">
                <a:hlinkClick r:id="rId4"/>
              </a:rPr>
              <a:t>виникненн</a:t>
            </a:r>
            <a:r>
              <a:rPr lang="ru-RU" b="1" i="1" dirty="0" err="1"/>
              <a:t>я</a:t>
            </a:r>
            <a:r>
              <a:rPr lang="ru-RU" b="1" i="1" dirty="0"/>
              <a:t> 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Державної</a:t>
            </a:r>
            <a:r>
              <a:rPr lang="ru-RU" b="1" i="1" dirty="0"/>
              <a:t> </a:t>
            </a:r>
            <a:r>
              <a:rPr lang="ru-RU" b="1" i="1" dirty="0" err="1"/>
              <a:t>служби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з </a:t>
            </a:r>
            <a:r>
              <a:rPr lang="ru-RU" b="1" i="1" dirty="0" err="1"/>
              <a:t>надзвичайних</a:t>
            </a:r>
            <a:r>
              <a:rPr lang="ru-RU" b="1" i="1" dirty="0"/>
              <a:t> </a:t>
            </a:r>
            <a:r>
              <a:rPr lang="ru-RU" b="1" i="1" dirty="0" err="1"/>
              <a:t>ситуацій</a:t>
            </a:r>
            <a:r>
              <a:rPr lang="ru-RU" b="1" i="1" dirty="0"/>
              <a:t>.</a:t>
            </a:r>
          </a:p>
          <a:p>
            <a:r>
              <a:rPr lang="ru-RU" b="1" i="1" dirty="0" err="1">
                <a:hlinkClick r:id="rId5"/>
              </a:rPr>
              <a:t>Пам’ятка</a:t>
            </a:r>
            <a:r>
              <a:rPr lang="ru-RU" b="1" i="1" dirty="0">
                <a:hlinkClick r:id="rId5"/>
              </a:rPr>
              <a:t> </a:t>
            </a:r>
            <a:r>
              <a:rPr lang="ru-RU" b="1" i="1" dirty="0" err="1">
                <a:hlinkClick r:id="rId5"/>
              </a:rPr>
              <a:t>щодо</a:t>
            </a:r>
            <a:r>
              <a:rPr lang="ru-RU" b="1" i="1" dirty="0">
                <a:hlinkClick r:id="rId5"/>
              </a:rPr>
              <a:t> правил </a:t>
            </a:r>
            <a:r>
              <a:rPr lang="ru-RU" b="1" i="1" dirty="0" err="1">
                <a:hlinkClick r:id="rId5"/>
              </a:rPr>
              <a:t>поведінки</a:t>
            </a:r>
            <a:r>
              <a:rPr lang="ru-RU" b="1" i="1" dirty="0">
                <a:hlinkClick r:id="rId5"/>
              </a:rPr>
              <a:t> (порядку </a:t>
            </a:r>
            <a:r>
              <a:rPr lang="ru-RU" b="1" i="1" dirty="0" err="1">
                <a:hlinkClick r:id="rId5"/>
              </a:rPr>
              <a:t>дій</a:t>
            </a:r>
            <a:r>
              <a:rPr lang="ru-RU" b="1" i="1" dirty="0">
                <a:hlinkClick r:id="rId5"/>
              </a:rPr>
              <a:t>) </a:t>
            </a:r>
            <a:r>
              <a:rPr lang="ru-RU" b="1" i="1" dirty="0" err="1">
                <a:hlinkClick r:id="rId5"/>
              </a:rPr>
              <a:t>населення</a:t>
            </a:r>
            <a:r>
              <a:rPr lang="ru-RU" b="1" i="1" dirty="0">
                <a:hlinkClick r:id="rId5"/>
              </a:rPr>
              <a:t> у </a:t>
            </a:r>
            <a:r>
              <a:rPr lang="ru-RU" b="1" i="1" dirty="0" err="1">
                <a:hlinkClick r:id="rId5"/>
              </a:rPr>
              <a:t>разі</a:t>
            </a:r>
            <a:r>
              <a:rPr lang="ru-RU" b="1" i="1" dirty="0">
                <a:hlinkClick r:id="rId5"/>
              </a:rPr>
              <a:t> </a:t>
            </a:r>
            <a:r>
              <a:rPr lang="ru-RU" b="1" i="1" dirty="0" err="1">
                <a:hlinkClick r:id="rId5"/>
              </a:rPr>
              <a:t>виявлення</a:t>
            </a:r>
            <a:r>
              <a:rPr lang="ru-RU" b="1" i="1" dirty="0">
                <a:hlinkClick r:id="rId5"/>
              </a:rPr>
              <a:t> </a:t>
            </a:r>
            <a:r>
              <a:rPr lang="ru-RU" b="1" i="1" dirty="0" err="1">
                <a:hlinkClick r:id="rId5"/>
              </a:rPr>
              <a:t>підозрілого</a:t>
            </a:r>
            <a:r>
              <a:rPr lang="ru-RU" b="1" i="1" dirty="0">
                <a:hlinkClick r:id="rId5"/>
              </a:rPr>
              <a:t> </a:t>
            </a:r>
            <a:r>
              <a:rPr lang="ru-RU" b="1" i="1" dirty="0" err="1">
                <a:hlinkClick r:id="rId5"/>
              </a:rPr>
              <a:t>об’єкта</a:t>
            </a:r>
            <a:r>
              <a:rPr lang="ru-RU" b="1" i="1" dirty="0">
                <a:hlinkClick r:id="rId5"/>
              </a:rPr>
              <a:t>, </a:t>
            </a:r>
            <a:r>
              <a:rPr lang="ru-RU" b="1" i="1" dirty="0" err="1">
                <a:hlinkClick r:id="rId5"/>
              </a:rPr>
              <a:t>вибухонебезпечного</a:t>
            </a:r>
            <a:r>
              <a:rPr lang="ru-RU" b="1" i="1" dirty="0">
                <a:hlinkClick r:id="rId5"/>
              </a:rPr>
              <a:t> предмета</a:t>
            </a:r>
            <a:r>
              <a:rPr lang="ru-RU" b="1" i="1" dirty="0"/>
              <a:t> 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Державної</a:t>
            </a:r>
            <a:r>
              <a:rPr lang="ru-RU" b="1" i="1" dirty="0"/>
              <a:t> </a:t>
            </a:r>
            <a:r>
              <a:rPr lang="ru-RU" b="1" i="1" dirty="0" err="1"/>
              <a:t>служби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з </a:t>
            </a:r>
            <a:r>
              <a:rPr lang="ru-RU" b="1" i="1" dirty="0" err="1"/>
              <a:t>надзвичайних</a:t>
            </a:r>
            <a:r>
              <a:rPr lang="ru-RU" b="1" i="1" dirty="0"/>
              <a:t> </a:t>
            </a:r>
            <a:r>
              <a:rPr lang="ru-RU" b="1" i="1" dirty="0" err="1"/>
              <a:t>ситуацій</a:t>
            </a:r>
            <a:r>
              <a:rPr lang="ru-RU" b="1" i="1" dirty="0"/>
              <a:t>.</a:t>
            </a:r>
          </a:p>
          <a:p>
            <a:r>
              <a:rPr lang="ru-RU" b="1" i="1" dirty="0" err="1"/>
              <a:t>Новий</a:t>
            </a:r>
            <a:r>
              <a:rPr lang="ru-RU" b="1" i="1" dirty="0"/>
              <a:t> бот </a:t>
            </a:r>
            <a:r>
              <a:rPr lang="ru-RU" b="1" i="1" dirty="0">
                <a:hlinkClick r:id="rId6"/>
              </a:rPr>
              <a:t>«Дитячий </a:t>
            </a:r>
            <a:r>
              <a:rPr lang="ru-RU" b="1" i="1" dirty="0" err="1">
                <a:hlinkClick r:id="rId6"/>
              </a:rPr>
              <a:t>лікар</a:t>
            </a:r>
            <a:r>
              <a:rPr lang="ru-RU" b="1" i="1" dirty="0">
                <a:hlinkClick r:id="rId6"/>
              </a:rPr>
              <a:t> на </a:t>
            </a:r>
            <a:r>
              <a:rPr lang="ru-RU" b="1" i="1" dirty="0" err="1">
                <a:hlinkClick r:id="rId6"/>
              </a:rPr>
              <a:t>війні</a:t>
            </a:r>
            <a:r>
              <a:rPr lang="ru-RU" b="1" i="1" dirty="0">
                <a:hlinkClick r:id="rId6"/>
              </a:rPr>
              <a:t>»</a:t>
            </a:r>
            <a:r>
              <a:rPr lang="ru-RU" b="1" i="1" dirty="0"/>
              <a:t> </a:t>
            </a:r>
            <a:r>
              <a:rPr lang="ru-RU" b="1" i="1" dirty="0" err="1"/>
              <a:t>від</a:t>
            </a:r>
            <a:r>
              <a:rPr lang="ru-RU" b="1" i="1" dirty="0"/>
              <a:t> Центру </a:t>
            </a:r>
            <a:r>
              <a:rPr lang="ru-RU" b="1" i="1" dirty="0" err="1"/>
              <a:t>протидії</a:t>
            </a:r>
            <a:r>
              <a:rPr lang="ru-RU" b="1" i="1" dirty="0"/>
              <a:t> </a:t>
            </a:r>
            <a:r>
              <a:rPr lang="ru-RU" b="1" i="1" dirty="0" err="1"/>
              <a:t>дезінформації</a:t>
            </a:r>
            <a:r>
              <a:rPr lang="ru-RU" b="1" i="1" dirty="0"/>
              <a:t> при РНБО </a:t>
            </a:r>
            <a:r>
              <a:rPr lang="ru-RU" b="1" i="1" dirty="0" err="1"/>
              <a:t>України</a:t>
            </a:r>
            <a:r>
              <a:rPr lang="ru-RU" b="1" i="1" dirty="0"/>
              <a:t>, де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отримати</a:t>
            </a:r>
            <a:r>
              <a:rPr lang="ru-RU" b="1" i="1" dirty="0"/>
              <a:t> </a:t>
            </a:r>
            <a:r>
              <a:rPr lang="ru-RU" b="1" i="1" dirty="0" err="1"/>
              <a:t>безоплатну</a:t>
            </a:r>
            <a:r>
              <a:rPr lang="ru-RU" b="1" i="1" dirty="0"/>
              <a:t> онлайн-</a:t>
            </a:r>
            <a:r>
              <a:rPr lang="ru-RU" b="1" i="1" dirty="0" err="1"/>
              <a:t>допомогу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дитячих</a:t>
            </a:r>
            <a:r>
              <a:rPr lang="ru-RU" b="1" i="1" dirty="0"/>
              <a:t> </a:t>
            </a:r>
            <a:r>
              <a:rPr lang="ru-RU" b="1" i="1" dirty="0" err="1"/>
              <a:t>лікарів</a:t>
            </a:r>
            <a:r>
              <a:rPr lang="ru-RU" b="1" i="1" dirty="0"/>
              <a:t> з </a:t>
            </a:r>
            <a:r>
              <a:rPr lang="ru-RU" b="1" i="1" dirty="0" err="1"/>
              <a:t>усієї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64684" cy="6280069"/>
          </a:xfrm>
        </p:spPr>
      </p:pic>
    </p:spTree>
    <p:extLst>
      <p:ext uri="{BB962C8B-B14F-4D97-AF65-F5344CB8AC3E}">
        <p14:creationId xmlns:p14="http://schemas.microsoft.com/office/powerpoint/2010/main" val="2687491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848872" cy="5649808"/>
          </a:xfrm>
        </p:spPr>
        <p:txBody>
          <a:bodyPr/>
          <a:lstStyle/>
          <a:p>
            <a:pPr marL="46037" indent="0"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Настане день і зацвіте калина, </a:t>
            </a:r>
          </a:p>
          <a:p>
            <a:pPr marL="46037" indent="0"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заспівають ніжно 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</a:p>
          <a:p>
            <a:pPr marL="46037" indent="0"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Здобуде Перемогу Україна!</a:t>
            </a:r>
          </a:p>
          <a:p>
            <a:pPr marL="46037" indent="0"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знову настане Мир на нашій землі!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На Дубенщині проводиться онлайн-конкурс «З Україною в серці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1"/>
            <a:ext cx="5760640" cy="4134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5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домівки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Неньчина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колискова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мудра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наука,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бабусині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казочки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дідусеві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виростає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западає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душу 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забувається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«Без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говорить народна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закладаються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та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його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радостях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смутках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зароджується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взаємоповага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симпатія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навчилася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турбуватися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уважною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Ми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початком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роллю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батьки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чистоту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 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 в 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першу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чергу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 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бути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подвір’я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висадка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прибираємо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прикрашаємо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разом наше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чистим,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роботу, яку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краю. </a:t>
            </a:r>
          </a:p>
        </p:txBody>
      </p:sp>
    </p:spTree>
    <p:extLst>
      <p:ext uri="{BB962C8B-B14F-4D97-AF65-F5344CB8AC3E}">
        <p14:creationId xmlns:p14="http://schemas.microsoft.com/office/powerpoint/2010/main" val="10249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2" y="239192"/>
            <a:ext cx="8313116" cy="6234837"/>
          </a:xfrm>
        </p:spPr>
      </p:pic>
    </p:spTree>
    <p:extLst>
      <p:ext uri="{BB962C8B-B14F-4D97-AF65-F5344CB8AC3E}">
        <p14:creationId xmlns:p14="http://schemas.microsoft.com/office/powerpoint/2010/main" val="310434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6552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патріотичному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А вони є у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 і 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 </a:t>
            </a:r>
            <a:r>
              <a:rPr lang="ru-RU" sz="9600" b="1" i="1" u="sng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sz="96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u="sng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96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u="sng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sz="96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 (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дому,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культурного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спадку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народу;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народу;</a:t>
            </a: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толерантне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ровесників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сусідів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86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632848" cy="59375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44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Формувати у дошкільнят моральні якості особистості через ознайомлення з рідним містом.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Формувати громадянську позицію і патріотичні почуття до минулого, сьогодення та майбуття рідного краю, почуття гордості за свою малу Батьківщину.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Виховувати у дитини любов і прихильність до своєї сім'ї, рідного дому, землі, де віна народилась.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Виховувати любов і повагу до свого народу, його звичаїв, традицій.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Формувати основи екологічної культури, гуманного ставлення до всього живого.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Формувати художній смак і любов до прекрасного, розвивати творчі здібності.</a:t>
            </a:r>
          </a:p>
          <a:p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Виховувати почуття поваги до професій і праці дорослих.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виховує громадянина своєї держави, а садок формує </a:t>
            </a:r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7477540" cy="4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594" y="188640"/>
            <a:ext cx="5226205" cy="593752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народом, то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вселюдства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долю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Без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шляхи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Грушевський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" y="715741"/>
            <a:ext cx="3353091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floral5</Template>
  <TotalTime>359</TotalTime>
  <Words>970</Words>
  <Application>Microsoft Office PowerPoint</Application>
  <PresentationFormat>Экран (4:3)</PresentationFormat>
  <Paragraphs>98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Тема Office</vt:lpstr>
      <vt:lpstr>Батьківські збори  «Основи сталого способу життя»</vt:lpstr>
      <vt:lpstr>Порядок денний: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Родина виховує громадянина своєї держави, а садок формує його</vt:lpstr>
      <vt:lpstr>Презентация PowerPoint</vt:lpstr>
      <vt:lpstr>Презентация PowerPoint</vt:lpstr>
      <vt:lpstr> Що означає термін   “сталий розвиток”?  </vt:lpstr>
      <vt:lpstr>Презентация PowerPoint</vt:lpstr>
      <vt:lpstr>Презентация PowerPoint</vt:lpstr>
      <vt:lpstr>Визначальні чинники сталого розвитку</vt:lpstr>
      <vt:lpstr>Презентация PowerPoint</vt:lpstr>
      <vt:lpstr>Освіта для сталого розвитку – це основа для нашого сталого майбутнього!  </vt:lpstr>
      <vt:lpstr>Презентация PowerPoint</vt:lpstr>
      <vt:lpstr>Освітній напрям «Мовлення дитини» передбачає засвоєння дитиною культури мовлення та спілкування, елементарних правил користування мовою у різних життєвих ситуаціях. Оволодіння мовою як засобом пізнання і способом специфічно людського спілкування є найвагомішим досягненням дошкільного дитинства. Мова виступає «каналом зв'язку» для одержання інформації з немовних сфер буття, засобом пізнання світу від конкретно-чуттєвого до понятійно-абстрактного. Мовленнєве виховання забезпечує духовно-емоційний розвиток дитини через органічний зв'язок із національним вихованням. Мовленнєва діяльність дітей дошкільного віку складається із різних видів говоріння та слухання, під час якої формуються мовленнєві вміння і навички. Вивчення української мови в дошкільних навчальних закладах національних спільнот передбачає залучення дітей інших національностей, які є громадянами України, до оволодіння українською мовою як державною на рівні вільного спілкування з іншими дітьми і дорослими, виховання інтересу та позитивного ставлення до української мови.</vt:lpstr>
      <vt:lpstr>Презентация PowerPoint</vt:lpstr>
      <vt:lpstr>Презентация PowerPoint</vt:lpstr>
      <vt:lpstr>Презентация PowerPoint</vt:lpstr>
      <vt:lpstr>Навколо так багато цікавого, але на жаль небезпечного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Батьківські збори  «Основи сталого способу життя»</dc:title>
  <dc:creator>Пользователь</dc:creator>
  <cp:lastModifiedBy>Пользователь</cp:lastModifiedBy>
  <cp:revision>26</cp:revision>
  <dcterms:created xsi:type="dcterms:W3CDTF">2023-02-21T07:01:17Z</dcterms:created>
  <dcterms:modified xsi:type="dcterms:W3CDTF">2023-02-26T13:30:26Z</dcterms:modified>
</cp:coreProperties>
</file>