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71" r:id="rId6"/>
    <p:sldId id="292" r:id="rId7"/>
    <p:sldId id="291" r:id="rId8"/>
    <p:sldId id="293" r:id="rId9"/>
    <p:sldId id="272" r:id="rId10"/>
    <p:sldId id="273" r:id="rId11"/>
    <p:sldId id="284" r:id="rId12"/>
    <p:sldId id="274" r:id="rId13"/>
    <p:sldId id="275" r:id="rId14"/>
    <p:sldId id="285" r:id="rId15"/>
    <p:sldId id="276" r:id="rId16"/>
    <p:sldId id="287" r:id="rId17"/>
    <p:sldId id="278" r:id="rId18"/>
    <p:sldId id="279" r:id="rId19"/>
    <p:sldId id="286" r:id="rId20"/>
    <p:sldId id="280" r:id="rId21"/>
    <p:sldId id="281" r:id="rId22"/>
    <p:sldId id="290" r:id="rId23"/>
    <p:sldId id="294" r:id="rId24"/>
    <p:sldId id="295" r:id="rId25"/>
    <p:sldId id="300" r:id="rId26"/>
    <p:sldId id="301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3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A2107-CC65-413F-B8C5-FF188C19DE33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F3720-AC50-4D60-AA23-4E2CDB16B8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954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A2526-2FC0-4E18-B08F-8736400DE5A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2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496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703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90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198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573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582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332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965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983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20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457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F8758-16AD-4DC2-A2FD-B07E20B092E9}" type="datetimeFigureOut">
              <a:rPr lang="uk-UA" smtClean="0"/>
              <a:t>27.02.2023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DA652-9F9A-4650-90C5-012699115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92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02255" y="3920980"/>
            <a:ext cx="5541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Рисуно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4728" y="0"/>
            <a:ext cx="12376727" cy="70018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911273" y="4775200"/>
            <a:ext cx="2198254" cy="13392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</a:rPr>
              <a:t>5 клас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968" y="3001873"/>
            <a:ext cx="679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Звичайні дроби</a:t>
            </a:r>
            <a:endParaRPr lang="uk-UA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5" y="-157317"/>
            <a:ext cx="12192000" cy="701531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0800000" flipV="1">
                <a:off x="452284" y="586071"/>
                <a:ext cx="10638503" cy="2269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3200" dirty="0" smtClean="0">
                    <a:solidFill>
                      <a:schemeClr val="tx1"/>
                    </a:solidFill>
                  </a:rPr>
                  <a:t>На острові мала Хортиця було засновано фортецю, що поклала початок </a:t>
                </a:r>
                <a:r>
                  <a:rPr lang="uk-UA" sz="3200" dirty="0" err="1" smtClean="0">
                    <a:solidFill>
                      <a:schemeClr val="tx1"/>
                    </a:solidFill>
                  </a:rPr>
                  <a:t>Запоріжській</a:t>
                </a:r>
                <a:r>
                  <a:rPr lang="uk-UA" sz="3200" dirty="0" smtClean="0">
                    <a:solidFill>
                      <a:schemeClr val="tx1"/>
                    </a:solidFill>
                  </a:rPr>
                  <a:t> Січі. У якому році засновано фортецю дізнаєтеся, виконавши обчислення:</a:t>
                </a:r>
              </a:p>
              <a:p>
                <a:r>
                  <a:rPr lang="uk-UA" sz="3200" dirty="0" smtClean="0">
                    <a:solidFill>
                      <a:schemeClr val="tx1"/>
                    </a:solidFill>
                  </a:rPr>
                  <a:t> 1800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uk-UA" sz="3200" dirty="0" smtClean="0">
                    <a:solidFill>
                      <a:schemeClr val="tx1"/>
                    </a:solidFill>
                  </a:rPr>
                  <a:t>  + 56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uk-UA" sz="3200" dirty="0" smtClean="0">
                    <a:solidFill>
                      <a:schemeClr val="tx1"/>
                    </a:solidFill>
                  </a:rPr>
                  <a:t> - 300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uk-U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uk-UA" sz="3200" dirty="0" smtClean="0">
                    <a:solidFill>
                      <a:schemeClr val="tx1"/>
                    </a:solidFill>
                  </a:rPr>
                  <a:t>  </a:t>
                </a:r>
                <a:endParaRPr lang="uk-UA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452284" y="586071"/>
                <a:ext cx="10638503" cy="2269147"/>
              </a:xfrm>
              <a:prstGeom prst="rect">
                <a:avLst/>
              </a:prstGeom>
              <a:blipFill>
                <a:blip r:embed="rId3"/>
                <a:stretch>
                  <a:fillRect l="-1433" t="-3495" b="-376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878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460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" y="68825"/>
            <a:ext cx="11952267" cy="374609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28367" y="3938367"/>
                <a:ext cx="2694039" cy="2435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uk-UA" sz="2400" b="1" dirty="0" smtClean="0">
                    <a:solidFill>
                      <a:schemeClr val="tx1"/>
                    </a:solidFill>
                  </a:rPr>
                  <a:t> м чи 74см</a:t>
                </a:r>
              </a:p>
              <a:p>
                <a:endParaRPr lang="uk-UA" sz="2400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uk-UA" sz="2400" b="1" dirty="0" smtClean="0">
                    <a:solidFill>
                      <a:schemeClr val="tx1"/>
                    </a:solidFill>
                  </a:rPr>
                  <a:t> т чи 640кг</a:t>
                </a:r>
              </a:p>
              <a:p>
                <a:endParaRPr lang="uk-UA" sz="2400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uk-UA" sz="2400" b="1" dirty="0" smtClean="0">
                    <a:solidFill>
                      <a:schemeClr val="tx1"/>
                    </a:solidFill>
                  </a:rPr>
                  <a:t> год чи 2хв</a:t>
                </a:r>
                <a:endParaRPr lang="uk-U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67" y="3938367"/>
                <a:ext cx="2694039" cy="2435218"/>
              </a:xfrm>
              <a:prstGeom prst="rect">
                <a:avLst/>
              </a:prstGeom>
              <a:blipFill>
                <a:blip r:embed="rId3"/>
                <a:stretch>
                  <a:fillRect b="-15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88361" y="3814916"/>
                <a:ext cx="2740742" cy="242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uk-UA" sz="2400" b="1" dirty="0" smtClean="0">
                    <a:solidFill>
                      <a:schemeClr val="tx1"/>
                    </a:solidFill>
                  </a:rPr>
                  <a:t> м чи 79см</a:t>
                </a:r>
              </a:p>
              <a:p>
                <a:endParaRPr lang="uk-UA" sz="2400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uk-U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2400" b="1" dirty="0" smtClean="0">
                    <a:solidFill>
                      <a:schemeClr val="tx1"/>
                    </a:solidFill>
                  </a:rPr>
                  <a:t>т чи 260кг</a:t>
                </a:r>
              </a:p>
              <a:p>
                <a:endParaRPr lang="uk-UA" sz="2400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uk-UA" sz="2400" b="1" dirty="0" smtClean="0">
                    <a:solidFill>
                      <a:schemeClr val="tx1"/>
                    </a:solidFill>
                  </a:rPr>
                  <a:t> хв чи 20с</a:t>
                </a:r>
                <a:endParaRPr lang="uk-U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361" y="3814916"/>
                <a:ext cx="2740742" cy="2428742"/>
              </a:xfrm>
              <a:prstGeom prst="rect">
                <a:avLst/>
              </a:prstGeom>
              <a:blipFill>
                <a:blip r:embed="rId4"/>
                <a:stretch>
                  <a:fillRect b="-175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2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492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9097" y="462116"/>
                <a:ext cx="10933471" cy="2249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uk-UA" sz="2400" dirty="0" smtClean="0"/>
                  <a:t>Посівну площу 150га козаки засіяли пшеницею, житом і вівсом. Пшеницею засіяли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uk-UA" sz="2400" dirty="0" smtClean="0"/>
                  <a:t> від усієї площі, житом --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uk-UA" sz="2400" dirty="0" smtClean="0"/>
                  <a:t> від усієї площі, решту засіяли вівсом Скільки гектарів засіяли вівсом?</a:t>
                </a:r>
              </a:p>
              <a:p>
                <a:pPr marL="457200" indent="-457200">
                  <a:buAutoNum type="arabicPeriod"/>
                </a:pPr>
                <a:r>
                  <a:rPr lang="uk-UA" sz="2400" dirty="0" smtClean="0"/>
                  <a:t>У саду росло 600 дерев. Груші становили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uk-UA" sz="2400" dirty="0" smtClean="0"/>
                  <a:t> від всіх дерев, яблуні --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uk-UA" sz="2400" dirty="0" smtClean="0"/>
                  <a:t> від всіх дерев, решта дерев становили вишні. Скільки </a:t>
                </a:r>
                <a:r>
                  <a:rPr lang="uk-UA" sz="2400" dirty="0" err="1" smtClean="0"/>
                  <a:t>вишень</a:t>
                </a:r>
                <a:r>
                  <a:rPr lang="uk-UA" sz="2400" dirty="0" smtClean="0"/>
                  <a:t> було в саду?</a:t>
                </a:r>
                <a:endParaRPr lang="uk-UA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97" y="462116"/>
                <a:ext cx="10933471" cy="2249590"/>
              </a:xfrm>
              <a:prstGeom prst="rect">
                <a:avLst/>
              </a:prstGeom>
              <a:blipFill>
                <a:blip r:embed="rId3"/>
                <a:stretch>
                  <a:fillRect l="-892" t="-2439" b="-514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63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349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0"/>
            <a:ext cx="11887200" cy="6858000"/>
          </a:xfrm>
        </p:spPr>
      </p:pic>
    </p:spTree>
    <p:extLst>
      <p:ext uri="{BB962C8B-B14F-4D97-AF65-F5344CB8AC3E}">
        <p14:creationId xmlns:p14="http://schemas.microsoft.com/office/powerpoint/2010/main" val="56236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8826"/>
            <a:ext cx="12192000" cy="6926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83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-68826"/>
            <a:ext cx="10515600" cy="34019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4753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056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229935"/>
                <a:ext cx="11759381" cy="3377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dirty="0" smtClean="0"/>
                  <a:t>У морські походи козаки відправлялися на великих човнах. Як називалися човни дізнаєтеся, коли </a:t>
                </a:r>
                <a:r>
                  <a:rPr lang="uk-UA" sz="2000" dirty="0" err="1" smtClean="0"/>
                  <a:t>розв</a:t>
                </a:r>
                <a:r>
                  <a:rPr lang="en-US" sz="2000" dirty="0" smtClean="0"/>
                  <a:t>`</a:t>
                </a:r>
                <a:r>
                  <a:rPr lang="uk-UA" sz="2000" dirty="0" err="1" smtClean="0"/>
                  <a:t>яжете</a:t>
                </a:r>
                <a:r>
                  <a:rPr lang="uk-UA" sz="2000" dirty="0" smtClean="0"/>
                  <a:t> рівняння:</a:t>
                </a:r>
              </a:p>
              <a:p>
                <a:pPr marL="457200" indent="-457200">
                  <a:buAutoNum type="arabicParenR"/>
                </a:pPr>
                <a:r>
                  <a:rPr lang="uk-UA" sz="2400" b="1" dirty="0" smtClean="0"/>
                  <a:t>Х + 6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uk-UA" sz="2400" b="1" dirty="0" smtClean="0"/>
                  <a:t> = 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endParaRPr lang="uk-UA" sz="2400" b="1" dirty="0" smtClean="0"/>
              </a:p>
              <a:p>
                <a:r>
                  <a:rPr lang="uk-UA" sz="2400" b="1" dirty="0" smtClean="0"/>
                  <a:t>2)    Х + 9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uk-UA" sz="2400" b="1" dirty="0" smtClean="0"/>
                  <a:t> = 12</a:t>
                </a:r>
              </a:p>
              <a:p>
                <a:pPr marL="457200" indent="-457200">
                  <a:buAutoNum type="arabicParenR" startAt="3"/>
                </a:pPr>
                <a:r>
                  <a:rPr lang="uk-UA" sz="2400" b="1" dirty="0" smtClean="0"/>
                  <a:t>29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uk-UA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2400" b="1" dirty="0" smtClean="0"/>
                  <a:t> - х = 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uk-UA" sz="2400" b="1" dirty="0" smtClean="0"/>
                  <a:t>  </a:t>
                </a:r>
              </a:p>
              <a:p>
                <a:pPr marL="457200" indent="-457200">
                  <a:buAutoNum type="arabicParenR" startAt="3"/>
                </a:pPr>
                <a:r>
                  <a:rPr lang="uk-UA" sz="2400" b="1" dirty="0" smtClean="0"/>
                  <a:t>15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uk-UA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2400" b="1" dirty="0" smtClean="0"/>
                  <a:t>- х = 10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uk-UA" sz="2400" b="1" dirty="0" smtClean="0"/>
              </a:p>
              <a:p>
                <a:pPr marL="457200" indent="-457200">
                  <a:buAutoNum type="arabicParenR" startAt="3"/>
                </a:pPr>
                <a:r>
                  <a:rPr lang="uk-UA" sz="2400" b="1" dirty="0" smtClean="0"/>
                  <a:t>Х - 2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lang="uk-UA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2400" b="1" dirty="0" smtClean="0"/>
                  <a:t>=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uk-UA" sz="24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uk-UA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29935"/>
                <a:ext cx="11759381" cy="3377399"/>
              </a:xfrm>
              <a:prstGeom prst="rect">
                <a:avLst/>
              </a:prstGeom>
              <a:blipFill>
                <a:blip r:embed="rId3"/>
                <a:stretch>
                  <a:fillRect l="-829" t="-1083" b="-108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0155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я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8597709"/>
                  </p:ext>
                </p:extLst>
              </p:nvPr>
            </p:nvGraphicFramePr>
            <p:xfrm>
              <a:off x="2032000" y="719666"/>
              <a:ext cx="8128002" cy="8540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xmlns="" val="2704865293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xmlns="" val="52366284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xmlns="" val="15070633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xmlns="" val="3988411880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xmlns="" val="347547729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xmlns="" val="34534171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А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И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Н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Ч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К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Й</a:t>
                          </a:r>
                          <a:endParaRPr lang="uk-U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589678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2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uk-UA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7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uk-UA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</m:den>
                              </m:f>
                            </m:oMath>
                          </a14:m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25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uk-UA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3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uk-UA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19</m:t>
                                  </m:r>
                                </m:den>
                              </m:f>
                            </m:oMath>
                          </a14:m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5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uk-UA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</m:oMath>
                          </a14:m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17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uk-UA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uk-UA" b="0" i="1" smtClean="0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oMath>
                          </a14:m>
                          <a:endParaRPr lang="uk-U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1754696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я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8597709"/>
                  </p:ext>
                </p:extLst>
              </p:nvPr>
            </p:nvGraphicFramePr>
            <p:xfrm>
              <a:off x="2032000" y="719666"/>
              <a:ext cx="8128002" cy="8540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2704865293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52366284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15070633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988411880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47547729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4534171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А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И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Н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Ч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К</a:t>
                          </a:r>
                          <a:endParaRPr lang="uk-U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uk-UA" dirty="0" smtClean="0"/>
                            <a:t>Й</a:t>
                          </a:r>
                          <a:endParaRPr lang="uk-U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9678099"/>
                      </a:ext>
                    </a:extLst>
                  </a:tr>
                  <a:tr h="483235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>
                        <a:blipFill>
                          <a:blip r:embed="rId3"/>
                          <a:stretch>
                            <a:fillRect l="-450" t="-82500" r="-502703" b="-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82500" r="-400448" b="-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>
                        <a:blipFill>
                          <a:blip r:embed="rId3"/>
                          <a:stretch>
                            <a:fillRect l="-200901" t="-82500" r="-302252" b="-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>
                        <a:blipFill>
                          <a:blip r:embed="rId3"/>
                          <a:stretch>
                            <a:fillRect l="-300901" t="-82500" r="-202252" b="-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>
                        <a:blipFill>
                          <a:blip r:embed="rId3"/>
                          <a:stretch>
                            <a:fillRect l="-399103" t="-82500" r="-101345" b="-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>
                        <a:blipFill>
                          <a:blip r:embed="rId3"/>
                          <a:stretch>
                            <a:fillRect l="-501351" t="-82500" r="-1802"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546969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122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68595" y="599768"/>
                <a:ext cx="11159612" cy="6096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uk-UA" sz="2400" dirty="0" smtClean="0"/>
                  <a:t>Сума всіх розмірів чайки 44м. Ширина і висота чайки були одинакові і становили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uk-UA" sz="2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2400" dirty="0" smtClean="0"/>
                  <a:t>всіх розмірів, довжина становила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uk-UA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uk-UA" sz="2400" b="0" i="1" smtClean="0">
                        <a:latin typeface="Cambria Math" panose="02040503050406030204" pitchFamily="18" charset="0"/>
                      </a:rPr>
                      <m:t> всіх розмірів. Днище чайки було суцільним зі стовбура верби </m:t>
                    </m:r>
                  </m:oMath>
                </a14:m>
                <a:endParaRPr lang="uk-UA" sz="24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uk-UA" sz="2400" b="0" i="1" smtClean="0">
                        <a:latin typeface="Cambria Math" panose="02040503050406030204" pitchFamily="18" charset="0"/>
                      </a:rPr>
                      <m:t>або липи і становило</m:t>
                    </m:r>
                  </m:oMath>
                </a14:m>
                <a:r>
                  <a:rPr lang="uk-UA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uk-UA" sz="24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uk-UA" sz="2400" dirty="0" smtClean="0"/>
                  <a:t> від довжини. Які розміри мав козацький човен чайка?</a:t>
                </a:r>
              </a:p>
              <a:p>
                <a:endParaRPr lang="uk-UA" sz="2800" dirty="0"/>
              </a:p>
              <a:p>
                <a:endParaRPr lang="uk-UA" sz="2800" dirty="0" smtClean="0"/>
              </a:p>
              <a:p>
                <a:endParaRPr lang="uk-UA" sz="2800" dirty="0"/>
              </a:p>
              <a:p>
                <a:endParaRPr lang="uk-UA" sz="2800" dirty="0" smtClean="0"/>
              </a:p>
              <a:p>
                <a:r>
                  <a:rPr lang="uk-UA" sz="2800" dirty="0" smtClean="0"/>
                  <a:t> </a:t>
                </a:r>
              </a:p>
              <a:p>
                <a:endParaRPr lang="uk-UA" sz="2800" dirty="0"/>
              </a:p>
              <a:p>
                <a:r>
                  <a:rPr lang="uk-UA" sz="2400" dirty="0" smtClean="0"/>
                  <a:t>2. В одну чайку вміщалося 50 козаків зі зброєю і харчами. Кожний козак був озброєний двома рушницями і шаблею. За часів гетьмана Сагайдачного кількість чайок доходила до 300. Скільки козаків вирушало в похід та скільки в них було зброї?</a:t>
                </a:r>
                <a:endParaRPr lang="uk-UA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95" y="599768"/>
                <a:ext cx="11159612" cy="6096541"/>
              </a:xfrm>
              <a:prstGeom prst="rect">
                <a:avLst/>
              </a:prstGeom>
              <a:blipFill>
                <a:blip r:embed="rId3"/>
                <a:stretch>
                  <a:fillRect l="-874" t="-900" b="-13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265125">
            <a:off x="2050472" y="1462222"/>
            <a:ext cx="9014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/>
              <a:t>Мета.</a:t>
            </a:r>
            <a:r>
              <a:rPr lang="uk-UA" sz="2400" i="1" dirty="0"/>
              <a:t> Узагальнити та систематизувати знання учнів щодо </a:t>
            </a:r>
            <a:r>
              <a:rPr lang="uk-UA" sz="2400" i="1" dirty="0" smtClean="0"/>
              <a:t>пор</a:t>
            </a:r>
            <a:endParaRPr lang="uk-UA" sz="2400" i="1" dirty="0"/>
          </a:p>
          <a:p>
            <a:pPr algn="ctr"/>
            <a:r>
              <a:rPr lang="uk-UA" sz="2400" i="1" dirty="0"/>
              <a:t>додавання і віднімання </a:t>
            </a:r>
            <a:r>
              <a:rPr lang="uk-UA" sz="2400" i="1" dirty="0" err="1"/>
              <a:t>дробів</a:t>
            </a:r>
            <a:r>
              <a:rPr lang="uk-UA" sz="2400" i="1" dirty="0"/>
              <a:t> з однаковими знаменниками; </a:t>
            </a:r>
          </a:p>
          <a:p>
            <a:pPr algn="ctr"/>
            <a:r>
              <a:rPr lang="uk-UA" sz="2400" i="1" dirty="0"/>
              <a:t>розвивати математичну мову, логічне мислення учнів;</a:t>
            </a:r>
          </a:p>
          <a:p>
            <a:pPr algn="ctr"/>
            <a:r>
              <a:rPr lang="uk-UA" sz="2400" i="1" dirty="0"/>
              <a:t> </a:t>
            </a:r>
            <a:r>
              <a:rPr lang="uk-UA" sz="2400" i="1" dirty="0" smtClean="0"/>
              <a:t>вдосконалювати навички усної та письмової лічби;</a:t>
            </a:r>
            <a:endParaRPr lang="uk-UA" sz="2400" i="1" dirty="0"/>
          </a:p>
          <a:p>
            <a:pPr algn="ctr"/>
            <a:r>
              <a:rPr lang="uk-UA" sz="2400" i="1" dirty="0"/>
              <a:t> </a:t>
            </a:r>
            <a:r>
              <a:rPr lang="uk-UA" sz="2400" i="1" dirty="0" smtClean="0"/>
              <a:t>розвивати логічне мислення, вміння аналізувати; </a:t>
            </a:r>
            <a:endParaRPr lang="uk-UA" sz="2400" i="1" dirty="0"/>
          </a:p>
          <a:p>
            <a:pPr algn="ctr"/>
            <a:r>
              <a:rPr lang="uk-UA" sz="2400" i="1" dirty="0"/>
              <a:t>виховувати старанність, культуру спілкування та відповідальність, </a:t>
            </a:r>
            <a:r>
              <a:rPr lang="uk-UA" sz="2400" i="1" dirty="0" smtClean="0"/>
              <a:t>вміння </a:t>
            </a:r>
            <a:r>
              <a:rPr lang="uk-UA" sz="2400" i="1" dirty="0"/>
              <a:t>співпрацювати з </a:t>
            </a:r>
            <a:r>
              <a:rPr lang="uk-UA" sz="2400" i="1" dirty="0" smtClean="0"/>
              <a:t>однокласниками; прищеплювати любов до Батьківщини; збудити в учнів інтерес до героїчного минулого українського козацтва.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9144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4310"/>
          </a:xfrm>
        </p:spPr>
      </p:pic>
    </p:spTree>
    <p:extLst>
      <p:ext uri="{BB962C8B-B14F-4D97-AF65-F5344CB8AC3E}">
        <p14:creationId xmlns:p14="http://schemas.microsoft.com/office/powerpoint/2010/main" val="312629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1"/>
            <a:ext cx="12123174" cy="6980902"/>
          </a:xfrm>
        </p:spPr>
      </p:pic>
      <p:sp>
        <p:nvSpPr>
          <p:cNvPr id="5" name="TextBox 4"/>
          <p:cNvSpPr txBox="1"/>
          <p:nvPr/>
        </p:nvSpPr>
        <p:spPr>
          <a:xfrm>
            <a:off x="916858" y="673963"/>
            <a:ext cx="978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Фізкультхвилинка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10337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0"/>
            <a:ext cx="122706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491" y="365125"/>
            <a:ext cx="11178309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</a:t>
            </a:r>
            <a:r>
              <a:rPr lang="ru-RU" b="1" dirty="0" err="1" smtClean="0">
                <a:solidFill>
                  <a:srgbClr val="FF0000"/>
                </a:solidFill>
              </a:rPr>
              <a:t>Фізкультхвилинка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62333" y="1844097"/>
                <a:ext cx="11720945" cy="47876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dirty="0" err="1" smtClean="0"/>
                  <a:t>правильний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др</a:t>
                </a:r>
                <a:r>
                  <a:rPr lang="uk-UA" dirty="0" smtClean="0"/>
                  <a:t>і</a:t>
                </a:r>
                <a:r>
                  <a:rPr lang="ru-RU" dirty="0" smtClean="0"/>
                  <a:t>б – руки </a:t>
                </a:r>
                <a:r>
                  <a:rPr lang="ru-RU" dirty="0" err="1" smtClean="0"/>
                  <a:t>вгору</a:t>
                </a:r>
                <a:r>
                  <a:rPr lang="ru-RU" dirty="0" smtClean="0"/>
                  <a:t>;</a:t>
                </a:r>
              </a:p>
              <a:p>
                <a:pPr marL="0" indent="0">
                  <a:buNone/>
                </a:pPr>
                <a:r>
                  <a:rPr lang="ru-RU" dirty="0" err="1" smtClean="0"/>
                  <a:t>неправильний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дріб</a:t>
                </a:r>
                <a:r>
                  <a:rPr lang="ru-RU" dirty="0" smtClean="0"/>
                  <a:t> </a:t>
                </a:r>
                <a:r>
                  <a:rPr lang="ru-RU" dirty="0"/>
                  <a:t>– 1 раз </a:t>
                </a:r>
                <a:r>
                  <a:rPr lang="ru-RU" dirty="0" err="1"/>
                  <a:t>присідаємо</a:t>
                </a:r>
                <a:r>
                  <a:rPr lang="ru-RU" dirty="0" smtClean="0"/>
                  <a:t>.</a:t>
                </a:r>
              </a:p>
              <a:p>
                <a:pPr marL="0" indent="0">
                  <a:buNone/>
                </a:pPr>
                <a:endParaRPr lang="uk-UA" dirty="0" smtClean="0"/>
              </a:p>
              <a:p>
                <a:pPr marL="0" indent="0">
                  <a:buNone/>
                </a:pPr>
                <a:endParaRPr lang="uk-UA" sz="6000" i="1" dirty="0">
                  <a:solidFill>
                    <a:srgbClr val="4E3B3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>
                              <a:solidFill>
                                <a:srgbClr val="4E3B3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6000" i="1">
                              <a:solidFill>
                                <a:srgbClr val="4E3B3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6000" i="1">
                              <a:solidFill>
                                <a:srgbClr val="4E3B3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ru-RU" sz="6000" i="1">
                          <a:solidFill>
                            <a:srgbClr val="4E3B3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uk-UA" dirty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endParaRPr lang="ru-RU" dirty="0" smtClean="0"/>
              </a:p>
              <a:p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2333" y="1844097"/>
                <a:ext cx="11720945" cy="4787611"/>
              </a:xfrm>
              <a:blipFill>
                <a:blip r:embed="rId3" cstate="print"/>
                <a:stretch>
                  <a:fillRect l="-1300" t="-15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4907" y="1027906"/>
            <a:ext cx="4967093" cy="3428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073" y="4765964"/>
            <a:ext cx="1465770" cy="1597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67486" y="4811250"/>
            <a:ext cx="1125252" cy="16836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4144" y="4763160"/>
            <a:ext cx="1251750" cy="15820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97720" y="4859341"/>
            <a:ext cx="1255989" cy="15874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78" y="4821601"/>
            <a:ext cx="1350316" cy="15722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0284" y="4929642"/>
            <a:ext cx="1477601" cy="15171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87324" y="4859342"/>
            <a:ext cx="1414168" cy="1534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77885" y="4865075"/>
            <a:ext cx="1526242" cy="1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0826" cy="6858000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 робота</a:t>
            </a:r>
            <a:endParaRPr lang="uk-U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6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1" y="-160824"/>
            <a:ext cx="12192000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99071" y="816077"/>
                <a:ext cx="3411794" cy="5358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uk-UA" sz="2000" b="1" dirty="0" smtClean="0"/>
                  <a:t>а)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uk-UA" sz="2000" b="1" dirty="0" smtClean="0"/>
                  <a:t>  </a:t>
                </a:r>
                <a:r>
                  <a:rPr lang="uk-UA" sz="2000" b="1" dirty="0" smtClean="0">
                    <a:solidFill>
                      <a:srgbClr val="C00000"/>
                    </a:solidFill>
                  </a:rPr>
                  <a:t>(1б)   </a:t>
                </a:r>
                <a:r>
                  <a:rPr lang="uk-UA" sz="2000" b="1" dirty="0" smtClean="0"/>
                  <a:t>;    </a:t>
                </a:r>
                <a14:m>
                  <m:oMath xmlns:m="http://schemas.openxmlformats.org/officeDocument/2006/math">
                    <m:r>
                      <a:rPr lang="uk-UA" sz="2000" b="1" i="1" dirty="0" smtClean="0">
                        <a:latin typeface="Cambria Math" panose="02040503050406030204" pitchFamily="18" charset="0"/>
                      </a:rPr>
                      <m:t>  б)</m:t>
                    </m:r>
                  </m:oMath>
                </a14:m>
                <a:r>
                  <a:rPr lang="uk-UA" sz="2000" b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dirty="0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uk-UA" sz="2000" b="1" i="1" dirty="0" smtClean="0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uk-UA" sz="2000" b="1" dirty="0">
                    <a:solidFill>
                      <a:srgbClr val="C00000"/>
                    </a:solidFill>
                  </a:rPr>
                  <a:t>(1б)</a:t>
                </a:r>
                <a:r>
                  <a:rPr lang="uk-UA" sz="2000" b="1" dirty="0" smtClean="0"/>
                  <a:t>;       </a:t>
                </a:r>
              </a:p>
              <a:p>
                <a:r>
                  <a:rPr lang="uk-UA" sz="2000" b="1" dirty="0"/>
                  <a:t> </a:t>
                </a:r>
                <a:r>
                  <a:rPr lang="uk-UA" sz="2000" b="1" dirty="0" smtClean="0"/>
                  <a:t>   </a:t>
                </a:r>
              </a:p>
              <a:p>
                <a:r>
                  <a:rPr lang="uk-UA" sz="2000" b="1" dirty="0" smtClean="0"/>
                  <a:t>   в)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 ; г)  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 ;        </a:t>
                </a:r>
              </a:p>
              <a:p>
                <a:endParaRPr lang="uk-UA" sz="2000" b="1" dirty="0"/>
              </a:p>
              <a:p>
                <a:r>
                  <a:rPr lang="uk-UA" sz="2000" b="1" dirty="0" smtClean="0"/>
                  <a:t>   д) 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uk-UA" sz="2000" b="1" dirty="0" smtClean="0"/>
                  <a:t>  </a:t>
                </a:r>
                <a:r>
                  <a:rPr lang="uk-UA" sz="2000" b="1" dirty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;      е) 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 ;</a:t>
                </a:r>
              </a:p>
              <a:p>
                <a:endParaRPr lang="uk-UA" sz="2000" b="1" dirty="0"/>
              </a:p>
              <a:p>
                <a:r>
                  <a:rPr lang="uk-UA" sz="2000" b="1" dirty="0" smtClean="0"/>
                  <a:t>2. а)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 ;    б) 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 .</a:t>
                </a:r>
              </a:p>
              <a:p>
                <a:endParaRPr lang="uk-UA" sz="2000" b="1" dirty="0"/>
              </a:p>
              <a:p>
                <a:r>
                  <a:rPr lang="uk-UA" sz="2000" b="1" dirty="0" smtClean="0"/>
                  <a:t>3. а)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uk-UA" sz="2000" b="1" dirty="0" smtClean="0"/>
                  <a:t>  </a:t>
                </a:r>
                <a:r>
                  <a:rPr lang="uk-UA" sz="2000" b="1" dirty="0" smtClean="0">
                    <a:solidFill>
                      <a:srgbClr val="C00000"/>
                    </a:solidFill>
                  </a:rPr>
                  <a:t>(0.5б)   </a:t>
                </a:r>
                <a:r>
                  <a:rPr lang="uk-UA" sz="2000" b="1" dirty="0" smtClean="0"/>
                  <a:t>;   б)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(0.5б) </a:t>
                </a:r>
                <a:r>
                  <a:rPr lang="uk-UA" sz="2000" b="1" dirty="0"/>
                  <a:t>;</a:t>
                </a:r>
                <a:r>
                  <a:rPr lang="uk-UA" sz="2000" b="1" dirty="0" smtClean="0"/>
                  <a:t>   </a:t>
                </a:r>
              </a:p>
              <a:p>
                <a:r>
                  <a:rPr lang="uk-UA" sz="2000" b="1" dirty="0"/>
                  <a:t> </a:t>
                </a:r>
                <a:r>
                  <a:rPr lang="uk-UA" sz="2000" b="1" dirty="0" smtClean="0"/>
                  <a:t>   </a:t>
                </a:r>
              </a:p>
              <a:p>
                <a:r>
                  <a:rPr lang="uk-UA" sz="2000" b="1" dirty="0" smtClean="0"/>
                  <a:t>в) 8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(0.5б) </a:t>
                </a:r>
                <a:r>
                  <a:rPr lang="uk-UA" sz="2000" b="1" dirty="0" smtClean="0"/>
                  <a:t>;  г) 9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(0.5б) </a:t>
                </a:r>
                <a:r>
                  <a:rPr lang="uk-UA" sz="2000" b="1" dirty="0" smtClean="0">
                    <a:solidFill>
                      <a:srgbClr val="C00000"/>
                    </a:solidFill>
                  </a:rPr>
                  <a:t>.</a:t>
                </a:r>
                <a:endParaRPr lang="uk-UA" sz="2000" b="1" dirty="0" smtClean="0"/>
              </a:p>
              <a:p>
                <a:endParaRPr lang="uk-UA" sz="2000" b="1" dirty="0"/>
              </a:p>
              <a:p>
                <a:r>
                  <a:rPr lang="uk-UA" sz="2000" b="1" dirty="0" smtClean="0"/>
                  <a:t>4. а)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(0.5б) </a:t>
                </a:r>
                <a:r>
                  <a:rPr lang="uk-UA" sz="2000" b="1" dirty="0" smtClean="0"/>
                  <a:t>;       б)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uk-UA" sz="2000" b="1" dirty="0">
                    <a:solidFill>
                      <a:srgbClr val="C00000"/>
                    </a:solidFill>
                  </a:rPr>
                  <a:t>(0.5б)</a:t>
                </a:r>
                <a:r>
                  <a:rPr lang="uk-UA" sz="2000" b="1" dirty="0" smtClean="0"/>
                  <a:t>.</a:t>
                </a:r>
              </a:p>
              <a:p>
                <a:endParaRPr lang="uk-UA" sz="20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071" y="816077"/>
                <a:ext cx="3411794" cy="5358646"/>
              </a:xfrm>
              <a:prstGeom prst="rect">
                <a:avLst/>
              </a:prstGeom>
              <a:blipFill>
                <a:blip r:embed="rId3"/>
                <a:stretch>
                  <a:fillRect l="-1968" r="-840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57333" y="816077"/>
                <a:ext cx="3620732" cy="5061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uk-UA" sz="2000" b="1" dirty="0" smtClean="0"/>
                  <a:t>а)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;     б)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;</a:t>
                </a:r>
              </a:p>
              <a:p>
                <a:pPr marL="342900" indent="-342900">
                  <a:buAutoNum type="arabicPeriod"/>
                </a:pPr>
                <a:endParaRPr lang="uk-UA" sz="2000" b="1" dirty="0"/>
              </a:p>
              <a:p>
                <a:r>
                  <a:rPr lang="uk-UA" sz="2000" b="1" dirty="0"/>
                  <a:t> </a:t>
                </a:r>
                <a:r>
                  <a:rPr lang="uk-UA" sz="2000" b="1" dirty="0" smtClean="0"/>
                  <a:t>     в) 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uk-UA" sz="2000" b="1" dirty="0">
                        <a:solidFill>
                          <a:srgbClr val="C00000"/>
                        </a:solidFill>
                      </a:rPr>
                      <m:t>(1б)</m:t>
                    </m:r>
                  </m:oMath>
                </a14:m>
                <a:r>
                  <a:rPr lang="uk-UA" sz="2000" b="1" dirty="0" smtClean="0"/>
                  <a:t>;   г) 16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;</a:t>
                </a:r>
              </a:p>
              <a:p>
                <a:endParaRPr lang="uk-UA" sz="2000" b="1" dirty="0"/>
              </a:p>
              <a:p>
                <a:r>
                  <a:rPr lang="uk-UA" sz="2000" b="1" dirty="0" smtClean="0"/>
                  <a:t>      д) 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;     е) 8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uk-UA" sz="2000" b="1" dirty="0">
                        <a:solidFill>
                          <a:srgbClr val="C00000"/>
                        </a:solidFill>
                      </a:rPr>
                      <m:t>(1б)</m:t>
                    </m:r>
                  </m:oMath>
                </a14:m>
                <a:r>
                  <a:rPr lang="uk-UA" sz="2000" b="1" dirty="0" smtClean="0"/>
                  <a:t>.</a:t>
                </a:r>
              </a:p>
              <a:p>
                <a:endParaRPr lang="uk-UA" sz="2000" b="1" dirty="0"/>
              </a:p>
              <a:p>
                <a:pPr marL="342900" indent="-342900">
                  <a:buAutoNum type="arabicPeriod" startAt="2"/>
                </a:pPr>
                <a:r>
                  <a:rPr lang="uk-UA" sz="2000" b="1" dirty="0" smtClean="0"/>
                  <a:t>а) 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;        б)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(1б) </a:t>
                </a:r>
                <a:r>
                  <a:rPr lang="uk-UA" sz="2000" b="1" dirty="0" smtClean="0"/>
                  <a:t>.</a:t>
                </a:r>
              </a:p>
              <a:p>
                <a:pPr marL="342900" indent="-342900">
                  <a:buAutoNum type="arabicPeriod" startAt="2"/>
                </a:pPr>
                <a:endParaRPr lang="uk-UA" sz="2000" b="1" dirty="0"/>
              </a:p>
              <a:p>
                <a:pPr marL="342900" indent="-342900">
                  <a:buAutoNum type="arabicPeriod" startAt="3"/>
                </a:pPr>
                <a:r>
                  <a:rPr lang="uk-UA" sz="2000" b="1" dirty="0" smtClean="0"/>
                  <a:t>а)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(0.5б) </a:t>
                </a:r>
                <a:r>
                  <a:rPr lang="uk-UA" sz="2000" b="1" dirty="0" smtClean="0"/>
                  <a:t>; б)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uk-UA" sz="2000" b="1" dirty="0" smtClean="0"/>
                  <a:t>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(0.5б) </a:t>
                </a:r>
                <a:r>
                  <a:rPr lang="uk-UA" sz="2000" b="1" dirty="0" smtClean="0"/>
                  <a:t>;</a:t>
                </a:r>
              </a:p>
              <a:p>
                <a:endParaRPr lang="uk-UA" sz="2000" b="1" dirty="0"/>
              </a:p>
              <a:p>
                <a:r>
                  <a:rPr lang="uk-UA" sz="2000" b="1" dirty="0" smtClean="0"/>
                  <a:t>         в) 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uk-UA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2000" b="1" dirty="0">
                    <a:solidFill>
                      <a:srgbClr val="C00000"/>
                    </a:solidFill>
                  </a:rPr>
                  <a:t>(0.5б</a:t>
                </a:r>
                <a:r>
                  <a:rPr lang="uk-UA" sz="2000" b="1" dirty="0" smtClean="0">
                    <a:solidFill>
                      <a:srgbClr val="C00000"/>
                    </a:solidFill>
                  </a:rPr>
                  <a:t>) </a:t>
                </a:r>
                <a:r>
                  <a:rPr lang="uk-UA" sz="2000" b="1" dirty="0" smtClean="0"/>
                  <a:t>  д) 9 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(0.5б)</a:t>
                </a:r>
                <a:r>
                  <a:rPr lang="uk-UA" sz="2000" b="1" dirty="0" smtClean="0"/>
                  <a:t> .</a:t>
                </a:r>
              </a:p>
              <a:p>
                <a:endParaRPr lang="uk-UA" sz="2000" b="1" dirty="0"/>
              </a:p>
              <a:p>
                <a:r>
                  <a:rPr lang="uk-UA" sz="2000" b="1" dirty="0" smtClean="0"/>
                  <a:t>4.   а)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uk-UA" sz="2000" b="1" dirty="0">
                        <a:solidFill>
                          <a:srgbClr val="C00000"/>
                        </a:solidFill>
                      </a:rPr>
                      <m:t>(0.5б)</m:t>
                    </m:r>
                  </m:oMath>
                </a14:m>
                <a:r>
                  <a:rPr lang="uk-UA" sz="2000" b="1" dirty="0" smtClean="0"/>
                  <a:t>;   б)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uk-UA" sz="2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uk-UA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2000" b="1" dirty="0">
                    <a:solidFill>
                      <a:srgbClr val="C00000"/>
                    </a:solidFill>
                  </a:rPr>
                  <a:t>(0.5б) </a:t>
                </a:r>
                <a:r>
                  <a:rPr lang="uk-UA" sz="2000" b="1" dirty="0" smtClean="0"/>
                  <a:t>.</a:t>
                </a:r>
                <a:endParaRPr lang="uk-UA" sz="20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333" y="816077"/>
                <a:ext cx="3620732" cy="5061514"/>
              </a:xfrm>
              <a:prstGeom prst="rect">
                <a:avLst/>
              </a:prstGeom>
              <a:blipFill>
                <a:blip r:embed="rId4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986115" y="167148"/>
            <a:ext cx="3116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           ВАРІАНТ 1</a:t>
            </a:r>
            <a:endParaRPr lang="uk-UA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87378" y="116924"/>
            <a:ext cx="254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ВАРІАНТ 2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2434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0"/>
            <a:ext cx="12349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0"/>
            <a:ext cx="11582400" cy="692727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94328"/>
            <a:ext cx="12192000" cy="60636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uk-UA" sz="4000" b="1" dirty="0"/>
              <a:t>Що вам найбільше сподобалося на сьогоднішньому </a:t>
            </a:r>
            <a:r>
              <a:rPr lang="uk-UA" sz="4000" b="1" dirty="0" err="1"/>
              <a:t>уроці</a:t>
            </a:r>
            <a:r>
              <a:rPr lang="uk-UA" sz="4000" b="1" dirty="0"/>
              <a:t>? </a:t>
            </a:r>
            <a:endParaRPr lang="ru-RU" sz="4000" i="1" dirty="0"/>
          </a:p>
          <a:p>
            <a:pPr marL="0" lvl="0" indent="0">
              <a:buNone/>
            </a:pPr>
            <a:r>
              <a:rPr lang="uk-UA" sz="4000" b="1" dirty="0" smtClean="0"/>
              <a:t>          На </a:t>
            </a:r>
            <a:r>
              <a:rPr lang="uk-UA" sz="4000" b="1" dirty="0" err="1"/>
              <a:t>уроці</a:t>
            </a:r>
            <a:r>
              <a:rPr lang="uk-UA" sz="4000" b="1" dirty="0"/>
              <a:t> я…</a:t>
            </a:r>
            <a:endParaRPr lang="ru-RU" sz="4000" i="1" dirty="0"/>
          </a:p>
          <a:p>
            <a:pPr marL="0" lvl="0" indent="0">
              <a:buNone/>
            </a:pPr>
            <a:r>
              <a:rPr lang="uk-UA" sz="4000" b="1" dirty="0" smtClean="0"/>
              <a:t>          Дізнався</a:t>
            </a:r>
            <a:r>
              <a:rPr lang="uk-UA" sz="4000" b="1" dirty="0"/>
              <a:t>…</a:t>
            </a:r>
            <a:endParaRPr lang="ru-RU" sz="4000" i="1" dirty="0"/>
          </a:p>
          <a:p>
            <a:pPr marL="0" lvl="0" indent="0">
              <a:buNone/>
            </a:pPr>
            <a:r>
              <a:rPr lang="uk-UA" sz="4000" b="1" dirty="0" smtClean="0"/>
              <a:t>          Навчився</a:t>
            </a:r>
            <a:r>
              <a:rPr lang="uk-UA" sz="4000" b="1" dirty="0"/>
              <a:t>…</a:t>
            </a:r>
            <a:endParaRPr lang="ru-RU" sz="4000" i="1" dirty="0"/>
          </a:p>
          <a:p>
            <a:pPr marL="0" lvl="0" indent="0">
              <a:buNone/>
            </a:pPr>
            <a:r>
              <a:rPr lang="uk-UA" sz="4000" b="1" dirty="0" smtClean="0"/>
              <a:t>          Зрозумів</a:t>
            </a:r>
            <a:r>
              <a:rPr lang="uk-UA" sz="4000" b="1" dirty="0"/>
              <a:t>…</a:t>
            </a:r>
            <a:endParaRPr lang="ru-RU" sz="4000" i="1" dirty="0"/>
          </a:p>
          <a:p>
            <a:pPr marL="0" lvl="0" indent="0">
              <a:buNone/>
            </a:pPr>
            <a:r>
              <a:rPr lang="uk-UA" sz="4000" b="1" dirty="0" smtClean="0"/>
              <a:t>          Не </a:t>
            </a:r>
            <a:r>
              <a:rPr lang="uk-UA" sz="4000" b="1" dirty="0"/>
              <a:t>вмів, а тепер умію</a:t>
            </a:r>
            <a:r>
              <a:rPr lang="uk-UA" sz="4000" b="1" dirty="0" smtClean="0"/>
              <a:t>…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ru-RU" i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2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472"/>
            <a:ext cx="12191999" cy="7197213"/>
          </a:xfrm>
        </p:spPr>
      </p:pic>
      <p:sp>
        <p:nvSpPr>
          <p:cNvPr id="5" name="TextBox 4"/>
          <p:cNvSpPr txBox="1"/>
          <p:nvPr/>
        </p:nvSpPr>
        <p:spPr>
          <a:xfrm>
            <a:off x="1632155" y="1120877"/>
            <a:ext cx="863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 на карточках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71438"/>
            <a:ext cx="12376151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8782" y="1490680"/>
            <a:ext cx="72496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Franklin Gothic Book"/>
              </a:rPr>
              <a:t>М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атематика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вчить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мислити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й разом з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тим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вселяє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віру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в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безмежні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сили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людського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розуму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. Вона 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виховує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волю, характер.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aseline="0" dirty="0" smtClean="0">
                <a:solidFill>
                  <a:srgbClr val="C00000"/>
                </a:solidFill>
                <a:latin typeface="Franklin Gothic Book"/>
              </a:rPr>
              <a:t>В.</a:t>
            </a:r>
            <a:r>
              <a:rPr lang="ru-RU" sz="4400" dirty="0" smtClean="0">
                <a:solidFill>
                  <a:srgbClr val="C00000"/>
                </a:solidFill>
                <a:latin typeface="Franklin Gothic Book"/>
              </a:rPr>
              <a:t> </a:t>
            </a:r>
            <a:r>
              <a:rPr lang="ru-RU" sz="4400" smtClean="0">
                <a:solidFill>
                  <a:srgbClr val="C00000"/>
                </a:solidFill>
                <a:latin typeface="Franklin Gothic Book"/>
              </a:rPr>
              <a:t>Сухомлинський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1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8142" cy="6971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>
              <a:xfrm>
                <a:off x="454742" y="394161"/>
                <a:ext cx="10724535" cy="5811838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:r>
                  <a:rPr lang="ru-RU" dirty="0" smtClean="0"/>
                  <a:t>1. Яке число </a:t>
                </a:r>
                <a:r>
                  <a:rPr lang="ru-RU" dirty="0" err="1"/>
                  <a:t>називають</a:t>
                </a:r>
                <a:r>
                  <a:rPr lang="ru-RU" dirty="0"/>
                  <a:t> </a:t>
                </a:r>
                <a:r>
                  <a:rPr lang="ru-RU" dirty="0" err="1"/>
                  <a:t>звичайним</a:t>
                </a:r>
                <a:r>
                  <a:rPr lang="ru-RU" dirty="0"/>
                  <a:t> </a:t>
                </a:r>
                <a:r>
                  <a:rPr lang="ru-RU" dirty="0" err="1"/>
                  <a:t>дробом</a:t>
                </a:r>
                <a:r>
                  <a:rPr lang="ru-RU" dirty="0"/>
                  <a:t>?</a:t>
                </a:r>
              </a:p>
              <a:p>
                <a:pPr marL="0" lvl="0" indent="0">
                  <a:buNone/>
                </a:pPr>
                <a:r>
                  <a:rPr lang="ru-RU" dirty="0"/>
                  <a:t>2. Яку роль </a:t>
                </a:r>
                <a:r>
                  <a:rPr lang="ru-RU" dirty="0" err="1"/>
                  <a:t>виконує</a:t>
                </a:r>
                <a:r>
                  <a:rPr lang="ru-RU" dirty="0"/>
                  <a:t> </a:t>
                </a:r>
                <a:r>
                  <a:rPr lang="ru-RU" dirty="0" err="1" smtClean="0"/>
                  <a:t>дробова</a:t>
                </a:r>
                <a:r>
                  <a:rPr lang="ru-RU" dirty="0" smtClean="0"/>
                  <a:t> </a:t>
                </a:r>
                <a:r>
                  <a:rPr lang="ru-RU" dirty="0"/>
                  <a:t>риска?</a:t>
                </a:r>
              </a:p>
              <a:p>
                <a:pPr marL="0" lvl="0" indent="0">
                  <a:buNone/>
                </a:pPr>
                <a:r>
                  <a:rPr lang="ru-RU" dirty="0"/>
                  <a:t>3. </a:t>
                </a:r>
                <a:r>
                  <a:rPr lang="ru-RU" dirty="0" err="1"/>
                  <a:t>Що</a:t>
                </a:r>
                <a:r>
                  <a:rPr lang="ru-RU" dirty="0"/>
                  <a:t> </a:t>
                </a:r>
                <a:r>
                  <a:rPr lang="ru-RU" dirty="0" err="1"/>
                  <a:t>показує</a:t>
                </a:r>
                <a:r>
                  <a:rPr lang="ru-RU" dirty="0"/>
                  <a:t> </a:t>
                </a:r>
                <a:r>
                  <a:rPr lang="ru-RU" dirty="0" err="1"/>
                  <a:t>знаменник</a:t>
                </a:r>
                <a:r>
                  <a:rPr lang="ru-RU" dirty="0"/>
                  <a:t> </a:t>
                </a:r>
                <a:r>
                  <a:rPr lang="ru-RU" dirty="0" err="1"/>
                  <a:t>дробу</a:t>
                </a:r>
                <a:r>
                  <a:rPr lang="ru-RU" dirty="0"/>
                  <a:t>?                                            </a:t>
                </a:r>
                <a:endParaRPr lang="ru-RU" sz="3800" dirty="0"/>
              </a:p>
              <a:p>
                <a:pPr marL="0" lvl="0" indent="0">
                  <a:buNone/>
                </a:pPr>
                <a:r>
                  <a:rPr lang="ru-RU" dirty="0"/>
                  <a:t>4. </a:t>
                </a:r>
                <a:r>
                  <a:rPr lang="ru-RU" dirty="0" err="1"/>
                  <a:t>Що</a:t>
                </a:r>
                <a:r>
                  <a:rPr lang="ru-RU" dirty="0"/>
                  <a:t> </a:t>
                </a:r>
                <a:r>
                  <a:rPr lang="ru-RU" dirty="0" err="1"/>
                  <a:t>показує</a:t>
                </a:r>
                <a:r>
                  <a:rPr lang="ru-RU" dirty="0"/>
                  <a:t> </a:t>
                </a:r>
                <a:r>
                  <a:rPr lang="ru-RU" dirty="0" err="1"/>
                  <a:t>чисельник</a:t>
                </a:r>
                <a:r>
                  <a:rPr lang="ru-RU" dirty="0"/>
                  <a:t> </a:t>
                </a:r>
                <a:r>
                  <a:rPr lang="ru-RU" dirty="0" err="1"/>
                  <a:t>дробу</a:t>
                </a:r>
                <a:r>
                  <a:rPr lang="ru-RU" dirty="0"/>
                  <a:t>?</a:t>
                </a:r>
              </a:p>
              <a:p>
                <a:pPr marL="0" lvl="0" indent="0">
                  <a:buNone/>
                </a:pPr>
                <a:r>
                  <a:rPr lang="ru-RU" dirty="0"/>
                  <a:t>5.Прочитайте </a:t>
                </a:r>
                <a:r>
                  <a:rPr lang="ru-RU" dirty="0" err="1"/>
                  <a:t>дріб</a:t>
                </a:r>
                <a:r>
                  <a:rPr lang="ru-RU" dirty="0"/>
                  <a:t> і </a:t>
                </a:r>
                <a:r>
                  <a:rPr lang="ru-RU" dirty="0" err="1"/>
                  <a:t>поясніть,що</a:t>
                </a:r>
                <a:r>
                  <a:rPr lang="ru-RU" dirty="0"/>
                  <a:t> </a:t>
                </a:r>
                <a:r>
                  <a:rPr lang="ru-RU" dirty="0" err="1"/>
                  <a:t>означає</a:t>
                </a:r>
                <a:r>
                  <a:rPr lang="ru-RU" dirty="0"/>
                  <a:t> </a:t>
                </a:r>
                <a:r>
                  <a:rPr lang="ru-RU" dirty="0" err="1"/>
                  <a:t>дріб</a:t>
                </a:r>
                <a:r>
                  <a:rPr lang="ru-RU" dirty="0"/>
                  <a:t>?   </a:t>
                </a:r>
              </a:p>
              <a:p>
                <a:pPr marL="0" lvl="0" indent="0">
                  <a:buNone/>
                </a:pPr>
                <a:r>
                  <a:rPr lang="ru-RU" dirty="0"/>
                  <a:t> </a:t>
                </a:r>
                <a:r>
                  <a:rPr lang="ru-RU" dirty="0" smtClean="0"/>
                  <a:t>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uk-UA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uk-UA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;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 ;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 ;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uk-UA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ru-RU" dirty="0"/>
                  <a:t> .</a:t>
                </a:r>
              </a:p>
              <a:p>
                <a:pPr marL="0" lvl="0" indent="0">
                  <a:buNone/>
                </a:pPr>
                <a:r>
                  <a:rPr lang="ru-RU" dirty="0" smtClean="0"/>
                  <a:t>6. </a:t>
                </a:r>
                <a:r>
                  <a:rPr lang="ru-RU" dirty="0" err="1"/>
                  <a:t>Який</a:t>
                </a:r>
                <a:r>
                  <a:rPr lang="ru-RU" dirty="0"/>
                  <a:t> </a:t>
                </a:r>
                <a:r>
                  <a:rPr lang="ru-RU" dirty="0" err="1"/>
                  <a:t>дріб</a:t>
                </a:r>
                <a:r>
                  <a:rPr lang="ru-RU" dirty="0"/>
                  <a:t> </a:t>
                </a:r>
                <a:r>
                  <a:rPr lang="ru-RU" dirty="0" err="1"/>
                  <a:t>називається</a:t>
                </a:r>
                <a:r>
                  <a:rPr lang="ru-RU" dirty="0"/>
                  <a:t> </a:t>
                </a:r>
                <a:r>
                  <a:rPr lang="ru-RU" dirty="0" err="1"/>
                  <a:t>правильним</a:t>
                </a:r>
                <a:r>
                  <a:rPr lang="ru-RU" dirty="0"/>
                  <a:t>? </a:t>
                </a:r>
                <a:endParaRPr lang="ru-RU" dirty="0" smtClean="0"/>
              </a:p>
              <a:p>
                <a:pPr marL="0" lvl="0" indent="0">
                  <a:buNone/>
                </a:pPr>
                <a:r>
                  <a:rPr lang="ru-RU" dirty="0"/>
                  <a:t>7</a:t>
                </a:r>
                <a:r>
                  <a:rPr lang="ru-RU" dirty="0" smtClean="0"/>
                  <a:t>. </a:t>
                </a:r>
                <a:r>
                  <a:rPr lang="ru-RU" dirty="0" err="1" smtClean="0"/>
                  <a:t>Який</a:t>
                </a:r>
                <a:r>
                  <a:rPr lang="ru-RU" dirty="0" smtClean="0"/>
                  <a:t> </a:t>
                </a:r>
                <a:r>
                  <a:rPr lang="ru-RU" dirty="0" err="1"/>
                  <a:t>дріб</a:t>
                </a:r>
                <a:r>
                  <a:rPr lang="ru-RU" dirty="0"/>
                  <a:t> </a:t>
                </a:r>
                <a:r>
                  <a:rPr lang="ru-RU" dirty="0" err="1"/>
                  <a:t>називається</a:t>
                </a:r>
                <a:r>
                  <a:rPr lang="ru-RU" dirty="0"/>
                  <a:t> </a:t>
                </a:r>
                <a:r>
                  <a:rPr lang="ru-RU" dirty="0" err="1"/>
                  <a:t>неправильним</a:t>
                </a:r>
                <a:r>
                  <a:rPr lang="ru-RU" dirty="0"/>
                  <a:t>?</a:t>
                </a:r>
              </a:p>
              <a:p>
                <a:pPr marL="0" lvl="0" indent="0">
                  <a:buNone/>
                </a:pPr>
                <a:r>
                  <a:rPr lang="ru-RU" dirty="0" smtClean="0"/>
                  <a:t>8.Прочитати і </a:t>
                </a:r>
                <a:r>
                  <a:rPr lang="ru-RU" dirty="0" err="1" smtClean="0"/>
                  <a:t>сказати</a:t>
                </a:r>
                <a:r>
                  <a:rPr lang="ru-RU" dirty="0" smtClean="0"/>
                  <a:t>, </a:t>
                </a:r>
                <a:r>
                  <a:rPr lang="ru-RU" dirty="0" err="1" smtClean="0"/>
                  <a:t>які</a:t>
                </a:r>
                <a:r>
                  <a:rPr lang="ru-RU" dirty="0" smtClean="0"/>
                  <a:t> з </a:t>
                </a:r>
                <a:r>
                  <a:rPr lang="ru-RU" dirty="0" err="1" smtClean="0"/>
                  <a:t>даних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дробів</a:t>
                </a:r>
                <a:r>
                  <a:rPr lang="ru-RU" dirty="0" smtClean="0"/>
                  <a:t> : </a:t>
                </a:r>
                <a:r>
                  <a:rPr lang="ru-RU" dirty="0" err="1" smtClean="0"/>
                  <a:t>правильні</a:t>
                </a:r>
                <a:r>
                  <a:rPr lang="ru-RU" dirty="0" smtClean="0"/>
                  <a:t>, </a:t>
                </a:r>
                <a:r>
                  <a:rPr lang="ru-RU" dirty="0" err="1" smtClean="0"/>
                  <a:t>неправильні</a:t>
                </a:r>
                <a:r>
                  <a:rPr lang="ru-RU" dirty="0" smtClean="0"/>
                  <a:t>,     </a:t>
                </a:r>
                <a:r>
                  <a:rPr lang="ru-RU" dirty="0"/>
                  <a:t> </a:t>
                </a:r>
                <a:r>
                  <a:rPr lang="ru-RU" dirty="0" err="1" smtClean="0"/>
                  <a:t>мішані</a:t>
                </a:r>
                <a:r>
                  <a:rPr lang="ru-RU" dirty="0" smtClean="0"/>
                  <a:t> числа?</a:t>
                </a:r>
              </a:p>
              <a:p>
                <a:pPr marL="0" lvl="0" indent="0">
                  <a:buNone/>
                </a:pPr>
                <a:r>
                  <a:rPr lang="ru-RU" dirty="0" smtClean="0"/>
                  <a:t>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 smtClean="0"/>
                  <a:t> 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ru-RU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 smtClean="0"/>
                  <a:t>;   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 smtClean="0"/>
                  <a:t> ;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 smtClean="0"/>
                  <a:t> ;   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ru-RU" dirty="0" smtClean="0"/>
                  <a:t> ;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ru-RU" dirty="0" smtClean="0"/>
                  <a:t> ;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ru-RU" dirty="0" smtClean="0"/>
                  <a:t> 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uk-UA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 smtClean="0"/>
                  <a:t>.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742" y="394161"/>
                <a:ext cx="10724535" cy="5811838"/>
              </a:xfrm>
              <a:blipFill>
                <a:blip r:embed="rId3"/>
                <a:stretch>
                  <a:fillRect l="-1194" t="-1784" b="-136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93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ru-RU" dirty="0" smtClean="0"/>
                  <a:t>9. Яке </a:t>
                </a:r>
                <a:r>
                  <a:rPr lang="ru-RU" dirty="0" err="1"/>
                  <a:t>натуральне</a:t>
                </a:r>
                <a:r>
                  <a:rPr lang="ru-RU" dirty="0"/>
                  <a:t> число </a:t>
                </a:r>
                <a:r>
                  <a:rPr lang="ru-RU" dirty="0" err="1"/>
                  <a:t>записане</a:t>
                </a:r>
                <a:r>
                  <a:rPr lang="ru-RU" dirty="0"/>
                  <a:t> </a:t>
                </a:r>
                <a:r>
                  <a:rPr lang="ru-RU" dirty="0" err="1"/>
                  <a:t>дробом</a:t>
                </a:r>
                <a:r>
                  <a:rPr lang="ru-RU" dirty="0"/>
                  <a:t>?</a:t>
                </a:r>
              </a:p>
              <a:p>
                <a:pPr marL="0" lvl="0" indent="0">
                  <a:buNone/>
                </a:pPr>
                <a:r>
                  <a:rPr lang="ru-RU" dirty="0" smtClean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dirty="0" smtClean="0"/>
                  <a:t> ;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dirty="0" smtClean="0"/>
                  <a:t> ;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ru-RU" dirty="0" smtClean="0"/>
                  <a:t> 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42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 smtClean="0"/>
                  <a:t> ;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dirty="0" smtClean="0"/>
                  <a:t> .</a:t>
                </a:r>
                <a:endParaRPr lang="ru-RU" dirty="0"/>
              </a:p>
              <a:p>
                <a:pPr marL="0" indent="0">
                  <a:buNone/>
                </a:pPr>
                <a:r>
                  <a:rPr lang="uk-UA" dirty="0" smtClean="0"/>
                  <a:t>10. Перетворити неправильний дріб у мішане число:</a:t>
                </a:r>
              </a:p>
              <a:p>
                <a:pPr marL="0" indent="0">
                  <a:buNone/>
                </a:pPr>
                <a:r>
                  <a:rPr lang="uk-UA" dirty="0"/>
                  <a:t> </a:t>
                </a:r>
                <a:r>
                  <a:rPr lang="uk-UA" dirty="0" smtClean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uk-UA" dirty="0" smtClean="0"/>
                  <a:t> ;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dirty="0" smtClean="0"/>
                  <a:t> 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uk-UA" dirty="0" smtClean="0"/>
                  <a:t> .</a:t>
                </a:r>
              </a:p>
              <a:p>
                <a:pPr marL="0" indent="0">
                  <a:buNone/>
                </a:pPr>
                <a:r>
                  <a:rPr lang="uk-UA" dirty="0" smtClean="0"/>
                  <a:t>11. </a:t>
                </a:r>
                <a:r>
                  <a:rPr lang="uk-UA" dirty="0"/>
                  <a:t>Перетворити </a:t>
                </a:r>
                <a:r>
                  <a:rPr lang="uk-UA" dirty="0" smtClean="0"/>
                  <a:t>мішане число у </a:t>
                </a:r>
                <a:r>
                  <a:rPr lang="uk-UA" dirty="0"/>
                  <a:t>неправильний </a:t>
                </a:r>
                <a:r>
                  <a:rPr lang="uk-UA" dirty="0" smtClean="0"/>
                  <a:t>дріб:</a:t>
                </a:r>
              </a:p>
              <a:p>
                <a:pPr marL="0" indent="0">
                  <a:buNone/>
                </a:pPr>
                <a:r>
                  <a:rPr lang="uk-UA" dirty="0"/>
                  <a:t> </a:t>
                </a:r>
                <a:r>
                  <a:rPr lang="uk-UA" dirty="0" smtClean="0"/>
                  <a:t>    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uk-UA" dirty="0" smtClean="0"/>
                  <a:t> ;     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uk-UA" dirty="0" smtClean="0"/>
                  <a:t> ;       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uk-UA" dirty="0" smtClean="0"/>
                  <a:t> .</a:t>
                </a:r>
                <a:endParaRPr lang="uk-UA" dirty="0"/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30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8658"/>
            <a:ext cx="12192000" cy="7010399"/>
          </a:xfrm>
        </p:spPr>
      </p:pic>
    </p:spTree>
    <p:extLst>
      <p:ext uri="{BB962C8B-B14F-4D97-AF65-F5344CB8AC3E}">
        <p14:creationId xmlns:p14="http://schemas.microsoft.com/office/powerpoint/2010/main" val="38591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573"/>
          </a:xfrm>
        </p:spPr>
      </p:pic>
    </p:spTree>
    <p:extLst>
      <p:ext uri="{BB962C8B-B14F-4D97-AF65-F5344CB8AC3E}">
        <p14:creationId xmlns:p14="http://schemas.microsoft.com/office/powerpoint/2010/main" val="19726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6029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28"/>
            <a:ext cx="13799077" cy="760258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93058" y="599767"/>
                <a:ext cx="12703278" cy="1707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Хортиця – найбільший острів. Вона завширшки сягає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3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а в довжину має на 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3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км більше. Яка довжина острова Хортиця?</a:t>
                </a:r>
                <a:endParaRPr lang="uk-UA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58" y="599767"/>
                <a:ext cx="12703278" cy="1707134"/>
              </a:xfrm>
              <a:prstGeom prst="rect">
                <a:avLst/>
              </a:prstGeom>
              <a:blipFill>
                <a:blip r:embed="rId3"/>
                <a:stretch>
                  <a:fillRect l="-1488" b="-214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2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1169</Words>
  <Application>Microsoft Office PowerPoint</Application>
  <PresentationFormat>Произвольный</PresentationFormat>
  <Paragraphs>116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Фізкультхвилинка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Інститут Модернізації та Змісту освіти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ПК</dc:creator>
  <cp:lastModifiedBy>1</cp:lastModifiedBy>
  <cp:revision>54</cp:revision>
  <dcterms:created xsi:type="dcterms:W3CDTF">2023-02-09T10:10:20Z</dcterms:created>
  <dcterms:modified xsi:type="dcterms:W3CDTF">2023-02-27T19:32:18Z</dcterms:modified>
</cp:coreProperties>
</file>