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8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72" r:id="rId8"/>
    <p:sldId id="270" r:id="rId9"/>
    <p:sldId id="271" r:id="rId10"/>
    <p:sldId id="273" r:id="rId11"/>
    <p:sldId id="265" r:id="rId12"/>
    <p:sldId id="286" r:id="rId1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20F3F"/>
    <a:srgbClr val="62A1E0"/>
    <a:srgbClr val="738AC3"/>
    <a:srgbClr val="0B06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66" y="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00C011-56D0-43D5-B01B-C6F6D8AED1D8}" type="doc">
      <dgm:prSet loTypeId="urn:microsoft.com/office/officeart/2005/8/layout/process1" loCatId="process" qsTypeId="urn:microsoft.com/office/officeart/2005/8/quickstyle/3d2" qsCatId="3D" csTypeId="urn:microsoft.com/office/officeart/2005/8/colors/colorful1" csCatId="colorful" phldr="1"/>
      <dgm:spPr/>
    </dgm:pt>
    <dgm:pt modelId="{669DBE4C-42D3-4444-9314-1591756E558F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ПІДПРИЄМСТВО</a:t>
          </a:r>
        </a:p>
        <a:p>
          <a:pPr algn="l">
            <a:spcAft>
              <a:spcPts val="0"/>
            </a:spcAft>
          </a:pPr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— </a:t>
          </a:r>
          <a:r>
            <a:rPr lang="ru-RU" sz="2400" b="0" dirty="0" err="1">
              <a:effectLst/>
            </a:rPr>
            <a:t>самостійний</a:t>
          </a:r>
          <a:r>
            <a:rPr lang="ru-RU" sz="2400" b="0" dirty="0">
              <a:effectLst/>
            </a:rPr>
            <a:t> </a:t>
          </a:r>
          <a:r>
            <a:rPr lang="ru-RU" sz="2400" b="0" dirty="0" err="1">
              <a:effectLst/>
            </a:rPr>
            <a:t>господарський</a:t>
          </a:r>
          <a:r>
            <a:rPr lang="ru-RU" sz="2400" b="0" dirty="0">
              <a:effectLst/>
            </a:rPr>
            <a:t> </a:t>
          </a:r>
          <a:r>
            <a:rPr lang="ru-RU" sz="2400" b="0" dirty="0" err="1">
              <a:effectLst/>
            </a:rPr>
            <a:t>суб’єкт</a:t>
          </a:r>
          <a:r>
            <a:rPr lang="ru-RU" sz="2400" b="0" dirty="0">
              <a:effectLst/>
            </a:rPr>
            <a:t>, </a:t>
          </a:r>
          <a:r>
            <a:rPr lang="ru-RU" sz="2400" b="0" dirty="0" err="1">
              <a:effectLst/>
            </a:rPr>
            <a:t>який</a:t>
          </a:r>
          <a:r>
            <a:rPr lang="ru-RU" sz="2400" b="0" dirty="0">
              <a:effectLst/>
            </a:rPr>
            <a:t> </a:t>
          </a:r>
          <a:r>
            <a:rPr lang="ru-RU" sz="2400" b="0" dirty="0" err="1">
              <a:effectLst/>
            </a:rPr>
            <a:t>здійснює</a:t>
          </a:r>
          <a:r>
            <a:rPr lang="ru-RU" sz="2400" b="0" dirty="0">
              <a:effectLst/>
            </a:rPr>
            <a:t> </a:t>
          </a:r>
          <a:r>
            <a:rPr lang="ru-RU" sz="2400" b="0" dirty="0" err="1">
              <a:effectLst/>
            </a:rPr>
            <a:t>виробничу</a:t>
          </a:r>
          <a:r>
            <a:rPr lang="ru-RU" sz="2400" b="0" dirty="0">
              <a:effectLst/>
            </a:rPr>
            <a:t>, </a:t>
          </a:r>
          <a:r>
            <a:rPr lang="ru-RU" sz="2400" b="0" dirty="0" err="1">
              <a:effectLst/>
            </a:rPr>
            <a:t>науково-дослідну</a:t>
          </a:r>
          <a:r>
            <a:rPr lang="ru-RU" sz="2400" b="0" dirty="0">
              <a:effectLst/>
            </a:rPr>
            <a:t>,</a:t>
          </a:r>
        </a:p>
        <a:p>
          <a:r>
            <a:rPr lang="ru-RU" sz="2400" b="0" dirty="0" err="1">
              <a:effectLst/>
            </a:rPr>
            <a:t>торговельну</a:t>
          </a:r>
          <a:r>
            <a:rPr lang="ru-RU" sz="2400" b="0" dirty="0">
              <a:effectLst/>
            </a:rPr>
            <a:t> та </a:t>
          </a:r>
          <a:r>
            <a:rPr lang="ru-RU" sz="2400" b="0" dirty="0" err="1">
              <a:effectLst/>
            </a:rPr>
            <a:t>іншу</a:t>
          </a:r>
          <a:r>
            <a:rPr lang="ru-RU" sz="2400" b="0" dirty="0">
              <a:effectLst/>
            </a:rPr>
            <a:t> </a:t>
          </a:r>
          <a:r>
            <a:rPr lang="ru-RU" sz="2400" b="0" dirty="0" err="1">
              <a:effectLst/>
            </a:rPr>
            <a:t>діяльність</a:t>
          </a:r>
          <a:r>
            <a:rPr lang="ru-RU" sz="2400" b="0" dirty="0">
              <a:effectLst/>
            </a:rPr>
            <a:t>. </a:t>
          </a:r>
        </a:p>
        <a:p>
          <a:r>
            <a:rPr lang="ru-RU" sz="2400" b="0" dirty="0">
              <a:effectLst/>
            </a:rPr>
            <a:t>   Будь-яке </a:t>
          </a:r>
          <a:r>
            <a:rPr lang="ru-RU" sz="2400" b="0" dirty="0" err="1">
              <a:effectLst/>
            </a:rPr>
            <a:t>підприємство</a:t>
          </a:r>
          <a:r>
            <a:rPr lang="ru-RU" sz="2400" b="0" dirty="0">
              <a:effectLst/>
            </a:rPr>
            <a:t> </a:t>
          </a:r>
          <a:r>
            <a:rPr lang="ru-RU" sz="2400" b="0" dirty="0" err="1">
              <a:effectLst/>
            </a:rPr>
            <a:t>виробляє</a:t>
          </a:r>
          <a:r>
            <a:rPr lang="ru-RU" sz="2400" b="0" dirty="0">
              <a:effectLst/>
            </a:rPr>
            <a:t> </a:t>
          </a:r>
          <a:r>
            <a:rPr lang="ru-RU" sz="2400" b="0" dirty="0" err="1">
              <a:effectLst/>
            </a:rPr>
            <a:t>продукцію</a:t>
          </a:r>
          <a:r>
            <a:rPr lang="ru-RU" sz="2400" b="0" dirty="0">
              <a:effectLst/>
            </a:rPr>
            <a:t> </a:t>
          </a:r>
          <a:r>
            <a:rPr lang="ru-RU" sz="2400" b="0" dirty="0" err="1">
              <a:effectLst/>
            </a:rPr>
            <a:t>або</a:t>
          </a:r>
          <a:r>
            <a:rPr lang="ru-RU" sz="2400" b="0" dirty="0">
              <a:effectLst/>
            </a:rPr>
            <a:t> </a:t>
          </a:r>
          <a:r>
            <a:rPr lang="ru-RU" sz="2400" b="0" dirty="0" err="1">
              <a:effectLst/>
            </a:rPr>
            <a:t>надає</a:t>
          </a:r>
          <a:r>
            <a:rPr lang="ru-RU" sz="2400" b="0" dirty="0">
              <a:effectLst/>
            </a:rPr>
            <a:t> </a:t>
          </a:r>
          <a:r>
            <a:rPr lang="ru-RU" sz="2400" b="0" dirty="0" err="1">
              <a:effectLst/>
            </a:rPr>
            <a:t>послуги</a:t>
          </a:r>
          <a:endParaRPr lang="ru-RU" sz="2400" b="0" dirty="0">
            <a:effectLst/>
          </a:endParaRPr>
        </a:p>
      </dgm:t>
    </dgm:pt>
    <dgm:pt modelId="{FA2E0965-F127-4909-89EE-9E8305FB4144}" type="parTrans" cxnId="{31915444-ECF0-4031-AB75-84E57B780631}">
      <dgm:prSet/>
      <dgm:spPr/>
      <dgm:t>
        <a:bodyPr/>
        <a:lstStyle/>
        <a:p>
          <a:pPr algn="l"/>
          <a:endParaRPr lang="ru-RU" sz="2400" b="1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46D632-5EA5-42CC-9C29-FE0936B87567}" type="sibTrans" cxnId="{31915444-ECF0-4031-AB75-84E57B780631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endParaRPr lang="ru-RU" sz="2400" b="1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600729-0F91-4576-9155-5DFE98A16007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ВИРОБНИЦТВА</a:t>
          </a:r>
        </a:p>
        <a:p>
          <a:pPr algn="l">
            <a:spcAft>
              <a:spcPts val="0"/>
            </a:spcAft>
          </a:pPr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— </a:t>
          </a:r>
          <a:r>
            <a:rPr lang="ru-RU" sz="2400" b="0" dirty="0">
              <a:effectLst/>
            </a:rPr>
            <a:t>групи </a:t>
          </a:r>
          <a:r>
            <a:rPr lang="ru-RU" sz="2400" b="0" dirty="0" err="1">
              <a:effectLst/>
            </a:rPr>
            <a:t>підприємств</a:t>
          </a:r>
          <a:r>
            <a:rPr lang="ru-RU" sz="2400" b="0" dirty="0">
              <a:effectLst/>
            </a:rPr>
            <a:t> і </a:t>
          </a:r>
          <a:r>
            <a:rPr lang="ru-RU" sz="2400" b="0" dirty="0" err="1">
              <a:effectLst/>
            </a:rPr>
            <a:t>установ</a:t>
          </a:r>
          <a:r>
            <a:rPr lang="ru-RU" sz="2400" b="0" dirty="0">
              <a:effectLst/>
            </a:rPr>
            <a:t>, </a:t>
          </a:r>
          <a:r>
            <a:rPr lang="ru-RU" sz="2400" b="0" dirty="0" err="1">
              <a:effectLst/>
            </a:rPr>
            <a:t>які</a:t>
          </a:r>
          <a:r>
            <a:rPr lang="ru-RU" sz="2400" b="0" dirty="0">
              <a:effectLst/>
            </a:rPr>
            <a:t> </a:t>
          </a:r>
          <a:r>
            <a:rPr lang="ru-RU" sz="2400" b="0" dirty="0" err="1">
              <a:effectLst/>
            </a:rPr>
            <a:t>випускають</a:t>
          </a:r>
          <a:r>
            <a:rPr lang="ru-RU" sz="2400" b="0" dirty="0">
              <a:effectLst/>
            </a:rPr>
            <a:t> </a:t>
          </a:r>
          <a:r>
            <a:rPr lang="ru-RU" sz="2400" b="0" dirty="0" err="1">
              <a:effectLst/>
            </a:rPr>
            <a:t>однорідні</a:t>
          </a:r>
          <a:r>
            <a:rPr lang="ru-RU" sz="2400" b="0" dirty="0">
              <a:effectLst/>
            </a:rPr>
            <a:t> </a:t>
          </a:r>
          <a:r>
            <a:rPr lang="ru-RU" sz="2400" b="0" dirty="0" err="1">
              <a:effectLst/>
            </a:rPr>
            <a:t>види</a:t>
          </a:r>
          <a:r>
            <a:rPr lang="ru-RU" sz="2400" b="0" dirty="0">
              <a:effectLst/>
            </a:rPr>
            <a:t> </a:t>
          </a:r>
          <a:r>
            <a:rPr lang="ru-RU" sz="2400" b="0" dirty="0" err="1">
              <a:effectLst/>
            </a:rPr>
            <a:t>продукції</a:t>
          </a:r>
          <a:r>
            <a:rPr lang="ru-RU" sz="2400" b="0" dirty="0">
              <a:effectLst/>
            </a:rPr>
            <a:t> </a:t>
          </a:r>
          <a:r>
            <a:rPr lang="ru-RU" sz="2400" b="0" dirty="0" err="1">
              <a:effectLst/>
            </a:rPr>
            <a:t>або</a:t>
          </a:r>
          <a:r>
            <a:rPr lang="ru-RU" sz="2400" b="0" dirty="0">
              <a:effectLst/>
            </a:rPr>
            <a:t> </a:t>
          </a:r>
          <a:r>
            <a:rPr lang="ru-RU" sz="2400" b="0" dirty="0" err="1">
              <a:effectLst/>
            </a:rPr>
            <a:t>спеціалізуються</a:t>
          </a:r>
          <a:r>
            <a:rPr lang="ru-RU" sz="2400" b="0" dirty="0">
              <a:effectLst/>
            </a:rPr>
            <a:t> на </a:t>
          </a:r>
          <a:r>
            <a:rPr lang="ru-RU" sz="2400" b="0" dirty="0" err="1">
              <a:effectLst/>
            </a:rPr>
            <a:t>наданні</a:t>
          </a:r>
          <a:r>
            <a:rPr lang="ru-RU" sz="2400" b="0" dirty="0">
              <a:effectLst/>
            </a:rPr>
            <a:t> </a:t>
          </a:r>
          <a:r>
            <a:rPr lang="ru-RU" sz="2400" b="0" dirty="0" err="1">
              <a:effectLst/>
            </a:rPr>
            <a:t>однотипних</a:t>
          </a:r>
          <a:r>
            <a:rPr lang="ru-RU" sz="2400" b="0" dirty="0">
              <a:effectLst/>
            </a:rPr>
            <a:t> </a:t>
          </a:r>
          <a:r>
            <a:rPr lang="ru-RU" sz="2400" b="0" dirty="0" err="1">
              <a:effectLst/>
            </a:rPr>
            <a:t>послуг</a:t>
          </a:r>
          <a:endParaRPr lang="ru-RU" sz="2400" b="0" dirty="0">
            <a:effectLst/>
          </a:endParaRPr>
        </a:p>
      </dgm:t>
    </dgm:pt>
    <dgm:pt modelId="{4922CC1D-C7FB-4465-9A5D-6F026436AE84}" type="parTrans" cxnId="{5B24EDB6-C35B-4598-99AF-FAA08F4987D6}">
      <dgm:prSet/>
      <dgm:spPr/>
      <dgm:t>
        <a:bodyPr/>
        <a:lstStyle/>
        <a:p>
          <a:pPr algn="l"/>
          <a:endParaRPr lang="ru-RU" sz="2400" b="1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7CCB10-BFD1-4EF4-B37D-FE7482577FEA}" type="sibTrans" cxnId="{5B24EDB6-C35B-4598-99AF-FAA08F4987D6}">
      <dgm:prSet/>
      <dgm:spPr/>
      <dgm:t>
        <a:bodyPr/>
        <a:lstStyle/>
        <a:p>
          <a:pPr algn="l"/>
          <a:endParaRPr lang="ru-RU" sz="2400" b="1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38B382-C70B-4DB4-8EA7-3D8B4646203A}" type="pres">
      <dgm:prSet presAssocID="{C600C011-56D0-43D5-B01B-C6F6D8AED1D8}" presName="Name0" presStyleCnt="0">
        <dgm:presLayoutVars>
          <dgm:dir/>
          <dgm:resizeHandles val="exact"/>
        </dgm:presLayoutVars>
      </dgm:prSet>
      <dgm:spPr/>
    </dgm:pt>
    <dgm:pt modelId="{1EBDF411-A572-4DBA-9314-D8EF557D93E3}" type="pres">
      <dgm:prSet presAssocID="{669DBE4C-42D3-4444-9314-1591756E558F}" presName="node" presStyleLbl="node1" presStyleIdx="0" presStyleCnt="2" custScaleX="119496" custLinFactNeighborX="-408" custLinFactNeighborY="-905">
        <dgm:presLayoutVars>
          <dgm:bulletEnabled val="1"/>
        </dgm:presLayoutVars>
      </dgm:prSet>
      <dgm:spPr/>
    </dgm:pt>
    <dgm:pt modelId="{86EBCE56-18A1-459E-BEE6-82147AF76FCE}" type="pres">
      <dgm:prSet presAssocID="{8346D632-5EA5-42CC-9C29-FE0936B87567}" presName="sibTrans" presStyleLbl="sibTrans2D1" presStyleIdx="0" presStyleCnt="1"/>
      <dgm:spPr/>
    </dgm:pt>
    <dgm:pt modelId="{DB7957E2-352A-41B9-90DA-AE216A35369E}" type="pres">
      <dgm:prSet presAssocID="{8346D632-5EA5-42CC-9C29-FE0936B87567}" presName="connectorText" presStyleLbl="sibTrans2D1" presStyleIdx="0" presStyleCnt="1"/>
      <dgm:spPr/>
    </dgm:pt>
    <dgm:pt modelId="{D25A53DB-43DD-4B46-9913-F0AC37DCDE8A}" type="pres">
      <dgm:prSet presAssocID="{FB600729-0F91-4576-9155-5DFE98A16007}" presName="node" presStyleLbl="node1" presStyleIdx="1" presStyleCnt="2">
        <dgm:presLayoutVars>
          <dgm:bulletEnabled val="1"/>
        </dgm:presLayoutVars>
      </dgm:prSet>
      <dgm:spPr/>
    </dgm:pt>
  </dgm:ptLst>
  <dgm:cxnLst>
    <dgm:cxn modelId="{31915444-ECF0-4031-AB75-84E57B780631}" srcId="{C600C011-56D0-43D5-B01B-C6F6D8AED1D8}" destId="{669DBE4C-42D3-4444-9314-1591756E558F}" srcOrd="0" destOrd="0" parTransId="{FA2E0965-F127-4909-89EE-9E8305FB4144}" sibTransId="{8346D632-5EA5-42CC-9C29-FE0936B87567}"/>
    <dgm:cxn modelId="{252E3F48-4A34-4502-BE8A-3AFEC48EDB50}" type="presOf" srcId="{669DBE4C-42D3-4444-9314-1591756E558F}" destId="{1EBDF411-A572-4DBA-9314-D8EF557D93E3}" srcOrd="0" destOrd="0" presId="urn:microsoft.com/office/officeart/2005/8/layout/process1"/>
    <dgm:cxn modelId="{C1C2BAB3-C031-43A4-8364-2C212A0F197E}" type="presOf" srcId="{8346D632-5EA5-42CC-9C29-FE0936B87567}" destId="{86EBCE56-18A1-459E-BEE6-82147AF76FCE}" srcOrd="0" destOrd="0" presId="urn:microsoft.com/office/officeart/2005/8/layout/process1"/>
    <dgm:cxn modelId="{5B24EDB6-C35B-4598-99AF-FAA08F4987D6}" srcId="{C600C011-56D0-43D5-B01B-C6F6D8AED1D8}" destId="{FB600729-0F91-4576-9155-5DFE98A16007}" srcOrd="1" destOrd="0" parTransId="{4922CC1D-C7FB-4465-9A5D-6F026436AE84}" sibTransId="{A07CCB10-BFD1-4EF4-B37D-FE7482577FEA}"/>
    <dgm:cxn modelId="{CD302BBA-8EAB-4C68-9E74-55D3877E789B}" type="presOf" srcId="{C600C011-56D0-43D5-B01B-C6F6D8AED1D8}" destId="{2438B382-C70B-4DB4-8EA7-3D8B4646203A}" srcOrd="0" destOrd="0" presId="urn:microsoft.com/office/officeart/2005/8/layout/process1"/>
    <dgm:cxn modelId="{FA9C7CF2-F0CB-4FBD-8C33-2806D6C3073D}" type="presOf" srcId="{8346D632-5EA5-42CC-9C29-FE0936B87567}" destId="{DB7957E2-352A-41B9-90DA-AE216A35369E}" srcOrd="1" destOrd="0" presId="urn:microsoft.com/office/officeart/2005/8/layout/process1"/>
    <dgm:cxn modelId="{300E76FC-6B65-4A7B-8276-FDA54FFCCF75}" type="presOf" srcId="{FB600729-0F91-4576-9155-5DFE98A16007}" destId="{D25A53DB-43DD-4B46-9913-F0AC37DCDE8A}" srcOrd="0" destOrd="0" presId="urn:microsoft.com/office/officeart/2005/8/layout/process1"/>
    <dgm:cxn modelId="{DD16CA80-9A42-4B03-9D8B-048E7DE14D66}" type="presParOf" srcId="{2438B382-C70B-4DB4-8EA7-3D8B4646203A}" destId="{1EBDF411-A572-4DBA-9314-D8EF557D93E3}" srcOrd="0" destOrd="0" presId="urn:microsoft.com/office/officeart/2005/8/layout/process1"/>
    <dgm:cxn modelId="{358C0FFD-E33D-4211-9960-8C185CF0ECA7}" type="presParOf" srcId="{2438B382-C70B-4DB4-8EA7-3D8B4646203A}" destId="{86EBCE56-18A1-459E-BEE6-82147AF76FCE}" srcOrd="1" destOrd="0" presId="urn:microsoft.com/office/officeart/2005/8/layout/process1"/>
    <dgm:cxn modelId="{873EC6B6-CC70-437C-8710-666502F575C2}" type="presParOf" srcId="{86EBCE56-18A1-459E-BEE6-82147AF76FCE}" destId="{DB7957E2-352A-41B9-90DA-AE216A35369E}" srcOrd="0" destOrd="0" presId="urn:microsoft.com/office/officeart/2005/8/layout/process1"/>
    <dgm:cxn modelId="{03D27FED-1208-4CCE-92F7-B8FF0148B052}" type="presParOf" srcId="{2438B382-C70B-4DB4-8EA7-3D8B4646203A}" destId="{D25A53DB-43DD-4B46-9913-F0AC37DCDE8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DF411-A572-4DBA-9314-D8EF557D93E3}">
      <dsp:nvSpPr>
        <dsp:cNvPr id="0" name=""/>
        <dsp:cNvSpPr/>
      </dsp:nvSpPr>
      <dsp:spPr>
        <a:xfrm>
          <a:off x="6" y="0"/>
          <a:ext cx="3983160" cy="36016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ПІДПРИЄМСТВО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— </a:t>
          </a:r>
          <a:r>
            <a:rPr lang="ru-RU" sz="2400" b="0" kern="1200" dirty="0" err="1">
              <a:effectLst/>
            </a:rPr>
            <a:t>самостійний</a:t>
          </a:r>
          <a:r>
            <a:rPr lang="ru-RU" sz="2400" b="0" kern="1200" dirty="0">
              <a:effectLst/>
            </a:rPr>
            <a:t> </a:t>
          </a:r>
          <a:r>
            <a:rPr lang="ru-RU" sz="2400" b="0" kern="1200" dirty="0" err="1">
              <a:effectLst/>
            </a:rPr>
            <a:t>господарський</a:t>
          </a:r>
          <a:r>
            <a:rPr lang="ru-RU" sz="2400" b="0" kern="1200" dirty="0">
              <a:effectLst/>
            </a:rPr>
            <a:t> </a:t>
          </a:r>
          <a:r>
            <a:rPr lang="ru-RU" sz="2400" b="0" kern="1200" dirty="0" err="1">
              <a:effectLst/>
            </a:rPr>
            <a:t>суб’єкт</a:t>
          </a:r>
          <a:r>
            <a:rPr lang="ru-RU" sz="2400" b="0" kern="1200" dirty="0">
              <a:effectLst/>
            </a:rPr>
            <a:t>, </a:t>
          </a:r>
          <a:r>
            <a:rPr lang="ru-RU" sz="2400" b="0" kern="1200" dirty="0" err="1">
              <a:effectLst/>
            </a:rPr>
            <a:t>який</a:t>
          </a:r>
          <a:r>
            <a:rPr lang="ru-RU" sz="2400" b="0" kern="1200" dirty="0">
              <a:effectLst/>
            </a:rPr>
            <a:t> </a:t>
          </a:r>
          <a:r>
            <a:rPr lang="ru-RU" sz="2400" b="0" kern="1200" dirty="0" err="1">
              <a:effectLst/>
            </a:rPr>
            <a:t>здійснює</a:t>
          </a:r>
          <a:r>
            <a:rPr lang="ru-RU" sz="2400" b="0" kern="1200" dirty="0">
              <a:effectLst/>
            </a:rPr>
            <a:t> </a:t>
          </a:r>
          <a:r>
            <a:rPr lang="ru-RU" sz="2400" b="0" kern="1200" dirty="0" err="1">
              <a:effectLst/>
            </a:rPr>
            <a:t>виробничу</a:t>
          </a:r>
          <a:r>
            <a:rPr lang="ru-RU" sz="2400" b="0" kern="1200" dirty="0">
              <a:effectLst/>
            </a:rPr>
            <a:t>, </a:t>
          </a:r>
          <a:r>
            <a:rPr lang="ru-RU" sz="2400" b="0" kern="1200" dirty="0" err="1">
              <a:effectLst/>
            </a:rPr>
            <a:t>науково-дослідну</a:t>
          </a:r>
          <a:r>
            <a:rPr lang="ru-RU" sz="2400" b="0" kern="1200" dirty="0">
              <a:effectLst/>
            </a:rPr>
            <a:t>,</a:t>
          </a:r>
        </a:p>
        <a:p>
          <a:pPr marL="0" lvl="0" indent="0" defTabSz="1066800">
            <a:lnSpc>
              <a:spcPct val="90000"/>
            </a:lnSpc>
            <a:spcBef>
              <a:spcPct val="0"/>
            </a:spcBef>
            <a:buNone/>
          </a:pPr>
          <a:r>
            <a:rPr lang="ru-RU" sz="2400" b="0" kern="1200" dirty="0" err="1">
              <a:effectLst/>
            </a:rPr>
            <a:t>торговельну</a:t>
          </a:r>
          <a:r>
            <a:rPr lang="ru-RU" sz="2400" b="0" kern="1200" dirty="0">
              <a:effectLst/>
            </a:rPr>
            <a:t> та </a:t>
          </a:r>
          <a:r>
            <a:rPr lang="ru-RU" sz="2400" b="0" kern="1200" dirty="0" err="1">
              <a:effectLst/>
            </a:rPr>
            <a:t>іншу</a:t>
          </a:r>
          <a:r>
            <a:rPr lang="ru-RU" sz="2400" b="0" kern="1200" dirty="0">
              <a:effectLst/>
            </a:rPr>
            <a:t> </a:t>
          </a:r>
          <a:r>
            <a:rPr lang="ru-RU" sz="2400" b="0" kern="1200" dirty="0" err="1">
              <a:effectLst/>
            </a:rPr>
            <a:t>діяльність</a:t>
          </a:r>
          <a:r>
            <a:rPr lang="ru-RU" sz="2400" b="0" kern="1200" dirty="0">
              <a:effectLst/>
            </a:rPr>
            <a:t>. </a:t>
          </a:r>
        </a:p>
        <a:p>
          <a:pPr marL="0" lvl="0" indent="0" defTabSz="1066800">
            <a:lnSpc>
              <a:spcPct val="90000"/>
            </a:lnSpc>
            <a:spcBef>
              <a:spcPct val="0"/>
            </a:spcBef>
            <a:buNone/>
          </a:pPr>
          <a:r>
            <a:rPr lang="ru-RU" sz="2400" b="0" kern="1200" dirty="0">
              <a:effectLst/>
            </a:rPr>
            <a:t>   Будь-яке </a:t>
          </a:r>
          <a:r>
            <a:rPr lang="ru-RU" sz="2400" b="0" kern="1200" dirty="0" err="1">
              <a:effectLst/>
            </a:rPr>
            <a:t>підприємство</a:t>
          </a:r>
          <a:r>
            <a:rPr lang="ru-RU" sz="2400" b="0" kern="1200" dirty="0">
              <a:effectLst/>
            </a:rPr>
            <a:t> </a:t>
          </a:r>
          <a:r>
            <a:rPr lang="ru-RU" sz="2400" b="0" kern="1200" dirty="0" err="1">
              <a:effectLst/>
            </a:rPr>
            <a:t>виробляє</a:t>
          </a:r>
          <a:r>
            <a:rPr lang="ru-RU" sz="2400" b="0" kern="1200" dirty="0">
              <a:effectLst/>
            </a:rPr>
            <a:t> </a:t>
          </a:r>
          <a:r>
            <a:rPr lang="ru-RU" sz="2400" b="0" kern="1200" dirty="0" err="1">
              <a:effectLst/>
            </a:rPr>
            <a:t>продукцію</a:t>
          </a:r>
          <a:r>
            <a:rPr lang="ru-RU" sz="2400" b="0" kern="1200" dirty="0">
              <a:effectLst/>
            </a:rPr>
            <a:t> </a:t>
          </a:r>
          <a:r>
            <a:rPr lang="ru-RU" sz="2400" b="0" kern="1200" dirty="0" err="1">
              <a:effectLst/>
            </a:rPr>
            <a:t>або</a:t>
          </a:r>
          <a:r>
            <a:rPr lang="ru-RU" sz="2400" b="0" kern="1200" dirty="0">
              <a:effectLst/>
            </a:rPr>
            <a:t> </a:t>
          </a:r>
          <a:r>
            <a:rPr lang="ru-RU" sz="2400" b="0" kern="1200" dirty="0" err="1">
              <a:effectLst/>
            </a:rPr>
            <a:t>надає</a:t>
          </a:r>
          <a:r>
            <a:rPr lang="ru-RU" sz="2400" b="0" kern="1200" dirty="0">
              <a:effectLst/>
            </a:rPr>
            <a:t> </a:t>
          </a:r>
          <a:r>
            <a:rPr lang="ru-RU" sz="2400" b="0" kern="1200" dirty="0" err="1">
              <a:effectLst/>
            </a:rPr>
            <a:t>послуги</a:t>
          </a:r>
          <a:endParaRPr lang="ru-RU" sz="2400" b="0" kern="1200" dirty="0">
            <a:effectLst/>
          </a:endParaRPr>
        </a:p>
      </dsp:txBody>
      <dsp:txXfrm>
        <a:off x="105493" y="105487"/>
        <a:ext cx="3772186" cy="3390629"/>
      </dsp:txXfrm>
    </dsp:sp>
    <dsp:sp modelId="{86EBCE56-18A1-459E-BEE6-82147AF76FCE}">
      <dsp:nvSpPr>
        <dsp:cNvPr id="0" name=""/>
        <dsp:cNvSpPr/>
      </dsp:nvSpPr>
      <dsp:spPr>
        <a:xfrm>
          <a:off x="4317857" y="1387472"/>
          <a:ext cx="709542" cy="82665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kern="120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17857" y="1552804"/>
        <a:ext cx="496679" cy="495994"/>
      </dsp:txXfrm>
    </dsp:sp>
    <dsp:sp modelId="{D25A53DB-43DD-4B46-9913-F0AC37DCDE8A}">
      <dsp:nvSpPr>
        <dsp:cNvPr id="0" name=""/>
        <dsp:cNvSpPr/>
      </dsp:nvSpPr>
      <dsp:spPr>
        <a:xfrm>
          <a:off x="5321927" y="0"/>
          <a:ext cx="3333300" cy="36016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ВИРОБНИЦТВА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— </a:t>
          </a:r>
          <a:r>
            <a:rPr lang="ru-RU" sz="2400" b="0" kern="1200" dirty="0">
              <a:effectLst/>
            </a:rPr>
            <a:t>групи </a:t>
          </a:r>
          <a:r>
            <a:rPr lang="ru-RU" sz="2400" b="0" kern="1200" dirty="0" err="1">
              <a:effectLst/>
            </a:rPr>
            <a:t>підприємств</a:t>
          </a:r>
          <a:r>
            <a:rPr lang="ru-RU" sz="2400" b="0" kern="1200" dirty="0">
              <a:effectLst/>
            </a:rPr>
            <a:t> і </a:t>
          </a:r>
          <a:r>
            <a:rPr lang="ru-RU" sz="2400" b="0" kern="1200" dirty="0" err="1">
              <a:effectLst/>
            </a:rPr>
            <a:t>установ</a:t>
          </a:r>
          <a:r>
            <a:rPr lang="ru-RU" sz="2400" b="0" kern="1200" dirty="0">
              <a:effectLst/>
            </a:rPr>
            <a:t>, </a:t>
          </a:r>
          <a:r>
            <a:rPr lang="ru-RU" sz="2400" b="0" kern="1200" dirty="0" err="1">
              <a:effectLst/>
            </a:rPr>
            <a:t>які</a:t>
          </a:r>
          <a:r>
            <a:rPr lang="ru-RU" sz="2400" b="0" kern="1200" dirty="0">
              <a:effectLst/>
            </a:rPr>
            <a:t> </a:t>
          </a:r>
          <a:r>
            <a:rPr lang="ru-RU" sz="2400" b="0" kern="1200" dirty="0" err="1">
              <a:effectLst/>
            </a:rPr>
            <a:t>випускають</a:t>
          </a:r>
          <a:r>
            <a:rPr lang="ru-RU" sz="2400" b="0" kern="1200" dirty="0">
              <a:effectLst/>
            </a:rPr>
            <a:t> </a:t>
          </a:r>
          <a:r>
            <a:rPr lang="ru-RU" sz="2400" b="0" kern="1200" dirty="0" err="1">
              <a:effectLst/>
            </a:rPr>
            <a:t>однорідні</a:t>
          </a:r>
          <a:r>
            <a:rPr lang="ru-RU" sz="2400" b="0" kern="1200" dirty="0">
              <a:effectLst/>
            </a:rPr>
            <a:t> </a:t>
          </a:r>
          <a:r>
            <a:rPr lang="ru-RU" sz="2400" b="0" kern="1200" dirty="0" err="1">
              <a:effectLst/>
            </a:rPr>
            <a:t>види</a:t>
          </a:r>
          <a:r>
            <a:rPr lang="ru-RU" sz="2400" b="0" kern="1200" dirty="0">
              <a:effectLst/>
            </a:rPr>
            <a:t> </a:t>
          </a:r>
          <a:r>
            <a:rPr lang="ru-RU" sz="2400" b="0" kern="1200" dirty="0" err="1">
              <a:effectLst/>
            </a:rPr>
            <a:t>продукції</a:t>
          </a:r>
          <a:r>
            <a:rPr lang="ru-RU" sz="2400" b="0" kern="1200" dirty="0">
              <a:effectLst/>
            </a:rPr>
            <a:t> </a:t>
          </a:r>
          <a:r>
            <a:rPr lang="ru-RU" sz="2400" b="0" kern="1200" dirty="0" err="1">
              <a:effectLst/>
            </a:rPr>
            <a:t>або</a:t>
          </a:r>
          <a:r>
            <a:rPr lang="ru-RU" sz="2400" b="0" kern="1200" dirty="0">
              <a:effectLst/>
            </a:rPr>
            <a:t> </a:t>
          </a:r>
          <a:r>
            <a:rPr lang="ru-RU" sz="2400" b="0" kern="1200" dirty="0" err="1">
              <a:effectLst/>
            </a:rPr>
            <a:t>спеціалізуються</a:t>
          </a:r>
          <a:r>
            <a:rPr lang="ru-RU" sz="2400" b="0" kern="1200" dirty="0">
              <a:effectLst/>
            </a:rPr>
            <a:t> на </a:t>
          </a:r>
          <a:r>
            <a:rPr lang="ru-RU" sz="2400" b="0" kern="1200" dirty="0" err="1">
              <a:effectLst/>
            </a:rPr>
            <a:t>наданні</a:t>
          </a:r>
          <a:r>
            <a:rPr lang="ru-RU" sz="2400" b="0" kern="1200" dirty="0">
              <a:effectLst/>
            </a:rPr>
            <a:t> </a:t>
          </a:r>
          <a:r>
            <a:rPr lang="ru-RU" sz="2400" b="0" kern="1200" dirty="0" err="1">
              <a:effectLst/>
            </a:rPr>
            <a:t>однотипних</a:t>
          </a:r>
          <a:r>
            <a:rPr lang="ru-RU" sz="2400" b="0" kern="1200" dirty="0">
              <a:effectLst/>
            </a:rPr>
            <a:t> </a:t>
          </a:r>
          <a:r>
            <a:rPr lang="ru-RU" sz="2400" b="0" kern="1200" dirty="0" err="1">
              <a:effectLst/>
            </a:rPr>
            <a:t>послуг</a:t>
          </a:r>
          <a:endParaRPr lang="ru-RU" sz="2400" b="0" kern="1200" dirty="0">
            <a:effectLst/>
          </a:endParaRPr>
        </a:p>
      </dsp:txBody>
      <dsp:txXfrm>
        <a:off x="5419556" y="97629"/>
        <a:ext cx="3138042" cy="3406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556800"/>
            <a:ext cx="5400600" cy="1470025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852936"/>
            <a:ext cx="5040560" cy="1080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E65E81-8077-4341-B165-C459C8E37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18EBFF-B6D2-4C23-B3AD-76F69077C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4FB0E1-3B36-463B-A38D-F432B20DA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85598-643F-4BC9-A259-F53F1D5B71C8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3753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61D2B4-F7E2-4C94-86C0-C7A5BDAB5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B38F44-8E32-43EA-9172-EE8FB90FB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DB1FA5-C47F-44B0-B26A-6DA6AF24A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F3C72-6850-4866-A190-75AC2879D3AE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071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7DC6B4-FCA6-4C60-86D1-2F5BA7B10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4D5869-64E1-4EAC-9A9C-91C90C08D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51C4D7-9C1E-489D-AB85-E6D6F1C04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A8ED3-7DC4-4372-9B4D-3F07F94CF02C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3389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66E986-390B-42E2-B3EC-7206C39D5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3B7F27-024E-40E4-9C74-98E2BBF3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F19E34-F30E-4AE1-86A5-03FFC7E20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9A5B1-90D0-4717-A15D-B91512AE7F65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7001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C5B611-0110-43D3-96B2-50C8769EF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5A7431-49C6-4888-BC77-E322A770F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FEB91C-E792-4EB6-A82C-44ABD1373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2A47E-5F55-4ED7-8192-83521686CFD7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4783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C2C5ED13-97D9-4B3A-9825-2CF754DDD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5E8C01A-C25D-4356-BC64-5CE4C63E6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C8315C3-44B8-4651-A6EF-D1D0D6CD3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4D0A9-54C6-4043-83AA-E00D521A6DB8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3417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71E8A02E-B66A-4E98-A41A-6C15327B3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2AC631AB-A478-4775-8EAD-DDD19DEB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86E65CE9-883F-4185-A210-8662EB1AC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44A0E-3F82-48BE-862E-2D50FDC04AFF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7618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10AAE5E3-FA82-438C-BABC-DA957ACEC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30E4289F-C33F-4ABD-9C5F-BA1A4C9F1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84E5A80D-7ABD-4501-AAA3-64A1E5806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7CB18-2CA9-4723-AF9B-4C0877C13BD2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2624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CA59E63D-7662-4BA6-883F-8588BB4D1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819BB4F2-6E8C-4766-B2C9-D61C6E108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BF0F9619-FD9E-468F-BD2B-BB77A7283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E32EA-1DD9-4295-999E-C4CFEEF5374B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2274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D960023-8DE4-494B-AD74-BF12810E6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94F30EA-E048-4EC4-975E-85F4EFAB1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7F2B015-FED4-47F9-BA20-734F198BB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B892C-7884-425D-A320-2E7305A34FE3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6482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pPr lvl="0"/>
            <a:r>
              <a:rPr lang="uk-UA" noProof="0"/>
              <a:t>Клацніть піктограму, щоб додати зображення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FB7A9957-4181-4052-941F-010F4F40A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4B0C253-89C4-43A3-9957-F05B0875D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0FCF693-5D48-41A1-A47B-4EB46D104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A7A27-6B04-4F18-8F26-412847A618CB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8245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2F04470F-DADF-4F09-B43E-77E872DBD7C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UA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EF783A75-AE8F-477C-A603-9A1EEF59BC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UA"/>
              <a:t>Образец текста</a:t>
            </a:r>
          </a:p>
          <a:p>
            <a:pPr lvl="1"/>
            <a:r>
              <a:rPr lang="ru-RU" altLang="ru-UA"/>
              <a:t>Второй уровень</a:t>
            </a:r>
          </a:p>
          <a:p>
            <a:pPr lvl="2"/>
            <a:r>
              <a:rPr lang="ru-RU" altLang="ru-UA"/>
              <a:t>Третий уровень</a:t>
            </a:r>
          </a:p>
          <a:p>
            <a:pPr lvl="3"/>
            <a:r>
              <a:rPr lang="ru-RU" altLang="ru-UA"/>
              <a:t>Четвертый уровень</a:t>
            </a:r>
          </a:p>
          <a:p>
            <a:pPr lvl="4"/>
            <a:r>
              <a:rPr lang="ru-RU" altLang="ru-UA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8E760B-47CE-4EB5-83D8-ECD34DEEA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D747C3-FFF5-4FA1-B31F-7EABA2F965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C111AD-B622-4CC3-B2EC-94B04EE764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7114D55C-1574-46AD-8524-1D6D0A7E0D22}" type="slidenum">
              <a:rPr lang="ru-RU" altLang="ru-RU"/>
              <a:pPr/>
              <a:t>‹№›</a:t>
            </a:fld>
            <a:endParaRPr lang="ru-RU" alt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CC508C4-7A1D-439F-9598-B8EA0B3A78C8}"/>
              </a:ext>
            </a:extLst>
          </p:cNvPr>
          <p:cNvSpPr/>
          <p:nvPr/>
        </p:nvSpPr>
        <p:spPr>
          <a:xfrm>
            <a:off x="6565842" y="6507167"/>
            <a:ext cx="1949573" cy="2540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51" dirty="0">
                <a:latin typeface="+mn-lt"/>
                <a:hlinkClick r:id="rId14"/>
              </a:rPr>
              <a:t>http://presentation-creation.ru/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1579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891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674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566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ідзаголовок 4">
            <a:extLst>
              <a:ext uri="{FF2B5EF4-FFF2-40B4-BE49-F238E27FC236}">
                <a16:creationId xmlns:a16="http://schemas.microsoft.com/office/drawing/2014/main" id="{81C057DC-8FDA-48E9-AC7D-80F8D473B3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F43A4D-87DC-4BC1-A00C-FAFCF4344B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45986"/>
            <a:ext cx="6566566" cy="1470025"/>
          </a:xfrm>
        </p:spPr>
        <p:txBody>
          <a:bodyPr/>
          <a:lstStyle/>
          <a:p>
            <a:r>
              <a:rPr lang="ru-RU" sz="36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Національна</a:t>
            </a:r>
            <a:r>
              <a:rPr lang="ru-RU" sz="36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економіка</a:t>
            </a:r>
            <a:r>
              <a:rPr lang="ru-RU" sz="36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6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Поняття</a:t>
            </a:r>
            <a:r>
              <a:rPr lang="ru-RU" sz="36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36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економічний</a:t>
            </a:r>
            <a:r>
              <a:rPr lang="ru-RU" sz="36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</a:t>
            </a:r>
            <a:r>
              <a:rPr lang="ru-RU" sz="36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та </a:t>
            </a:r>
            <a:r>
              <a:rPr lang="ru-RU" sz="36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36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показники</a:t>
            </a:r>
            <a:r>
              <a:rPr lang="ru-RU" sz="36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36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валовий</a:t>
            </a:r>
            <a:r>
              <a:rPr lang="ru-RU" sz="36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внутрішній</a:t>
            </a:r>
            <a:r>
              <a:rPr lang="ru-RU" sz="36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продукт (ВВП), структура ВВП, </a:t>
            </a:r>
            <a:r>
              <a:rPr lang="ru-RU" sz="36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індекс</a:t>
            </a:r>
            <a:r>
              <a:rPr lang="ru-RU" sz="36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sz="36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людського</a:t>
            </a:r>
            <a:r>
              <a:rPr lang="ru-RU" sz="36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потенціалу</a:t>
            </a:r>
            <a:r>
              <a:rPr lang="ru-RU" sz="36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(ІРЛП).</a:t>
            </a:r>
            <a:endParaRPr lang="ru-UA" sz="36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021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94067" y="135616"/>
            <a:ext cx="8641080" cy="457200"/>
          </a:xfrm>
        </p:spPr>
        <p:txBody>
          <a:bodyPr/>
          <a:lstStyle/>
          <a:p>
            <a:pPr algn="ctr"/>
            <a:r>
              <a:rPr lang="ru-RU" sz="3600" b="1" dirty="0">
                <a:ln w="0"/>
                <a:solidFill>
                  <a:schemeClr val="accent3"/>
                </a:solidFill>
              </a:rPr>
              <a:t>Рівень ІЛР в </a:t>
            </a:r>
            <a:r>
              <a:rPr lang="ru-RU" sz="3600" b="1" dirty="0" err="1">
                <a:ln w="0"/>
                <a:solidFill>
                  <a:schemeClr val="accent3"/>
                </a:solidFill>
              </a:rPr>
              <a:t>країнах</a:t>
            </a:r>
            <a:r>
              <a:rPr lang="ru-RU" sz="3600" b="1" dirty="0">
                <a:ln w="0"/>
                <a:solidFill>
                  <a:schemeClr val="accent3"/>
                </a:solidFill>
              </a:rPr>
              <a:t> світу (2019 р.)</a:t>
            </a:r>
            <a:endParaRPr lang="ru-RU" sz="4400" b="1" dirty="0">
              <a:ln w="0"/>
              <a:solidFill>
                <a:schemeClr val="accent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666" y="691751"/>
            <a:ext cx="89258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0"/>
                <a:latin typeface="+mn-lt"/>
              </a:rPr>
              <a:t>ІЛР </a:t>
            </a:r>
            <a:r>
              <a:rPr lang="ru-RU" dirty="0" err="1">
                <a:ln w="0"/>
                <a:latin typeface="+mn-lt"/>
              </a:rPr>
              <a:t>може</a:t>
            </a:r>
            <a:r>
              <a:rPr lang="ru-RU" dirty="0">
                <a:ln w="0"/>
                <a:latin typeface="+mn-lt"/>
              </a:rPr>
              <a:t> </a:t>
            </a:r>
            <a:r>
              <a:rPr lang="ru-RU" dirty="0" err="1">
                <a:ln w="0"/>
                <a:latin typeface="+mn-lt"/>
              </a:rPr>
              <a:t>мати</a:t>
            </a:r>
            <a:r>
              <a:rPr lang="ru-RU" dirty="0">
                <a:ln w="0"/>
                <a:latin typeface="+mn-lt"/>
              </a:rPr>
              <a:t> </a:t>
            </a:r>
            <a:r>
              <a:rPr lang="ru-RU" dirty="0" err="1">
                <a:ln w="0"/>
                <a:latin typeface="+mn-lt"/>
              </a:rPr>
              <a:t>значення</a:t>
            </a:r>
            <a:r>
              <a:rPr lang="ru-RU" dirty="0">
                <a:ln w="0"/>
                <a:latin typeface="+mn-lt"/>
              </a:rPr>
              <a:t> </a:t>
            </a:r>
            <a:r>
              <a:rPr lang="ru-RU" dirty="0" err="1">
                <a:ln w="0"/>
                <a:latin typeface="+mn-lt"/>
              </a:rPr>
              <a:t>від</a:t>
            </a:r>
            <a:r>
              <a:rPr lang="ru-RU" dirty="0">
                <a:ln w="0"/>
                <a:latin typeface="+mn-lt"/>
              </a:rPr>
              <a:t> 0 до 1. </a:t>
            </a:r>
            <a:r>
              <a:rPr lang="ru-RU" dirty="0" err="1">
                <a:ln w="0"/>
                <a:latin typeface="+mn-lt"/>
              </a:rPr>
              <a:t>Середньосвітовий</a:t>
            </a:r>
            <a:r>
              <a:rPr lang="ru-RU" dirty="0">
                <a:ln w="0"/>
                <a:latin typeface="+mn-lt"/>
              </a:rPr>
              <a:t> </a:t>
            </a:r>
            <a:r>
              <a:rPr lang="ru-RU" dirty="0" err="1">
                <a:ln w="0"/>
                <a:latin typeface="+mn-lt"/>
              </a:rPr>
              <a:t>показник</a:t>
            </a:r>
            <a:r>
              <a:rPr lang="ru-RU" dirty="0">
                <a:ln w="0"/>
                <a:latin typeface="+mn-lt"/>
              </a:rPr>
              <a:t> ІЛР у 2015 р. становив 0,711:</a:t>
            </a:r>
          </a:p>
          <a:p>
            <a:pPr marL="285744" indent="-285744">
              <a:buFont typeface="Wingdings" panose="05000000000000000000" pitchFamily="2" charset="2"/>
              <a:buChar char="ü"/>
            </a:pPr>
            <a:r>
              <a:rPr lang="ru-RU" dirty="0" err="1">
                <a:ln w="0"/>
                <a:latin typeface="+mn-lt"/>
              </a:rPr>
              <a:t>очікувана</a:t>
            </a:r>
            <a:r>
              <a:rPr lang="ru-RU" dirty="0">
                <a:ln w="0"/>
                <a:latin typeface="+mn-lt"/>
              </a:rPr>
              <a:t> </a:t>
            </a:r>
            <a:r>
              <a:rPr lang="ru-RU" dirty="0" err="1">
                <a:ln w="0"/>
                <a:latin typeface="+mn-lt"/>
              </a:rPr>
              <a:t>тривалість</a:t>
            </a:r>
            <a:r>
              <a:rPr lang="ru-RU" dirty="0">
                <a:ln w="0"/>
                <a:latin typeface="+mn-lt"/>
              </a:rPr>
              <a:t> </a:t>
            </a:r>
            <a:r>
              <a:rPr lang="ru-RU" dirty="0" err="1">
                <a:ln w="0"/>
                <a:latin typeface="+mn-lt"/>
              </a:rPr>
              <a:t>життя</a:t>
            </a:r>
            <a:r>
              <a:rPr lang="ru-RU" dirty="0">
                <a:ln w="0"/>
                <a:latin typeface="+mn-lt"/>
              </a:rPr>
              <a:t> — 71,5 </a:t>
            </a:r>
            <a:r>
              <a:rPr lang="ru-RU" dirty="0" err="1">
                <a:ln w="0"/>
                <a:latin typeface="+mn-lt"/>
              </a:rPr>
              <a:t>років</a:t>
            </a:r>
            <a:r>
              <a:rPr lang="ru-RU" dirty="0">
                <a:ln w="0"/>
                <a:latin typeface="+mn-lt"/>
              </a:rPr>
              <a:t> </a:t>
            </a:r>
          </a:p>
          <a:p>
            <a:pPr marL="285744" indent="-285744">
              <a:buFont typeface="Wingdings" panose="05000000000000000000" pitchFamily="2" charset="2"/>
              <a:buChar char="ü"/>
            </a:pPr>
            <a:r>
              <a:rPr lang="ru-RU" dirty="0" err="1">
                <a:ln w="0"/>
                <a:latin typeface="+mn-lt"/>
              </a:rPr>
              <a:t>середня</a:t>
            </a:r>
            <a:r>
              <a:rPr lang="ru-RU" dirty="0">
                <a:ln w="0"/>
                <a:latin typeface="+mn-lt"/>
              </a:rPr>
              <a:t> </a:t>
            </a:r>
            <a:r>
              <a:rPr lang="ru-RU" dirty="0" err="1">
                <a:ln w="0"/>
                <a:latin typeface="+mn-lt"/>
              </a:rPr>
              <a:t>тривалість</a:t>
            </a:r>
            <a:r>
              <a:rPr lang="ru-RU" dirty="0">
                <a:ln w="0"/>
                <a:latin typeface="+mn-lt"/>
              </a:rPr>
              <a:t> </a:t>
            </a:r>
            <a:r>
              <a:rPr lang="ru-RU" dirty="0" err="1">
                <a:ln w="0"/>
                <a:latin typeface="+mn-lt"/>
              </a:rPr>
              <a:t>навчання</a:t>
            </a:r>
            <a:r>
              <a:rPr lang="ru-RU" dirty="0">
                <a:ln w="0"/>
                <a:latin typeface="+mn-lt"/>
              </a:rPr>
              <a:t>— 12,2 </a:t>
            </a:r>
            <a:r>
              <a:rPr lang="ru-RU" dirty="0" err="1">
                <a:ln w="0"/>
              </a:rPr>
              <a:t>років</a:t>
            </a:r>
            <a:r>
              <a:rPr lang="ru-RU" dirty="0">
                <a:ln w="0"/>
                <a:latin typeface="+mn-lt"/>
              </a:rPr>
              <a:t> </a:t>
            </a:r>
          </a:p>
          <a:p>
            <a:pPr marL="285744" indent="-285744">
              <a:buFont typeface="Wingdings" panose="05000000000000000000" pitchFamily="2" charset="2"/>
              <a:buChar char="ü"/>
            </a:pPr>
            <a:r>
              <a:rPr lang="ru-RU" dirty="0">
                <a:ln w="0"/>
                <a:latin typeface="+mn-lt"/>
              </a:rPr>
              <a:t>ВНД на одну особу — 14 301 $ США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A81768A-7DD0-4240-993A-E34ECF228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82" y="2188659"/>
            <a:ext cx="7874175" cy="40765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765E7D-1339-46A4-AE23-618464B44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6096000"/>
            <a:ext cx="4800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61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9" y="462967"/>
            <a:ext cx="8621487" cy="4572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sz="4800" b="1" dirty="0">
                <a:ln w="0"/>
                <a:solidFill>
                  <a:schemeClr val="accent3"/>
                </a:solidFill>
              </a:rPr>
              <a:t>Підсумуємо</a:t>
            </a:r>
            <a:endParaRPr lang="ru-RU" sz="2700" b="1" dirty="0">
              <a:ln w="0"/>
              <a:solidFill>
                <a:schemeClr val="accent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1138496"/>
            <a:ext cx="8924732" cy="54014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44" indent="-285744">
              <a:buFont typeface="Wingdings" panose="05000000000000000000" pitchFamily="2" charset="2"/>
              <a:buChar char="ü"/>
            </a:pPr>
            <a:r>
              <a:rPr lang="ru-RU" sz="2300" dirty="0" err="1">
                <a:ln w="0"/>
                <a:solidFill>
                  <a:schemeClr val="tx1"/>
                </a:solidFill>
              </a:rPr>
              <a:t>Національна</a:t>
            </a:r>
            <a:r>
              <a:rPr lang="ru-RU" sz="2300" dirty="0">
                <a:ln w="0"/>
                <a:solidFill>
                  <a:schemeClr val="tx1"/>
                </a:solidFill>
              </a:rPr>
              <a:t>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економіка</a:t>
            </a:r>
            <a:r>
              <a:rPr lang="ru-RU" sz="2300" dirty="0">
                <a:ln w="0"/>
                <a:solidFill>
                  <a:schemeClr val="tx1"/>
                </a:solidFill>
              </a:rPr>
              <a:t> —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це</a:t>
            </a:r>
            <a:r>
              <a:rPr lang="ru-RU" sz="2300" dirty="0">
                <a:ln w="0"/>
                <a:solidFill>
                  <a:schemeClr val="tx1"/>
                </a:solidFill>
              </a:rPr>
              <a:t>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історично</a:t>
            </a:r>
            <a:r>
              <a:rPr lang="ru-RU" sz="2300" dirty="0">
                <a:ln w="0"/>
                <a:solidFill>
                  <a:schemeClr val="tx1"/>
                </a:solidFill>
              </a:rPr>
              <a:t> сформована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сукупність</a:t>
            </a:r>
            <a:r>
              <a:rPr lang="ru-RU" sz="2300" dirty="0">
                <a:ln w="0"/>
                <a:solidFill>
                  <a:schemeClr val="tx1"/>
                </a:solidFill>
              </a:rPr>
              <a:t>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підприємств</a:t>
            </a:r>
            <a:r>
              <a:rPr lang="ru-RU" sz="2300" dirty="0">
                <a:ln w="0"/>
                <a:solidFill>
                  <a:schemeClr val="tx1"/>
                </a:solidFill>
              </a:rPr>
              <a:t> та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установ</a:t>
            </a:r>
            <a:r>
              <a:rPr lang="ru-RU" sz="2300" dirty="0">
                <a:ln w="0"/>
                <a:solidFill>
                  <a:schemeClr val="tx1"/>
                </a:solidFill>
              </a:rPr>
              <a:t>,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які</a:t>
            </a:r>
            <a:r>
              <a:rPr lang="ru-RU" sz="2300" dirty="0">
                <a:ln w="0"/>
                <a:solidFill>
                  <a:schemeClr val="tx1"/>
                </a:solidFill>
              </a:rPr>
              <a:t>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працюють</a:t>
            </a:r>
            <a:r>
              <a:rPr lang="ru-RU" sz="2300" dirty="0">
                <a:ln w="0"/>
                <a:solidFill>
                  <a:schemeClr val="tx1"/>
                </a:solidFill>
              </a:rPr>
              <a:t> на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території</a:t>
            </a:r>
            <a:r>
              <a:rPr lang="ru-RU" sz="2300" dirty="0">
                <a:ln w="0"/>
                <a:solidFill>
                  <a:schemeClr val="tx1"/>
                </a:solidFill>
              </a:rPr>
              <a:t>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певної</a:t>
            </a:r>
            <a:r>
              <a:rPr lang="ru-RU" sz="2300" dirty="0">
                <a:ln w="0"/>
                <a:solidFill>
                  <a:schemeClr val="tx1"/>
                </a:solidFill>
              </a:rPr>
              <a:t>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держави</a:t>
            </a:r>
            <a:r>
              <a:rPr lang="ru-RU" sz="2300" dirty="0">
                <a:ln w="0"/>
                <a:solidFill>
                  <a:schemeClr val="tx1"/>
                </a:solidFill>
              </a:rPr>
              <a:t> з метою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задоволення</a:t>
            </a:r>
            <a:r>
              <a:rPr lang="ru-RU" sz="2300" dirty="0">
                <a:ln w="0"/>
                <a:solidFill>
                  <a:schemeClr val="tx1"/>
                </a:solidFill>
              </a:rPr>
              <a:t> потреб людей і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підвищення</a:t>
            </a:r>
            <a:r>
              <a:rPr lang="ru-RU" sz="2300" dirty="0">
                <a:ln w="0"/>
                <a:solidFill>
                  <a:schemeClr val="tx1"/>
                </a:solidFill>
              </a:rPr>
              <a:t>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їхнього</a:t>
            </a:r>
            <a:r>
              <a:rPr lang="ru-RU" sz="2300" dirty="0">
                <a:ln w="0"/>
                <a:solidFill>
                  <a:schemeClr val="tx1"/>
                </a:solidFill>
              </a:rPr>
              <a:t>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рівня</a:t>
            </a:r>
            <a:r>
              <a:rPr lang="ru-RU" sz="2300" dirty="0">
                <a:ln w="0"/>
                <a:solidFill>
                  <a:schemeClr val="tx1"/>
                </a:solidFill>
              </a:rPr>
              <a:t>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життя</a:t>
            </a:r>
            <a:r>
              <a:rPr lang="ru-RU" sz="2300" dirty="0">
                <a:ln w="0"/>
                <a:solidFill>
                  <a:schemeClr val="tx1"/>
                </a:solidFill>
              </a:rPr>
              <a:t>.</a:t>
            </a:r>
          </a:p>
          <a:p>
            <a:pPr marL="285744" indent="-285744">
              <a:buFont typeface="Wingdings" panose="05000000000000000000" pitchFamily="2" charset="2"/>
              <a:buChar char="ü"/>
            </a:pPr>
            <a:r>
              <a:rPr lang="ru-RU" sz="2300" dirty="0">
                <a:ln w="0"/>
                <a:solidFill>
                  <a:schemeClr val="tx1"/>
                </a:solidFill>
              </a:rPr>
              <a:t>У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складі</a:t>
            </a:r>
            <a:r>
              <a:rPr lang="ru-RU" sz="2300" dirty="0">
                <a:ln w="0"/>
                <a:solidFill>
                  <a:schemeClr val="tx1"/>
                </a:solidFill>
              </a:rPr>
              <a:t>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економіки</a:t>
            </a:r>
            <a:r>
              <a:rPr lang="ru-RU" sz="2300" dirty="0">
                <a:ln w="0"/>
                <a:solidFill>
                  <a:schemeClr val="tx1"/>
                </a:solidFill>
              </a:rPr>
              <a:t> (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господарства</a:t>
            </a:r>
            <a:r>
              <a:rPr lang="ru-RU" sz="2300" dirty="0">
                <a:ln w="0"/>
                <a:solidFill>
                  <a:schemeClr val="tx1"/>
                </a:solidFill>
              </a:rPr>
              <a:t>)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взаємодіють</a:t>
            </a:r>
            <a:r>
              <a:rPr lang="ru-RU" sz="2300" dirty="0">
                <a:ln w="0"/>
                <a:solidFill>
                  <a:schemeClr val="tx1"/>
                </a:solidFill>
              </a:rPr>
              <a:t>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різні</a:t>
            </a:r>
            <a:r>
              <a:rPr lang="ru-RU" sz="2300" dirty="0">
                <a:ln w="0"/>
                <a:solidFill>
                  <a:schemeClr val="tx1"/>
                </a:solidFill>
              </a:rPr>
              <a:t>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виробництва</a:t>
            </a:r>
            <a:r>
              <a:rPr lang="ru-RU" sz="2300" dirty="0">
                <a:ln w="0"/>
                <a:solidFill>
                  <a:schemeClr val="tx1"/>
                </a:solidFill>
              </a:rPr>
              <a:t>.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Це</a:t>
            </a:r>
            <a:r>
              <a:rPr lang="ru-RU" sz="2300" dirty="0">
                <a:ln w="0"/>
                <a:solidFill>
                  <a:schemeClr val="tx1"/>
                </a:solidFill>
              </a:rPr>
              <a:t>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групи</a:t>
            </a:r>
            <a:r>
              <a:rPr lang="ru-RU" sz="2300" dirty="0">
                <a:ln w="0"/>
                <a:solidFill>
                  <a:schemeClr val="tx1"/>
                </a:solidFill>
              </a:rPr>
              <a:t>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підприємств</a:t>
            </a:r>
            <a:r>
              <a:rPr lang="ru-RU" sz="2300" dirty="0">
                <a:ln w="0"/>
                <a:solidFill>
                  <a:schemeClr val="tx1"/>
                </a:solidFill>
              </a:rPr>
              <a:t> і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установ</a:t>
            </a:r>
            <a:r>
              <a:rPr lang="ru-RU" sz="2300" dirty="0">
                <a:ln w="0"/>
                <a:solidFill>
                  <a:schemeClr val="tx1"/>
                </a:solidFill>
              </a:rPr>
              <a:t>,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які</a:t>
            </a:r>
            <a:r>
              <a:rPr lang="ru-RU" sz="2300" dirty="0">
                <a:ln w="0"/>
                <a:solidFill>
                  <a:schemeClr val="tx1"/>
                </a:solidFill>
              </a:rPr>
              <a:t>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випускають</a:t>
            </a:r>
            <a:r>
              <a:rPr lang="ru-RU" sz="2300" dirty="0">
                <a:ln w="0"/>
                <a:solidFill>
                  <a:schemeClr val="tx1"/>
                </a:solidFill>
              </a:rPr>
              <a:t>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однорідні</a:t>
            </a:r>
            <a:r>
              <a:rPr lang="ru-RU" sz="2300" dirty="0">
                <a:ln w="0"/>
                <a:solidFill>
                  <a:schemeClr val="tx1"/>
                </a:solidFill>
              </a:rPr>
              <a:t>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види</a:t>
            </a:r>
            <a:r>
              <a:rPr lang="ru-RU" sz="2300" dirty="0">
                <a:ln w="0"/>
                <a:solidFill>
                  <a:schemeClr val="tx1"/>
                </a:solidFill>
              </a:rPr>
              <a:t>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продукції</a:t>
            </a:r>
            <a:r>
              <a:rPr lang="ru-RU" sz="2300" dirty="0">
                <a:ln w="0"/>
                <a:solidFill>
                  <a:schemeClr val="tx1"/>
                </a:solidFill>
              </a:rPr>
              <a:t>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або</a:t>
            </a:r>
            <a:r>
              <a:rPr lang="ru-RU" sz="2300" dirty="0">
                <a:ln w="0"/>
                <a:solidFill>
                  <a:schemeClr val="tx1"/>
                </a:solidFill>
              </a:rPr>
              <a:t>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спеціалізуються</a:t>
            </a:r>
            <a:r>
              <a:rPr lang="ru-RU" sz="2300" dirty="0">
                <a:ln w="0"/>
                <a:solidFill>
                  <a:schemeClr val="tx1"/>
                </a:solidFill>
              </a:rPr>
              <a:t> на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наданні</a:t>
            </a:r>
            <a:r>
              <a:rPr lang="ru-RU" sz="2300" dirty="0">
                <a:ln w="0"/>
                <a:solidFill>
                  <a:schemeClr val="tx1"/>
                </a:solidFill>
              </a:rPr>
              <a:t>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однотипних</a:t>
            </a:r>
            <a:r>
              <a:rPr lang="ru-RU" sz="2300" dirty="0">
                <a:ln w="0"/>
                <a:solidFill>
                  <a:schemeClr val="tx1"/>
                </a:solidFill>
              </a:rPr>
              <a:t>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послуг</a:t>
            </a:r>
            <a:r>
              <a:rPr lang="ru-RU" sz="2300" dirty="0">
                <a:ln w="0"/>
                <a:solidFill>
                  <a:schemeClr val="tx1"/>
                </a:solidFill>
              </a:rPr>
              <a:t>.</a:t>
            </a:r>
          </a:p>
          <a:p>
            <a:pPr marL="285744" indent="-285744">
              <a:buFont typeface="Wingdings" panose="05000000000000000000" pitchFamily="2" charset="2"/>
              <a:buChar char="ü"/>
            </a:pPr>
            <a:r>
              <a:rPr lang="ru-RU" sz="2300" dirty="0" err="1">
                <a:ln w="0"/>
                <a:solidFill>
                  <a:schemeClr val="tx1"/>
                </a:solidFill>
              </a:rPr>
              <a:t>Основний</a:t>
            </a:r>
            <a:r>
              <a:rPr lang="ru-RU" sz="2300" dirty="0">
                <a:ln w="0"/>
                <a:solidFill>
                  <a:schemeClr val="tx1"/>
                </a:solidFill>
              </a:rPr>
              <a:t>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показник</a:t>
            </a:r>
            <a:r>
              <a:rPr lang="ru-RU" sz="2300" dirty="0">
                <a:ln w="0"/>
                <a:solidFill>
                  <a:schemeClr val="tx1"/>
                </a:solidFill>
              </a:rPr>
              <a:t>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економічного</a:t>
            </a:r>
            <a:r>
              <a:rPr lang="ru-RU" sz="2300" dirty="0">
                <a:ln w="0"/>
                <a:solidFill>
                  <a:schemeClr val="tx1"/>
                </a:solidFill>
              </a:rPr>
              <a:t>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розвитку</a:t>
            </a:r>
            <a:r>
              <a:rPr lang="ru-RU" sz="2300" dirty="0">
                <a:ln w="0"/>
                <a:solidFill>
                  <a:schemeClr val="tx1"/>
                </a:solidFill>
              </a:rPr>
              <a:t> —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валовий</a:t>
            </a:r>
            <a:r>
              <a:rPr lang="ru-RU" sz="2300" dirty="0">
                <a:ln w="0"/>
                <a:solidFill>
                  <a:schemeClr val="tx1"/>
                </a:solidFill>
              </a:rPr>
              <a:t>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внутрішній</a:t>
            </a:r>
            <a:r>
              <a:rPr lang="ru-RU" sz="2300" dirty="0">
                <a:ln w="0"/>
                <a:solidFill>
                  <a:schemeClr val="tx1"/>
                </a:solidFill>
              </a:rPr>
              <a:t> продукт (ВВП).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Він</a:t>
            </a:r>
            <a:r>
              <a:rPr lang="ru-RU" sz="2300" dirty="0">
                <a:ln w="0"/>
                <a:solidFill>
                  <a:schemeClr val="tx1"/>
                </a:solidFill>
              </a:rPr>
              <a:t>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виражає</a:t>
            </a:r>
            <a:r>
              <a:rPr lang="ru-RU" sz="2300" dirty="0">
                <a:ln w="0"/>
                <a:solidFill>
                  <a:schemeClr val="tx1"/>
                </a:solidFill>
              </a:rPr>
              <a:t>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сукупну</a:t>
            </a:r>
            <a:r>
              <a:rPr lang="ru-RU" sz="2300" dirty="0">
                <a:ln w="0"/>
                <a:solidFill>
                  <a:schemeClr val="tx1"/>
                </a:solidFill>
              </a:rPr>
              <a:t>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вартість</a:t>
            </a:r>
            <a:r>
              <a:rPr lang="ru-RU" sz="2300" dirty="0">
                <a:ln w="0"/>
                <a:solidFill>
                  <a:schemeClr val="tx1"/>
                </a:solidFill>
              </a:rPr>
              <a:t>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усього</a:t>
            </a:r>
            <a:r>
              <a:rPr lang="ru-RU" sz="2300" dirty="0">
                <a:ln w="0"/>
                <a:solidFill>
                  <a:schemeClr val="tx1"/>
                </a:solidFill>
              </a:rPr>
              <a:t>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обсягу</a:t>
            </a:r>
            <a:r>
              <a:rPr lang="ru-RU" sz="2300" dirty="0">
                <a:ln w="0"/>
                <a:solidFill>
                  <a:schemeClr val="tx1"/>
                </a:solidFill>
              </a:rPr>
              <a:t>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кінцевих</a:t>
            </a:r>
            <a:r>
              <a:rPr lang="ru-RU" sz="2300" dirty="0">
                <a:ln w="0"/>
                <a:solidFill>
                  <a:schemeClr val="tx1"/>
                </a:solidFill>
              </a:rPr>
              <a:t>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товарів</a:t>
            </a:r>
            <a:r>
              <a:rPr lang="ru-RU" sz="2300" dirty="0">
                <a:ln w="0"/>
                <a:solidFill>
                  <a:schemeClr val="tx1"/>
                </a:solidFill>
              </a:rPr>
              <a:t> і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послуг</a:t>
            </a:r>
            <a:r>
              <a:rPr lang="ru-RU" sz="2300" dirty="0">
                <a:ln w="0"/>
                <a:solidFill>
                  <a:schemeClr val="tx1"/>
                </a:solidFill>
              </a:rPr>
              <a:t>,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вироблених</a:t>
            </a:r>
            <a:r>
              <a:rPr lang="ru-RU" sz="2300" dirty="0">
                <a:ln w="0"/>
                <a:solidFill>
                  <a:schemeClr val="tx1"/>
                </a:solidFill>
              </a:rPr>
              <a:t> на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території</a:t>
            </a:r>
            <a:r>
              <a:rPr lang="ru-RU" sz="2300" dirty="0">
                <a:ln w="0"/>
                <a:solidFill>
                  <a:schemeClr val="tx1"/>
                </a:solidFill>
              </a:rPr>
              <a:t>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країни</a:t>
            </a:r>
            <a:r>
              <a:rPr lang="ru-RU" sz="2300" dirty="0">
                <a:ln w="0"/>
                <a:solidFill>
                  <a:schemeClr val="tx1"/>
                </a:solidFill>
              </a:rPr>
              <a:t>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незалежно</a:t>
            </a:r>
            <a:r>
              <a:rPr lang="ru-RU" sz="2300" dirty="0">
                <a:ln w="0"/>
                <a:solidFill>
                  <a:schemeClr val="tx1"/>
                </a:solidFill>
              </a:rPr>
              <a:t>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від</a:t>
            </a:r>
            <a:r>
              <a:rPr lang="ru-RU" sz="2300" dirty="0">
                <a:ln w="0"/>
                <a:solidFill>
                  <a:schemeClr val="tx1"/>
                </a:solidFill>
              </a:rPr>
              <a:t>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національної</a:t>
            </a:r>
            <a:r>
              <a:rPr lang="ru-RU" sz="2300" dirty="0">
                <a:ln w="0"/>
                <a:solidFill>
                  <a:schemeClr val="tx1"/>
                </a:solidFill>
              </a:rPr>
              <a:t>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належності</a:t>
            </a:r>
            <a:r>
              <a:rPr lang="ru-RU" sz="2300" dirty="0">
                <a:ln w="0"/>
                <a:solidFill>
                  <a:schemeClr val="tx1"/>
                </a:solidFill>
              </a:rPr>
              <a:t>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підприємств</a:t>
            </a:r>
            <a:r>
              <a:rPr lang="ru-RU" sz="2300" dirty="0">
                <a:ln w="0"/>
                <a:solidFill>
                  <a:schemeClr val="tx1"/>
                </a:solidFill>
              </a:rPr>
              <a:t>.</a:t>
            </a:r>
          </a:p>
          <a:p>
            <a:pPr marL="285744" indent="-285744">
              <a:buFont typeface="Wingdings" panose="05000000000000000000" pitchFamily="2" charset="2"/>
              <a:buChar char="ü"/>
            </a:pPr>
            <a:r>
              <a:rPr lang="ru-RU" sz="2300" dirty="0" err="1">
                <a:ln w="0"/>
                <a:solidFill>
                  <a:schemeClr val="tx1"/>
                </a:solidFill>
              </a:rPr>
              <a:t>Загальний</a:t>
            </a:r>
            <a:r>
              <a:rPr lang="ru-RU" sz="2300" dirty="0">
                <a:ln w="0"/>
                <a:solidFill>
                  <a:schemeClr val="tx1"/>
                </a:solidFill>
              </a:rPr>
              <a:t>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показник</a:t>
            </a:r>
            <a:r>
              <a:rPr lang="ru-RU" sz="2300" dirty="0">
                <a:ln w="0"/>
                <a:solidFill>
                  <a:schemeClr val="tx1"/>
                </a:solidFill>
              </a:rPr>
              <a:t> ВВП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України</a:t>
            </a:r>
            <a:r>
              <a:rPr lang="ru-RU" sz="2300" dirty="0">
                <a:ln w="0"/>
                <a:solidFill>
                  <a:schemeClr val="tx1"/>
                </a:solidFill>
              </a:rPr>
              <a:t>,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розрахований</a:t>
            </a:r>
            <a:r>
              <a:rPr lang="ru-RU" sz="2300" dirty="0">
                <a:ln w="0"/>
                <a:solidFill>
                  <a:schemeClr val="tx1"/>
                </a:solidFill>
              </a:rPr>
              <a:t> у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гривні</a:t>
            </a:r>
            <a:r>
              <a:rPr lang="ru-RU" sz="2300" dirty="0">
                <a:ln w="0"/>
                <a:solidFill>
                  <a:schemeClr val="tx1"/>
                </a:solidFill>
              </a:rPr>
              <a:t>,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зростає</a:t>
            </a:r>
            <a:r>
              <a:rPr lang="ru-RU" sz="2300" dirty="0">
                <a:ln w="0"/>
                <a:solidFill>
                  <a:schemeClr val="tx1"/>
                </a:solidFill>
              </a:rPr>
              <a:t>.</a:t>
            </a:r>
          </a:p>
          <a:p>
            <a:pPr marL="285744" indent="-285744">
              <a:buFont typeface="Wingdings" panose="05000000000000000000" pitchFamily="2" charset="2"/>
              <a:buChar char="ü"/>
            </a:pPr>
            <a:r>
              <a:rPr lang="ru-RU" sz="2300" dirty="0">
                <a:ln w="0"/>
                <a:solidFill>
                  <a:schemeClr val="tx1"/>
                </a:solidFill>
              </a:rPr>
              <a:t>Для характеристики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економічного</a:t>
            </a:r>
            <a:r>
              <a:rPr lang="ru-RU" sz="2300" dirty="0">
                <a:ln w="0"/>
                <a:solidFill>
                  <a:schemeClr val="tx1"/>
                </a:solidFill>
              </a:rPr>
              <a:t>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розвитку</a:t>
            </a:r>
            <a:r>
              <a:rPr lang="ru-RU" sz="2300" dirty="0">
                <a:ln w="0"/>
                <a:solidFill>
                  <a:schemeClr val="tx1"/>
                </a:solidFill>
              </a:rPr>
              <a:t> і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якості</a:t>
            </a:r>
            <a:r>
              <a:rPr lang="ru-RU" sz="2300" dirty="0">
                <a:ln w="0"/>
                <a:solidFill>
                  <a:schemeClr val="tx1"/>
                </a:solidFill>
              </a:rPr>
              <a:t>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життя</a:t>
            </a:r>
            <a:r>
              <a:rPr lang="ru-RU" sz="2300" dirty="0">
                <a:ln w="0"/>
                <a:solidFill>
                  <a:schemeClr val="tx1"/>
                </a:solidFill>
              </a:rPr>
              <a:t>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найчастіше</a:t>
            </a:r>
            <a:r>
              <a:rPr lang="ru-RU" sz="2300" dirty="0">
                <a:ln w="0"/>
                <a:solidFill>
                  <a:schemeClr val="tx1"/>
                </a:solidFill>
              </a:rPr>
              <a:t>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використовують</a:t>
            </a:r>
            <a:r>
              <a:rPr lang="ru-RU" sz="2300" dirty="0">
                <a:ln w="0"/>
                <a:solidFill>
                  <a:schemeClr val="tx1"/>
                </a:solidFill>
              </a:rPr>
              <a:t>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такий</a:t>
            </a:r>
            <a:r>
              <a:rPr lang="ru-RU" sz="2300" dirty="0">
                <a:ln w="0"/>
                <a:solidFill>
                  <a:schemeClr val="tx1"/>
                </a:solidFill>
              </a:rPr>
              <a:t>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показник</a:t>
            </a:r>
            <a:r>
              <a:rPr lang="ru-RU" sz="2300" dirty="0">
                <a:ln w="0"/>
                <a:solidFill>
                  <a:schemeClr val="tx1"/>
                </a:solidFill>
              </a:rPr>
              <a:t>, як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індекс</a:t>
            </a:r>
            <a:r>
              <a:rPr lang="ru-RU" sz="2300" dirty="0">
                <a:ln w="0"/>
                <a:solidFill>
                  <a:schemeClr val="tx1"/>
                </a:solidFill>
              </a:rPr>
              <a:t>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людського</a:t>
            </a:r>
            <a:r>
              <a:rPr lang="ru-RU" sz="2300" dirty="0">
                <a:ln w="0"/>
                <a:solidFill>
                  <a:schemeClr val="tx1"/>
                </a:solidFill>
              </a:rPr>
              <a:t> </a:t>
            </a:r>
            <a:r>
              <a:rPr lang="ru-RU" sz="2300" dirty="0" err="1">
                <a:ln w="0"/>
                <a:solidFill>
                  <a:schemeClr val="tx1"/>
                </a:solidFill>
              </a:rPr>
              <a:t>розвитку</a:t>
            </a:r>
            <a:r>
              <a:rPr lang="ru-RU" sz="2300" dirty="0">
                <a:ln w="0"/>
                <a:solidFill>
                  <a:schemeClr val="tx1"/>
                </a:solidFill>
              </a:rPr>
              <a:t> (ІЛР).</a:t>
            </a:r>
          </a:p>
        </p:txBody>
      </p:sp>
    </p:spTree>
    <p:extLst>
      <p:ext uri="{BB962C8B-B14F-4D97-AF65-F5344CB8AC3E}">
        <p14:creationId xmlns:p14="http://schemas.microsoft.com/office/powerpoint/2010/main" val="1225198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392" y="703972"/>
            <a:ext cx="4235009" cy="328748"/>
          </a:xfrm>
        </p:spPr>
        <p:txBody>
          <a:bodyPr>
            <a:noAutofit/>
          </a:bodyPr>
          <a:lstStyle/>
          <a:p>
            <a:r>
              <a:rPr lang="uk-UA" sz="4000" b="1" dirty="0" err="1">
                <a:solidFill>
                  <a:schemeClr val="accent3"/>
                </a:solidFill>
              </a:rPr>
              <a:t>Перевір</a:t>
            </a:r>
            <a:r>
              <a:rPr lang="uk-UA" sz="4000" b="1" dirty="0">
                <a:solidFill>
                  <a:schemeClr val="accent3"/>
                </a:solidFill>
              </a:rPr>
              <a:t> себе</a:t>
            </a:r>
            <a:endParaRPr lang="uk-UA" sz="4000" dirty="0">
              <a:solidFill>
                <a:schemeClr val="accent3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76837" y="1686187"/>
            <a:ext cx="9060110" cy="3741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700" dirty="0"/>
              <a:t>1. Чим різняться виробнича й невиробнича сфери економіки? Назвіть види господарської діяльності, що належать до кожної з них. </a:t>
            </a:r>
          </a:p>
          <a:p>
            <a:pPr marL="0" indent="0">
              <a:buNone/>
            </a:pPr>
            <a:r>
              <a:rPr lang="uk-UA" sz="2700" dirty="0"/>
              <a:t>2. Що таке інфраструктура? Яке її значення у господарстві?</a:t>
            </a:r>
          </a:p>
          <a:p>
            <a:pPr marL="0" indent="0">
              <a:buNone/>
            </a:pPr>
            <a:r>
              <a:rPr lang="uk-UA" sz="2700" dirty="0"/>
              <a:t>3. Розкажіть про секторальну модель економіки.</a:t>
            </a:r>
          </a:p>
          <a:p>
            <a:pPr marL="0" indent="0">
              <a:buNone/>
            </a:pPr>
            <a:r>
              <a:rPr lang="uk-UA" sz="2700" dirty="0"/>
              <a:t>4. Які етапи розвитку історично проходять національні економіки? </a:t>
            </a:r>
          </a:p>
          <a:p>
            <a:pPr marL="0" indent="0">
              <a:buNone/>
            </a:pPr>
            <a:r>
              <a:rPr lang="uk-UA" sz="2700" dirty="0"/>
              <a:t>5*. Поміркуйте, як змінилася секторальна структура економіки</a:t>
            </a:r>
            <a:br>
              <a:rPr lang="uk-UA" sz="2700" dirty="0"/>
            </a:br>
            <a:r>
              <a:rPr lang="uk-UA" sz="2700" dirty="0"/>
              <a:t>України протягом останніх 20 років. </a:t>
            </a:r>
          </a:p>
          <a:p>
            <a:pPr marL="0" indent="0">
              <a:buNone/>
            </a:pPr>
            <a:br>
              <a:rPr lang="uk-UA" sz="2700" dirty="0"/>
            </a:br>
            <a:endParaRPr lang="uk-UA" sz="2700" dirty="0"/>
          </a:p>
        </p:txBody>
      </p:sp>
    </p:spTree>
    <p:extLst>
      <p:ext uri="{BB962C8B-B14F-4D97-AF65-F5344CB8AC3E}">
        <p14:creationId xmlns:p14="http://schemas.microsoft.com/office/powerpoint/2010/main" val="3778902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051" y="492219"/>
            <a:ext cx="8641080" cy="457200"/>
          </a:xfrm>
        </p:spPr>
        <p:txBody>
          <a:bodyPr/>
          <a:lstStyle/>
          <a:p>
            <a:pPr algn="ctr"/>
            <a:r>
              <a:rPr lang="uk-UA" sz="5400" b="1" dirty="0">
                <a:ln w="0"/>
                <a:solidFill>
                  <a:schemeClr val="accent3"/>
                </a:solidFill>
              </a:rPr>
              <a:t>Пригадайте</a:t>
            </a:r>
            <a:endParaRPr lang="ru-RU" sz="5400" b="1" dirty="0">
              <a:ln w="0"/>
              <a:solidFill>
                <a:schemeClr val="accent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459" y="1683397"/>
            <a:ext cx="870667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latin typeface="+mn-lt"/>
              </a:rPr>
              <a:t>1. Що таке засоби виробництва та предмети споживання?</a:t>
            </a:r>
          </a:p>
          <a:p>
            <a:r>
              <a:rPr lang="uk-UA" sz="3200" dirty="0">
                <a:latin typeface="+mn-lt"/>
              </a:rPr>
              <a:t>2. Який історичний час вважають періодом промислових переворотів? Які технічні винаходи призвели до них (з уроків історії)? </a:t>
            </a:r>
          </a:p>
          <a:p>
            <a:r>
              <a:rPr lang="uk-UA" sz="3200" dirty="0">
                <a:latin typeface="+mn-lt"/>
              </a:rPr>
              <a:t>3. Які інформаційно-технологічні винаходи впливають на рівень економічного розвитку суспільства та побут у наш час?</a:t>
            </a:r>
          </a:p>
          <a:p>
            <a:r>
              <a:rPr lang="uk-UA" sz="3200" dirty="0">
                <a:latin typeface="+mn-lt"/>
              </a:rPr>
              <a:t>4. Що таке урбанізація? </a:t>
            </a:r>
          </a:p>
          <a:p>
            <a:endParaRPr lang="uk-UA" sz="3200" dirty="0">
              <a:latin typeface="+mn-lt"/>
            </a:endParaRPr>
          </a:p>
          <a:p>
            <a:pPr marL="342891" indent="-342891">
              <a:buFont typeface="Wingdings" panose="05000000000000000000" pitchFamily="2" charset="2"/>
              <a:buChar char="ü"/>
            </a:pPr>
            <a:endParaRPr lang="ru-RU" sz="3200" dirty="0">
              <a:latin typeface="+mn-lt"/>
            </a:endParaRPr>
          </a:p>
          <a:p>
            <a:pPr marL="342891" indent="-342891">
              <a:buFont typeface="Wingdings" panose="05000000000000000000" pitchFamily="2" charset="2"/>
              <a:buChar char="ü"/>
            </a:pPr>
            <a:endParaRPr lang="uk-UA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8016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171" y="498263"/>
            <a:ext cx="8621487" cy="457200"/>
          </a:xfrm>
        </p:spPr>
        <p:txBody>
          <a:bodyPr/>
          <a:lstStyle/>
          <a:p>
            <a:pPr algn="ctr"/>
            <a:r>
              <a:rPr lang="ru-RU" sz="4000" b="1" dirty="0" err="1">
                <a:ln w="0"/>
                <a:solidFill>
                  <a:schemeClr val="accent3"/>
                </a:solidFill>
              </a:rPr>
              <a:t>Поняття</a:t>
            </a:r>
            <a:r>
              <a:rPr lang="ru-RU" sz="4000" b="1" dirty="0">
                <a:ln w="0"/>
                <a:solidFill>
                  <a:schemeClr val="accent3"/>
                </a:solidFill>
              </a:rPr>
              <a:t> про </a:t>
            </a:r>
            <a:r>
              <a:rPr lang="ru-RU" sz="4000" b="1" dirty="0" err="1">
                <a:ln w="0"/>
                <a:solidFill>
                  <a:schemeClr val="accent3"/>
                </a:solidFill>
              </a:rPr>
              <a:t>національну</a:t>
            </a:r>
            <a:r>
              <a:rPr lang="ru-RU" sz="4000" b="1" dirty="0">
                <a:ln w="0"/>
                <a:solidFill>
                  <a:schemeClr val="accent3"/>
                </a:solidFill>
              </a:rPr>
              <a:t> </a:t>
            </a:r>
            <a:r>
              <a:rPr lang="ru-RU" sz="4000" b="1" dirty="0" err="1">
                <a:ln w="0"/>
                <a:solidFill>
                  <a:schemeClr val="accent3"/>
                </a:solidFill>
              </a:rPr>
              <a:t>економіку</a:t>
            </a:r>
            <a:endParaRPr lang="ru-RU" sz="4800" b="1" dirty="0">
              <a:ln w="0"/>
              <a:solidFill>
                <a:schemeClr val="accent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8171" y="3346908"/>
            <a:ext cx="47156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n w="0"/>
                <a:solidFill>
                  <a:schemeClr val="accent3"/>
                </a:solidFill>
                <a:latin typeface="+mn-lt"/>
              </a:rPr>
              <a:t>Національна</a:t>
            </a:r>
            <a:r>
              <a:rPr lang="ru-RU" sz="2400" b="1" dirty="0">
                <a:ln w="0"/>
                <a:solidFill>
                  <a:schemeClr val="accent3"/>
                </a:solidFill>
                <a:latin typeface="+mn-lt"/>
              </a:rPr>
              <a:t> </a:t>
            </a:r>
            <a:r>
              <a:rPr lang="ru-RU" sz="2400" b="1" dirty="0" err="1">
                <a:ln w="0"/>
                <a:solidFill>
                  <a:schemeClr val="accent3"/>
                </a:solidFill>
                <a:latin typeface="+mn-lt"/>
              </a:rPr>
              <a:t>економіка</a:t>
            </a:r>
            <a:r>
              <a:rPr lang="ru-RU" sz="2400" b="1" dirty="0">
                <a:ln w="0"/>
                <a:solidFill>
                  <a:schemeClr val="accent3"/>
                </a:solidFill>
                <a:latin typeface="+mn-lt"/>
              </a:rPr>
              <a:t> (</a:t>
            </a:r>
            <a:r>
              <a:rPr lang="ru-RU" sz="2400" b="1" dirty="0" err="1">
                <a:ln w="0"/>
                <a:solidFill>
                  <a:schemeClr val="accent3"/>
                </a:solidFill>
                <a:latin typeface="+mn-lt"/>
              </a:rPr>
              <a:t>господарство</a:t>
            </a:r>
            <a:r>
              <a:rPr lang="ru-RU" sz="2400" b="1" dirty="0">
                <a:ln w="0"/>
                <a:solidFill>
                  <a:schemeClr val="accent3"/>
                </a:solidFill>
                <a:latin typeface="+mn-lt"/>
              </a:rPr>
              <a:t>) </a:t>
            </a:r>
          </a:p>
          <a:p>
            <a:r>
              <a:rPr lang="ru-RU" sz="2400" dirty="0">
                <a:ln w="0"/>
                <a:latin typeface="+mn-lt"/>
              </a:rPr>
              <a:t>— </a:t>
            </a:r>
            <a:r>
              <a:rPr lang="ru-RU" sz="2400" dirty="0" err="1">
                <a:ln w="0"/>
                <a:latin typeface="+mn-lt"/>
              </a:rPr>
              <a:t>це</a:t>
            </a:r>
            <a:r>
              <a:rPr lang="ru-RU" sz="2400" dirty="0">
                <a:ln w="0"/>
                <a:latin typeface="+mn-lt"/>
              </a:rPr>
              <a:t> </a:t>
            </a:r>
            <a:r>
              <a:rPr lang="ru-RU" sz="2400" dirty="0" err="1">
                <a:ln w="0"/>
                <a:latin typeface="+mn-lt"/>
              </a:rPr>
              <a:t>історично</a:t>
            </a:r>
            <a:r>
              <a:rPr lang="ru-RU" sz="2400" dirty="0">
                <a:ln w="0"/>
                <a:latin typeface="+mn-lt"/>
              </a:rPr>
              <a:t> сформована </a:t>
            </a:r>
            <a:r>
              <a:rPr lang="ru-RU" sz="2400" dirty="0" err="1">
                <a:ln w="0"/>
                <a:latin typeface="+mn-lt"/>
              </a:rPr>
              <a:t>сукупність</a:t>
            </a:r>
            <a:r>
              <a:rPr lang="ru-RU" sz="2400" dirty="0">
                <a:ln w="0"/>
                <a:latin typeface="+mn-lt"/>
              </a:rPr>
              <a:t> </a:t>
            </a:r>
            <a:r>
              <a:rPr lang="ru-RU" sz="2400" dirty="0" err="1">
                <a:ln w="0"/>
                <a:latin typeface="+mn-lt"/>
              </a:rPr>
              <a:t>підприємств</a:t>
            </a:r>
            <a:r>
              <a:rPr lang="ru-RU" sz="2400" dirty="0">
                <a:ln w="0"/>
                <a:latin typeface="+mn-lt"/>
              </a:rPr>
              <a:t> та </a:t>
            </a:r>
            <a:r>
              <a:rPr lang="ru-RU" sz="2400" dirty="0" err="1">
                <a:ln w="0"/>
                <a:latin typeface="+mn-lt"/>
              </a:rPr>
              <a:t>установ</a:t>
            </a:r>
            <a:r>
              <a:rPr lang="ru-RU" sz="2400" dirty="0">
                <a:ln w="0"/>
                <a:latin typeface="+mn-lt"/>
              </a:rPr>
              <a:t>, </a:t>
            </a:r>
            <a:r>
              <a:rPr lang="ru-RU" sz="2400" dirty="0" err="1">
                <a:ln w="0"/>
                <a:latin typeface="+mn-lt"/>
              </a:rPr>
              <a:t>які</a:t>
            </a:r>
            <a:r>
              <a:rPr lang="ru-RU" sz="2400" dirty="0">
                <a:ln w="0"/>
                <a:latin typeface="+mn-lt"/>
              </a:rPr>
              <a:t> </a:t>
            </a:r>
            <a:r>
              <a:rPr lang="ru-RU" sz="2400" dirty="0" err="1">
                <a:ln w="0"/>
                <a:latin typeface="+mn-lt"/>
              </a:rPr>
              <a:t>працюють</a:t>
            </a:r>
            <a:r>
              <a:rPr lang="ru-RU" sz="2400" dirty="0">
                <a:ln w="0"/>
                <a:latin typeface="+mn-lt"/>
              </a:rPr>
              <a:t> на </a:t>
            </a:r>
            <a:r>
              <a:rPr lang="ru-RU" sz="2400" dirty="0" err="1">
                <a:ln w="0"/>
                <a:latin typeface="+mn-lt"/>
              </a:rPr>
              <a:t>території</a:t>
            </a:r>
            <a:r>
              <a:rPr lang="ru-RU" sz="2400" dirty="0">
                <a:ln w="0"/>
                <a:latin typeface="+mn-lt"/>
              </a:rPr>
              <a:t> </a:t>
            </a:r>
            <a:r>
              <a:rPr lang="ru-RU" sz="2400" dirty="0" err="1">
                <a:ln w="0"/>
                <a:latin typeface="+mn-lt"/>
              </a:rPr>
              <a:t>певної</a:t>
            </a:r>
            <a:r>
              <a:rPr lang="ru-RU" sz="2400" dirty="0">
                <a:ln w="0"/>
                <a:latin typeface="+mn-lt"/>
              </a:rPr>
              <a:t> </a:t>
            </a:r>
            <a:r>
              <a:rPr lang="ru-RU" sz="2400" dirty="0" err="1">
                <a:ln w="0"/>
                <a:latin typeface="+mn-lt"/>
              </a:rPr>
              <a:t>держави</a:t>
            </a:r>
            <a:r>
              <a:rPr lang="ru-RU" sz="2400" dirty="0">
                <a:ln w="0"/>
                <a:latin typeface="+mn-lt"/>
              </a:rPr>
              <a:t> з метою </a:t>
            </a:r>
            <a:r>
              <a:rPr lang="ru-RU" sz="2400" dirty="0" err="1">
                <a:ln w="0"/>
                <a:latin typeface="+mn-lt"/>
              </a:rPr>
              <a:t>задоволення</a:t>
            </a:r>
            <a:r>
              <a:rPr lang="ru-RU" sz="2400" dirty="0">
                <a:ln w="0"/>
                <a:latin typeface="+mn-lt"/>
              </a:rPr>
              <a:t> потреб людей і </a:t>
            </a:r>
            <a:r>
              <a:rPr lang="ru-RU" sz="2400" dirty="0" err="1">
                <a:ln w="0"/>
                <a:latin typeface="+mn-lt"/>
              </a:rPr>
              <a:t>підвищення</a:t>
            </a:r>
            <a:r>
              <a:rPr lang="ru-RU" sz="2400" dirty="0">
                <a:ln w="0"/>
                <a:latin typeface="+mn-lt"/>
              </a:rPr>
              <a:t> </a:t>
            </a:r>
            <a:r>
              <a:rPr lang="ru-RU" sz="2400" dirty="0" err="1">
                <a:ln w="0"/>
                <a:latin typeface="+mn-lt"/>
              </a:rPr>
              <a:t>їхнього</a:t>
            </a:r>
            <a:r>
              <a:rPr lang="ru-RU" sz="2400" dirty="0">
                <a:ln w="0"/>
                <a:latin typeface="+mn-lt"/>
              </a:rPr>
              <a:t> </a:t>
            </a:r>
            <a:r>
              <a:rPr lang="ru-RU" sz="2400" dirty="0" err="1">
                <a:ln w="0"/>
                <a:latin typeface="+mn-lt"/>
              </a:rPr>
              <a:t>рівня</a:t>
            </a:r>
            <a:r>
              <a:rPr lang="ru-RU" sz="2400" dirty="0">
                <a:ln w="0"/>
                <a:latin typeface="+mn-lt"/>
              </a:rPr>
              <a:t> </a:t>
            </a:r>
            <a:r>
              <a:rPr lang="ru-RU" sz="2400" dirty="0" err="1">
                <a:ln w="0"/>
                <a:latin typeface="+mn-lt"/>
              </a:rPr>
              <a:t>життя</a:t>
            </a:r>
            <a:r>
              <a:rPr lang="ru-RU" sz="2400" dirty="0">
                <a:ln w="0"/>
                <a:latin typeface="+mn-lt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51" y="1505070"/>
            <a:ext cx="86214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Wingdings" panose="05000000000000000000" pitchFamily="2" charset="2"/>
              <a:buChar char="ü"/>
            </a:pPr>
            <a:r>
              <a:rPr lang="uk-UA" sz="2000" dirty="0">
                <a:ln w="0"/>
                <a:latin typeface="+mn-lt"/>
              </a:rPr>
              <a:t>Економіка у перекладі з грецької означає мистецтво ведення господарства. </a:t>
            </a:r>
          </a:p>
          <a:p>
            <a:pPr marL="285744" indent="-285744">
              <a:buFont typeface="Wingdings" panose="05000000000000000000" pitchFamily="2" charset="2"/>
              <a:buChar char="ü"/>
            </a:pPr>
            <a:r>
              <a:rPr lang="uk-UA" sz="2000" dirty="0">
                <a:ln w="0"/>
                <a:latin typeface="+mn-lt"/>
              </a:rPr>
              <a:t>Уперше цей термін використав у ІV ст. до н. е. давньогрецький історик і письменник Ксенофонт для позначення науки про господарство, управління домом і майном. </a:t>
            </a:r>
          </a:p>
          <a:p>
            <a:pPr marL="285744" indent="-285744">
              <a:buFont typeface="Wingdings" panose="05000000000000000000" pitchFamily="2" charset="2"/>
              <a:buChar char="ü"/>
            </a:pPr>
            <a:endParaRPr lang="ru-RU" sz="2000" dirty="0">
              <a:ln w="0"/>
              <a:latin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CF120F-EE83-4D66-ABE8-AD8EDFD7F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979" y="3813396"/>
            <a:ext cx="3938104" cy="261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54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54729" y="339871"/>
            <a:ext cx="8660675" cy="457200"/>
          </a:xfrm>
        </p:spPr>
        <p:txBody>
          <a:bodyPr/>
          <a:lstStyle/>
          <a:p>
            <a:pPr algn="ctr"/>
            <a:r>
              <a:rPr lang="ru-RU" sz="4400" b="1" dirty="0">
                <a:ln w="0"/>
                <a:solidFill>
                  <a:schemeClr val="accent3"/>
                </a:solidFill>
                <a:latin typeface="+mn-lt"/>
              </a:rPr>
              <a:t>Ланки </a:t>
            </a:r>
            <a:r>
              <a:rPr lang="ru-RU" sz="4400" b="1" dirty="0" err="1">
                <a:ln w="0"/>
                <a:solidFill>
                  <a:schemeClr val="accent3"/>
                </a:solidFill>
                <a:latin typeface="+mn-lt"/>
              </a:rPr>
              <a:t>економіки</a:t>
            </a:r>
            <a:endParaRPr lang="ru-RU" sz="5400" b="1" dirty="0">
              <a:ln w="0"/>
              <a:solidFill>
                <a:schemeClr val="accent3"/>
              </a:solidFill>
              <a:latin typeface="+mn-lt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04928960"/>
              </p:ext>
            </p:extLst>
          </p:nvPr>
        </p:nvGraphicFramePr>
        <p:xfrm>
          <a:off x="254729" y="1085318"/>
          <a:ext cx="8660675" cy="3601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" y="5172521"/>
            <a:ext cx="2674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ln w="0"/>
                <a:latin typeface="+mn-lt"/>
              </a:rPr>
              <a:t>Запорізький</a:t>
            </a:r>
            <a:r>
              <a:rPr lang="ru-RU" b="1" dirty="0">
                <a:ln w="0"/>
                <a:latin typeface="+mn-lt"/>
              </a:rPr>
              <a:t> </a:t>
            </a:r>
            <a:r>
              <a:rPr lang="ru-RU" b="1" dirty="0" err="1">
                <a:ln w="0"/>
                <a:latin typeface="+mn-lt"/>
              </a:rPr>
              <a:t>металургійний</a:t>
            </a:r>
            <a:r>
              <a:rPr lang="ru-RU" b="1" dirty="0">
                <a:ln w="0"/>
                <a:latin typeface="+mn-lt"/>
              </a:rPr>
              <a:t> </a:t>
            </a:r>
            <a:r>
              <a:rPr lang="ru-RU" b="1" dirty="0" err="1">
                <a:ln w="0"/>
                <a:latin typeface="+mn-lt"/>
              </a:rPr>
              <a:t>комбінат</a:t>
            </a:r>
            <a:r>
              <a:rPr lang="ru-RU" b="1" dirty="0">
                <a:ln w="0"/>
                <a:latin typeface="+mn-lt"/>
              </a:rPr>
              <a:t> «</a:t>
            </a:r>
            <a:r>
              <a:rPr lang="ru-RU" b="1" dirty="0" err="1">
                <a:ln w="0"/>
                <a:latin typeface="+mn-lt"/>
              </a:rPr>
              <a:t>Запоріжсталь</a:t>
            </a:r>
            <a:r>
              <a:rPr lang="ru-RU" b="1" dirty="0">
                <a:ln w="0"/>
                <a:latin typeface="+mn-lt"/>
              </a:rPr>
              <a:t>» </a:t>
            </a:r>
          </a:p>
          <a:p>
            <a:pPr algn="ctr"/>
            <a:r>
              <a:rPr lang="ru-RU" b="1" dirty="0">
                <a:ln w="0"/>
                <a:latin typeface="+mn-lt"/>
              </a:rPr>
              <a:t>(м. </a:t>
            </a:r>
            <a:r>
              <a:rPr lang="ru-RU" b="1" dirty="0" err="1">
                <a:ln w="0"/>
                <a:latin typeface="+mn-lt"/>
              </a:rPr>
              <a:t>Запоріжжя</a:t>
            </a:r>
            <a:r>
              <a:rPr lang="ru-RU" b="1" dirty="0">
                <a:ln w="0"/>
                <a:latin typeface="+mn-lt"/>
              </a:rPr>
              <a:t>).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191C2BA-1E67-49FE-86A5-0A21E111CA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5270" y="4794325"/>
            <a:ext cx="3768899" cy="206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76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BDF411-A572-4DBA-9314-D8EF557D9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EBDF411-A572-4DBA-9314-D8EF557D9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EBDF411-A572-4DBA-9314-D8EF557D9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EBCE56-18A1-459E-BEE6-82147AF76F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86EBCE56-18A1-459E-BEE6-82147AF76F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86EBCE56-18A1-459E-BEE6-82147AF76F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5A53DB-43DD-4B46-9913-F0AC37DCD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D25A53DB-43DD-4B46-9913-F0AC37DCD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D25A53DB-43DD-4B46-9913-F0AC37DCD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78158" y="537245"/>
            <a:ext cx="8631283" cy="457200"/>
          </a:xfrm>
        </p:spPr>
        <p:txBody>
          <a:bodyPr/>
          <a:lstStyle/>
          <a:p>
            <a:pPr algn="ctr"/>
            <a:r>
              <a:rPr lang="ru-RU" sz="4800" b="1" dirty="0" err="1">
                <a:ln w="0"/>
                <a:solidFill>
                  <a:schemeClr val="accent3"/>
                </a:solidFill>
              </a:rPr>
              <a:t>Економічний</a:t>
            </a:r>
            <a:r>
              <a:rPr lang="ru-RU" sz="4800" b="1" dirty="0">
                <a:ln w="0"/>
                <a:solidFill>
                  <a:schemeClr val="accent3"/>
                </a:solidFill>
              </a:rPr>
              <a:t> </a:t>
            </a:r>
            <a:r>
              <a:rPr lang="ru-RU" sz="4800" b="1" dirty="0" err="1">
                <a:ln w="0"/>
                <a:solidFill>
                  <a:schemeClr val="accent3"/>
                </a:solidFill>
              </a:rPr>
              <a:t>розвиток</a:t>
            </a:r>
            <a:endParaRPr lang="ru-RU" sz="6000" b="1" dirty="0">
              <a:ln w="0"/>
              <a:solidFill>
                <a:schemeClr val="accent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362" y="1616670"/>
            <a:ext cx="86312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 err="1">
                <a:ln w="0"/>
                <a:solidFill>
                  <a:schemeClr val="accent3"/>
                </a:solidFill>
                <a:latin typeface="+mn-lt"/>
              </a:rPr>
              <a:t>Економічний</a:t>
            </a:r>
            <a:r>
              <a:rPr lang="ru-RU" sz="2100" b="1" dirty="0">
                <a:ln w="0"/>
                <a:solidFill>
                  <a:schemeClr val="accent3"/>
                </a:solidFill>
                <a:latin typeface="+mn-lt"/>
              </a:rPr>
              <a:t> </a:t>
            </a:r>
            <a:r>
              <a:rPr lang="ru-RU" sz="2100" b="1" dirty="0" err="1">
                <a:ln w="0"/>
                <a:solidFill>
                  <a:schemeClr val="accent3"/>
                </a:solidFill>
                <a:latin typeface="+mn-lt"/>
              </a:rPr>
              <a:t>розвиток</a:t>
            </a:r>
            <a:r>
              <a:rPr lang="ru-RU" sz="2100" b="1" dirty="0">
                <a:ln w="0"/>
                <a:solidFill>
                  <a:schemeClr val="accent3"/>
                </a:solidFill>
                <a:latin typeface="+mn-lt"/>
              </a:rPr>
              <a:t> </a:t>
            </a:r>
          </a:p>
          <a:p>
            <a:r>
              <a:rPr lang="ru-RU" sz="2100" dirty="0">
                <a:ln w="0"/>
                <a:latin typeface="+mn-lt"/>
              </a:rPr>
              <a:t>— </a:t>
            </a:r>
            <a:r>
              <a:rPr lang="ru-RU" sz="2100" dirty="0" err="1">
                <a:ln w="0"/>
                <a:latin typeface="+mn-lt"/>
              </a:rPr>
              <a:t>перехід</a:t>
            </a:r>
            <a:r>
              <a:rPr lang="ru-RU" sz="2100" dirty="0">
                <a:ln w="0"/>
                <a:latin typeface="+mn-lt"/>
              </a:rPr>
              <a:t> </a:t>
            </a:r>
            <a:r>
              <a:rPr lang="ru-RU" sz="2100" dirty="0" err="1">
                <a:ln w="0"/>
                <a:latin typeface="+mn-lt"/>
              </a:rPr>
              <a:t>від</a:t>
            </a:r>
            <a:r>
              <a:rPr lang="ru-RU" sz="2100" dirty="0">
                <a:ln w="0"/>
                <a:latin typeface="+mn-lt"/>
              </a:rPr>
              <a:t> одного </a:t>
            </a:r>
            <a:r>
              <a:rPr lang="ru-RU" sz="2100" dirty="0" err="1">
                <a:ln w="0"/>
                <a:latin typeface="+mn-lt"/>
              </a:rPr>
              <a:t>етапу</a:t>
            </a:r>
            <a:r>
              <a:rPr lang="ru-RU" sz="2100" dirty="0">
                <a:ln w="0"/>
                <a:latin typeface="+mn-lt"/>
              </a:rPr>
              <a:t> </a:t>
            </a:r>
            <a:r>
              <a:rPr lang="ru-RU" sz="2100" dirty="0" err="1">
                <a:ln w="0"/>
                <a:latin typeface="+mn-lt"/>
              </a:rPr>
              <a:t>економіки</a:t>
            </a:r>
            <a:r>
              <a:rPr lang="ru-RU" sz="2100" dirty="0">
                <a:ln w="0"/>
                <a:latin typeface="+mn-lt"/>
              </a:rPr>
              <a:t> до </a:t>
            </a:r>
            <a:r>
              <a:rPr lang="ru-RU" sz="2100" dirty="0" err="1">
                <a:ln w="0"/>
                <a:latin typeface="+mn-lt"/>
              </a:rPr>
              <a:t>іншого</a:t>
            </a:r>
            <a:r>
              <a:rPr lang="ru-RU" sz="2100" dirty="0">
                <a:ln w="0"/>
                <a:latin typeface="+mn-lt"/>
              </a:rPr>
              <a:t>, при </a:t>
            </a:r>
            <a:r>
              <a:rPr lang="ru-RU" sz="2100" dirty="0" err="1">
                <a:ln w="0"/>
                <a:latin typeface="+mn-lt"/>
              </a:rPr>
              <a:t>якому</a:t>
            </a:r>
            <a:r>
              <a:rPr lang="ru-RU" sz="2100" dirty="0">
                <a:ln w="0"/>
                <a:latin typeface="+mn-lt"/>
              </a:rPr>
              <a:t> в новому </a:t>
            </a:r>
            <a:r>
              <a:rPr lang="ru-RU" sz="2100" dirty="0" err="1">
                <a:ln w="0"/>
                <a:latin typeface="+mn-lt"/>
              </a:rPr>
              <a:t>періоді</a:t>
            </a:r>
            <a:r>
              <a:rPr lang="ru-RU" sz="2100" dirty="0">
                <a:ln w="0"/>
                <a:latin typeface="+mn-lt"/>
              </a:rPr>
              <a:t> не </a:t>
            </a:r>
            <a:r>
              <a:rPr lang="ru-RU" sz="2100" dirty="0" err="1">
                <a:ln w="0"/>
                <a:latin typeface="+mn-lt"/>
              </a:rPr>
              <a:t>тільки</a:t>
            </a:r>
            <a:r>
              <a:rPr lang="ru-RU" sz="2100" dirty="0">
                <a:ln w="0"/>
                <a:latin typeface="+mn-lt"/>
              </a:rPr>
              <a:t> </a:t>
            </a:r>
            <a:r>
              <a:rPr lang="ru-RU" sz="2100" dirty="0" err="1">
                <a:ln w="0"/>
                <a:latin typeface="+mn-lt"/>
              </a:rPr>
              <a:t>збільшується</a:t>
            </a:r>
            <a:r>
              <a:rPr lang="ru-RU" sz="2100" dirty="0">
                <a:ln w="0"/>
                <a:latin typeface="+mn-lt"/>
              </a:rPr>
              <a:t> </a:t>
            </a:r>
            <a:r>
              <a:rPr lang="ru-RU" sz="2100" dirty="0" err="1">
                <a:ln w="0"/>
                <a:latin typeface="+mn-lt"/>
              </a:rPr>
              <a:t>виробництво</a:t>
            </a:r>
            <a:r>
              <a:rPr lang="ru-RU" sz="2100" dirty="0">
                <a:ln w="0"/>
                <a:latin typeface="+mn-lt"/>
              </a:rPr>
              <a:t> тих самих </a:t>
            </a:r>
            <a:r>
              <a:rPr lang="ru-RU" sz="2100" dirty="0" err="1">
                <a:ln w="0"/>
                <a:latin typeface="+mn-lt"/>
              </a:rPr>
              <a:t>товарів</a:t>
            </a:r>
            <a:r>
              <a:rPr lang="ru-RU" sz="2100" dirty="0">
                <a:ln w="0"/>
                <a:latin typeface="+mn-lt"/>
              </a:rPr>
              <a:t> і </a:t>
            </a:r>
            <a:r>
              <a:rPr lang="ru-RU" sz="2100" dirty="0" err="1">
                <a:ln w="0"/>
                <a:latin typeface="+mn-lt"/>
              </a:rPr>
              <a:t>послуг</a:t>
            </a:r>
            <a:r>
              <a:rPr lang="ru-RU" sz="2100" dirty="0">
                <a:ln w="0"/>
                <a:latin typeface="+mn-lt"/>
              </a:rPr>
              <a:t>, </a:t>
            </a:r>
            <a:r>
              <a:rPr lang="ru-RU" sz="2100" dirty="0" err="1">
                <a:ln w="0"/>
                <a:latin typeface="+mn-lt"/>
              </a:rPr>
              <a:t>що</a:t>
            </a:r>
            <a:r>
              <a:rPr lang="ru-RU" sz="2100" dirty="0">
                <a:ln w="0"/>
                <a:latin typeface="+mn-lt"/>
              </a:rPr>
              <a:t> </a:t>
            </a:r>
            <a:r>
              <a:rPr lang="ru-RU" sz="2100" dirty="0" err="1">
                <a:ln w="0"/>
                <a:latin typeface="+mn-lt"/>
              </a:rPr>
              <a:t>вже</a:t>
            </a:r>
            <a:r>
              <a:rPr lang="ru-RU" sz="2100" dirty="0">
                <a:ln w="0"/>
                <a:latin typeface="+mn-lt"/>
              </a:rPr>
              <a:t> </a:t>
            </a:r>
            <a:r>
              <a:rPr lang="ru-RU" sz="2100" dirty="0" err="1">
                <a:ln w="0"/>
                <a:latin typeface="+mn-lt"/>
              </a:rPr>
              <a:t>вироблялися</a:t>
            </a:r>
            <a:r>
              <a:rPr lang="ru-RU" sz="2100" dirty="0">
                <a:ln w="0"/>
                <a:latin typeface="+mn-lt"/>
              </a:rPr>
              <a:t> </a:t>
            </a:r>
            <a:r>
              <a:rPr lang="ru-RU" sz="2100" dirty="0" err="1">
                <a:ln w="0"/>
                <a:latin typeface="+mn-lt"/>
              </a:rPr>
              <a:t>раніше</a:t>
            </a:r>
            <a:r>
              <a:rPr lang="ru-RU" sz="2100" dirty="0">
                <a:ln w="0"/>
                <a:latin typeface="+mn-lt"/>
              </a:rPr>
              <a:t>, а </a:t>
            </a:r>
            <a:r>
              <a:rPr lang="ru-RU" sz="2100" dirty="0" err="1">
                <a:ln w="0"/>
                <a:latin typeface="+mn-lt"/>
              </a:rPr>
              <a:t>має</a:t>
            </a:r>
            <a:r>
              <a:rPr lang="ru-RU" sz="2100" dirty="0">
                <a:ln w="0"/>
                <a:latin typeface="+mn-lt"/>
              </a:rPr>
              <a:t> </a:t>
            </a:r>
            <a:r>
              <a:rPr lang="ru-RU" sz="2100" dirty="0" err="1">
                <a:ln w="0"/>
                <a:latin typeface="+mn-lt"/>
              </a:rPr>
              <a:t>місце</a:t>
            </a:r>
            <a:r>
              <a:rPr lang="ru-RU" sz="2100" dirty="0">
                <a:ln w="0"/>
                <a:latin typeface="+mn-lt"/>
              </a:rPr>
              <a:t> й </a:t>
            </a:r>
            <a:r>
              <a:rPr lang="ru-RU" sz="2100" dirty="0" err="1">
                <a:ln w="0"/>
                <a:latin typeface="+mn-lt"/>
              </a:rPr>
              <a:t>виробництво</a:t>
            </a:r>
            <a:r>
              <a:rPr lang="ru-RU" sz="2100" dirty="0">
                <a:ln w="0"/>
                <a:latin typeface="+mn-lt"/>
              </a:rPr>
              <a:t> </a:t>
            </a:r>
            <a:r>
              <a:rPr lang="ru-RU" sz="2100" dirty="0" err="1">
                <a:ln w="0"/>
                <a:latin typeface="+mn-lt"/>
              </a:rPr>
              <a:t>нових</a:t>
            </a:r>
            <a:r>
              <a:rPr lang="ru-RU" sz="2100" dirty="0">
                <a:ln w="0"/>
                <a:latin typeface="+mn-lt"/>
              </a:rPr>
              <a:t> </a:t>
            </a:r>
            <a:r>
              <a:rPr lang="ru-RU" sz="2100" dirty="0" err="1">
                <a:ln w="0"/>
                <a:latin typeface="+mn-lt"/>
              </a:rPr>
              <a:t>товарів</a:t>
            </a:r>
            <a:r>
              <a:rPr lang="ru-RU" sz="2100" dirty="0">
                <a:ln w="0"/>
                <a:latin typeface="+mn-lt"/>
              </a:rPr>
              <a:t> і </a:t>
            </a:r>
            <a:r>
              <a:rPr lang="ru-RU" sz="2100" dirty="0" err="1">
                <a:ln w="0"/>
                <a:latin typeface="+mn-lt"/>
              </a:rPr>
              <a:t>послуг</a:t>
            </a:r>
            <a:r>
              <a:rPr lang="ru-RU" sz="2100" dirty="0">
                <a:ln w="0"/>
                <a:latin typeface="+mn-lt"/>
              </a:rPr>
              <a:t> з </a:t>
            </a:r>
            <a:r>
              <a:rPr lang="ru-RU" sz="2100" dirty="0" err="1">
                <a:ln w="0"/>
                <a:latin typeface="+mn-lt"/>
              </a:rPr>
              <a:t>використанням</a:t>
            </a:r>
            <a:r>
              <a:rPr lang="ru-RU" sz="2100" dirty="0">
                <a:ln w="0"/>
                <a:latin typeface="+mn-lt"/>
              </a:rPr>
              <a:t> </a:t>
            </a:r>
            <a:r>
              <a:rPr lang="ru-RU" sz="2100" dirty="0" err="1">
                <a:ln w="0"/>
                <a:latin typeface="+mn-lt"/>
              </a:rPr>
              <a:t>нових</a:t>
            </a:r>
            <a:r>
              <a:rPr lang="ru-RU" sz="2100" dirty="0">
                <a:ln w="0"/>
                <a:latin typeface="+mn-lt"/>
              </a:rPr>
              <a:t> </a:t>
            </a:r>
            <a:r>
              <a:rPr lang="ru-RU" sz="2100" dirty="0" err="1">
                <a:ln w="0"/>
                <a:latin typeface="+mn-lt"/>
              </a:rPr>
              <a:t>технологій</a:t>
            </a:r>
            <a:r>
              <a:rPr lang="ru-RU" sz="2100" dirty="0">
                <a:ln w="0"/>
                <a:latin typeface="+mn-lt"/>
              </a:rPr>
              <a:t> </a:t>
            </a:r>
            <a:r>
              <a:rPr lang="ru-RU" sz="2100" dirty="0" err="1">
                <a:ln w="0"/>
                <a:latin typeface="+mn-lt"/>
              </a:rPr>
              <a:t>порівняно</a:t>
            </a:r>
            <a:r>
              <a:rPr lang="ru-RU" sz="2100" dirty="0">
                <a:ln w="0"/>
                <a:latin typeface="+mn-lt"/>
              </a:rPr>
              <a:t> з </a:t>
            </a:r>
            <a:r>
              <a:rPr lang="ru-RU" sz="2100" dirty="0" err="1">
                <a:ln w="0"/>
                <a:latin typeface="+mn-lt"/>
              </a:rPr>
              <a:t>попереднім</a:t>
            </a:r>
            <a:r>
              <a:rPr lang="ru-RU" sz="2100" dirty="0">
                <a:ln w="0"/>
                <a:latin typeface="+mn-lt"/>
              </a:rPr>
              <a:t> </a:t>
            </a:r>
            <a:r>
              <a:rPr lang="ru-RU" sz="2100" dirty="0" err="1">
                <a:ln w="0"/>
                <a:latin typeface="+mn-lt"/>
              </a:rPr>
              <a:t>періодом</a:t>
            </a:r>
            <a:endParaRPr lang="ru-RU" sz="2100" dirty="0">
              <a:ln w="0"/>
              <a:latin typeface="+mn-l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C729254-6652-4CDD-A715-3CCC44648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357" y="3333838"/>
            <a:ext cx="6143625" cy="314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23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71057" y="395855"/>
            <a:ext cx="8601891" cy="457200"/>
          </a:xfrm>
        </p:spPr>
        <p:txBody>
          <a:bodyPr/>
          <a:lstStyle/>
          <a:p>
            <a:pPr algn="ctr"/>
            <a:r>
              <a:rPr lang="ru-RU" sz="3600" b="1" dirty="0" err="1">
                <a:ln w="0"/>
                <a:solidFill>
                  <a:schemeClr val="accent3"/>
                </a:solidFill>
              </a:rPr>
              <a:t>Показники</a:t>
            </a:r>
            <a:r>
              <a:rPr lang="ru-RU" sz="3600" b="1" dirty="0">
                <a:ln w="0"/>
                <a:solidFill>
                  <a:schemeClr val="accent3"/>
                </a:solidFill>
              </a:rPr>
              <a:t> </a:t>
            </a:r>
            <a:r>
              <a:rPr lang="ru-RU" sz="3600" b="1" dirty="0" err="1">
                <a:ln w="0"/>
                <a:solidFill>
                  <a:schemeClr val="accent3"/>
                </a:solidFill>
              </a:rPr>
              <a:t>економічного</a:t>
            </a:r>
            <a:r>
              <a:rPr lang="ru-RU" sz="3600" b="1" dirty="0">
                <a:ln w="0"/>
                <a:solidFill>
                  <a:schemeClr val="accent3"/>
                </a:solidFill>
              </a:rPr>
              <a:t> </a:t>
            </a:r>
            <a:r>
              <a:rPr lang="ru-RU" sz="3600" b="1" dirty="0" err="1">
                <a:ln w="0"/>
                <a:solidFill>
                  <a:schemeClr val="accent3"/>
                </a:solidFill>
              </a:rPr>
              <a:t>розвитку</a:t>
            </a:r>
            <a:endParaRPr lang="ru-RU" sz="4400" b="1" dirty="0">
              <a:ln w="0"/>
              <a:solidFill>
                <a:schemeClr val="accent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058" y="1484268"/>
            <a:ext cx="860189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0"/>
                <a:solidFill>
                  <a:schemeClr val="accent3"/>
                </a:solidFill>
                <a:latin typeface="+mn-lt"/>
              </a:rPr>
              <a:t>Валовий </a:t>
            </a:r>
            <a:r>
              <a:rPr lang="ru-RU" b="1" dirty="0" err="1">
                <a:ln w="0"/>
                <a:solidFill>
                  <a:schemeClr val="accent3"/>
                </a:solidFill>
                <a:latin typeface="+mn-lt"/>
              </a:rPr>
              <a:t>внутрішній</a:t>
            </a:r>
            <a:r>
              <a:rPr lang="ru-RU" b="1" dirty="0">
                <a:ln w="0"/>
                <a:solidFill>
                  <a:schemeClr val="accent3"/>
                </a:solidFill>
                <a:latin typeface="+mn-lt"/>
              </a:rPr>
              <a:t> продукт (ВВП)</a:t>
            </a:r>
          </a:p>
          <a:p>
            <a:pPr algn="ctr"/>
            <a:r>
              <a:rPr lang="ru-RU" sz="2000" dirty="0">
                <a:ln w="0"/>
                <a:latin typeface="+mn-lt"/>
              </a:rPr>
              <a:t>—</a:t>
            </a:r>
            <a:r>
              <a:rPr lang="ru-RU" sz="2000" dirty="0" err="1">
                <a:ln w="0"/>
                <a:latin typeface="+mn-lt"/>
              </a:rPr>
              <a:t>сукупна</a:t>
            </a:r>
            <a:r>
              <a:rPr lang="ru-RU" sz="2000" dirty="0">
                <a:ln w="0"/>
                <a:latin typeface="+mn-lt"/>
              </a:rPr>
              <a:t> </a:t>
            </a:r>
            <a:r>
              <a:rPr lang="ru-RU" sz="2000" dirty="0" err="1">
                <a:ln w="0"/>
                <a:latin typeface="+mn-lt"/>
              </a:rPr>
              <a:t>вартість</a:t>
            </a:r>
            <a:r>
              <a:rPr lang="ru-RU" sz="2000" dirty="0">
                <a:ln w="0"/>
                <a:latin typeface="+mn-lt"/>
              </a:rPr>
              <a:t> </a:t>
            </a:r>
            <a:r>
              <a:rPr lang="ru-RU" sz="2000" dirty="0" err="1">
                <a:ln w="0"/>
                <a:latin typeface="+mn-lt"/>
              </a:rPr>
              <a:t>усього</a:t>
            </a:r>
            <a:r>
              <a:rPr lang="ru-RU" sz="2000" dirty="0">
                <a:ln w="0"/>
                <a:latin typeface="+mn-lt"/>
              </a:rPr>
              <a:t> </a:t>
            </a:r>
            <a:r>
              <a:rPr lang="ru-RU" sz="2000" dirty="0" err="1">
                <a:ln w="0"/>
                <a:latin typeface="+mn-lt"/>
              </a:rPr>
              <a:t>обсягу</a:t>
            </a:r>
            <a:r>
              <a:rPr lang="ru-RU" sz="2000" dirty="0">
                <a:ln w="0"/>
                <a:latin typeface="+mn-lt"/>
              </a:rPr>
              <a:t> </a:t>
            </a:r>
            <a:r>
              <a:rPr lang="ru-RU" sz="2000" dirty="0" err="1">
                <a:ln w="0"/>
                <a:latin typeface="+mn-lt"/>
              </a:rPr>
              <a:t>кінцевих</a:t>
            </a:r>
            <a:r>
              <a:rPr lang="ru-RU" sz="2000" dirty="0">
                <a:ln w="0"/>
                <a:latin typeface="+mn-lt"/>
              </a:rPr>
              <a:t> </a:t>
            </a:r>
            <a:r>
              <a:rPr lang="ru-RU" sz="2000" dirty="0" err="1">
                <a:ln w="0"/>
                <a:latin typeface="+mn-lt"/>
              </a:rPr>
              <a:t>товарів</a:t>
            </a:r>
            <a:r>
              <a:rPr lang="ru-RU" sz="2000" dirty="0">
                <a:ln w="0"/>
                <a:latin typeface="+mn-lt"/>
              </a:rPr>
              <a:t> і </a:t>
            </a:r>
            <a:r>
              <a:rPr lang="ru-RU" sz="2000" dirty="0" err="1">
                <a:ln w="0"/>
                <a:latin typeface="+mn-lt"/>
              </a:rPr>
              <a:t>послуг</a:t>
            </a:r>
            <a:r>
              <a:rPr lang="ru-RU" sz="2000" dirty="0">
                <a:ln w="0"/>
                <a:latin typeface="+mn-lt"/>
              </a:rPr>
              <a:t>, </a:t>
            </a:r>
            <a:r>
              <a:rPr lang="uk-UA" sz="2000" dirty="0">
                <a:ln w="0"/>
                <a:latin typeface="+mn-lt"/>
              </a:rPr>
              <a:t>вироблених і реалізованих у країні за рік, враховуючи надходження від їх експорту (вивезення за кордон) та імпорту (ввезення із-за кордону).</a:t>
            </a:r>
            <a:endParaRPr lang="ru-RU" sz="2000" dirty="0">
              <a:ln w="0"/>
              <a:latin typeface="+mn-l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CF8EBC1-E6DB-4BA0-AD94-B4CE0D80E5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141"/>
          <a:stretch/>
        </p:blipFill>
        <p:spPr>
          <a:xfrm>
            <a:off x="746622" y="2952928"/>
            <a:ext cx="7540651" cy="39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51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71057" y="531787"/>
            <a:ext cx="8601891" cy="457200"/>
          </a:xfrm>
        </p:spPr>
        <p:txBody>
          <a:bodyPr/>
          <a:lstStyle/>
          <a:p>
            <a:pPr algn="ctr"/>
            <a:r>
              <a:rPr lang="ru-RU" sz="4400" b="1" dirty="0">
                <a:ln w="0"/>
                <a:solidFill>
                  <a:schemeClr val="accent3"/>
                </a:solidFill>
              </a:rPr>
              <a:t>Рейтинг </a:t>
            </a:r>
            <a:r>
              <a:rPr lang="ru-RU" sz="4400" b="1" dirty="0" err="1">
                <a:ln w="0"/>
                <a:solidFill>
                  <a:schemeClr val="accent3"/>
                </a:solidFill>
              </a:rPr>
              <a:t>країн</a:t>
            </a:r>
            <a:r>
              <a:rPr lang="ru-RU" sz="4400" b="1" dirty="0">
                <a:ln w="0"/>
                <a:solidFill>
                  <a:schemeClr val="accent3"/>
                </a:solidFill>
              </a:rPr>
              <a:t> світу за </a:t>
            </a:r>
            <a:r>
              <a:rPr lang="ru-RU" sz="4400" b="1" dirty="0" err="1">
                <a:ln w="0"/>
                <a:solidFill>
                  <a:schemeClr val="accent3"/>
                </a:solidFill>
              </a:rPr>
              <a:t>показниками</a:t>
            </a:r>
            <a:r>
              <a:rPr lang="ru-RU" sz="4400" b="1" dirty="0">
                <a:ln w="0"/>
                <a:solidFill>
                  <a:schemeClr val="accent3"/>
                </a:solidFill>
              </a:rPr>
              <a:t> ВВП (2021 р.)</a:t>
            </a:r>
            <a:endParaRPr lang="ru-RU" sz="5400" b="1" dirty="0">
              <a:ln w="0"/>
              <a:solidFill>
                <a:schemeClr val="accent3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1CF670E-4AB2-4A31-9DBD-1DDF97890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45659"/>
            <a:ext cx="9144000" cy="467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7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6769" y="1851441"/>
            <a:ext cx="86508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chemeClr val="accent3"/>
                </a:solidFill>
                <a:latin typeface="+mn-lt"/>
              </a:rPr>
              <a:t>Валовий </a:t>
            </a:r>
            <a:r>
              <a:rPr lang="ru-RU" sz="2000" b="1" dirty="0" err="1">
                <a:ln w="0"/>
                <a:solidFill>
                  <a:schemeClr val="accent3"/>
                </a:solidFill>
                <a:latin typeface="+mn-lt"/>
              </a:rPr>
              <a:t>національний</a:t>
            </a:r>
            <a:r>
              <a:rPr lang="ru-RU" sz="2000" b="1" dirty="0">
                <a:ln w="0"/>
                <a:solidFill>
                  <a:schemeClr val="accent3"/>
                </a:solidFill>
                <a:latin typeface="+mn-lt"/>
              </a:rPr>
              <a:t> </a:t>
            </a:r>
            <a:r>
              <a:rPr lang="ru-RU" sz="2000" b="1" dirty="0" err="1">
                <a:ln w="0"/>
                <a:solidFill>
                  <a:schemeClr val="accent3"/>
                </a:solidFill>
                <a:latin typeface="+mn-lt"/>
              </a:rPr>
              <a:t>дохід</a:t>
            </a:r>
            <a:r>
              <a:rPr lang="ru-RU" sz="2000" b="1" dirty="0">
                <a:ln w="0"/>
                <a:solidFill>
                  <a:schemeClr val="accent3"/>
                </a:solidFill>
                <a:latin typeface="+mn-lt"/>
              </a:rPr>
              <a:t> (ВНД)</a:t>
            </a:r>
          </a:p>
          <a:p>
            <a:pPr algn="ctr"/>
            <a:r>
              <a:rPr lang="uk-UA" sz="2000" dirty="0">
                <a:ln w="0"/>
                <a:latin typeface="+mn-lt"/>
              </a:rPr>
              <a:t>— </a:t>
            </a:r>
            <a:r>
              <a:rPr lang="ru-RU" sz="2000" dirty="0" err="1">
                <a:ln w="0"/>
                <a:latin typeface="+mn-lt"/>
              </a:rPr>
              <a:t>сукупна</a:t>
            </a:r>
            <a:r>
              <a:rPr lang="ru-RU" sz="2000" dirty="0">
                <a:ln w="0"/>
                <a:latin typeface="+mn-lt"/>
              </a:rPr>
              <a:t> </a:t>
            </a:r>
            <a:r>
              <a:rPr lang="ru-RU" sz="2000" dirty="0" err="1">
                <a:ln w="0"/>
                <a:latin typeface="+mn-lt"/>
              </a:rPr>
              <a:t>вартість</a:t>
            </a:r>
            <a:r>
              <a:rPr lang="ru-RU" sz="2000" dirty="0">
                <a:ln w="0"/>
                <a:latin typeface="+mn-lt"/>
              </a:rPr>
              <a:t> </a:t>
            </a:r>
            <a:r>
              <a:rPr lang="ru-RU" sz="2000" dirty="0" err="1">
                <a:ln w="0"/>
                <a:latin typeface="+mn-lt"/>
              </a:rPr>
              <a:t>усіх</a:t>
            </a:r>
            <a:r>
              <a:rPr lang="ru-RU" sz="2000" dirty="0">
                <a:ln w="0"/>
                <a:latin typeface="+mn-lt"/>
              </a:rPr>
              <a:t> </a:t>
            </a:r>
            <a:r>
              <a:rPr lang="ru-RU" sz="2000" dirty="0" err="1">
                <a:ln w="0"/>
                <a:latin typeface="+mn-lt"/>
              </a:rPr>
              <a:t>товарів</a:t>
            </a:r>
            <a:r>
              <a:rPr lang="ru-RU" sz="2000" dirty="0">
                <a:ln w="0"/>
                <a:latin typeface="+mn-lt"/>
              </a:rPr>
              <a:t> і </a:t>
            </a:r>
            <a:r>
              <a:rPr lang="ru-RU" sz="2000" dirty="0" err="1">
                <a:ln w="0"/>
                <a:latin typeface="+mn-lt"/>
              </a:rPr>
              <a:t>послуг</a:t>
            </a:r>
            <a:r>
              <a:rPr lang="ru-RU" sz="2000" dirty="0">
                <a:ln w="0"/>
                <a:latin typeface="+mn-lt"/>
              </a:rPr>
              <a:t>, </a:t>
            </a:r>
            <a:r>
              <a:rPr lang="ru-RU" sz="2000" dirty="0" err="1">
                <a:ln w="0"/>
                <a:latin typeface="+mn-lt"/>
              </a:rPr>
              <a:t>вироблених</a:t>
            </a:r>
            <a:r>
              <a:rPr lang="ru-RU" sz="2000" dirty="0">
                <a:ln w="0"/>
                <a:latin typeface="+mn-lt"/>
              </a:rPr>
              <a:t> про-</a:t>
            </a:r>
          </a:p>
          <a:p>
            <a:pPr algn="ctr"/>
            <a:r>
              <a:rPr lang="ru-RU" sz="2000" dirty="0" err="1">
                <a:ln w="0"/>
                <a:latin typeface="+mn-lt"/>
              </a:rPr>
              <a:t>тягом</a:t>
            </a:r>
            <a:r>
              <a:rPr lang="ru-RU" sz="2000" dirty="0">
                <a:ln w="0"/>
                <a:latin typeface="+mn-lt"/>
              </a:rPr>
              <a:t> року на </a:t>
            </a:r>
            <a:r>
              <a:rPr lang="ru-RU" sz="2000" dirty="0" err="1">
                <a:ln w="0"/>
                <a:latin typeface="+mn-lt"/>
              </a:rPr>
              <a:t>території</a:t>
            </a:r>
            <a:r>
              <a:rPr lang="ru-RU" sz="2000" dirty="0">
                <a:ln w="0"/>
                <a:latin typeface="+mn-lt"/>
              </a:rPr>
              <a:t> </a:t>
            </a:r>
            <a:r>
              <a:rPr lang="ru-RU" sz="2000" dirty="0" err="1">
                <a:ln w="0"/>
                <a:latin typeface="+mn-lt"/>
              </a:rPr>
              <a:t>держави</a:t>
            </a:r>
            <a:r>
              <a:rPr lang="ru-RU" sz="2000" dirty="0">
                <a:ln w="0"/>
                <a:latin typeface="+mn-lt"/>
              </a:rPr>
              <a:t> (</a:t>
            </a:r>
            <a:r>
              <a:rPr lang="ru-RU" sz="2000" dirty="0" err="1">
                <a:ln w="0"/>
                <a:latin typeface="+mn-lt"/>
              </a:rPr>
              <a:t>тобто</a:t>
            </a:r>
            <a:r>
              <a:rPr lang="ru-RU" sz="2000" dirty="0">
                <a:ln w="0"/>
                <a:latin typeface="+mn-lt"/>
              </a:rPr>
              <a:t> ВВП </a:t>
            </a:r>
            <a:r>
              <a:rPr lang="ru-RU" sz="2000" dirty="0" err="1">
                <a:ln w="0"/>
                <a:latin typeface="+mn-lt"/>
              </a:rPr>
              <a:t>країни</a:t>
            </a:r>
            <a:r>
              <a:rPr lang="ru-RU" sz="2000" dirty="0">
                <a:ln w="0"/>
                <a:latin typeface="+mn-lt"/>
              </a:rPr>
              <a:t>), а </a:t>
            </a:r>
            <a:r>
              <a:rPr lang="ru-RU" sz="2000" dirty="0" err="1">
                <a:ln w="0"/>
                <a:latin typeface="+mn-lt"/>
              </a:rPr>
              <a:t>також</a:t>
            </a:r>
            <a:r>
              <a:rPr lang="ru-RU" sz="2000" dirty="0">
                <a:ln w="0"/>
                <a:latin typeface="+mn-lt"/>
              </a:rPr>
              <a:t> </a:t>
            </a:r>
            <a:r>
              <a:rPr lang="ru-RU" sz="2000" dirty="0" err="1">
                <a:ln w="0"/>
                <a:latin typeface="+mn-lt"/>
              </a:rPr>
              <a:t>прибутки</a:t>
            </a:r>
            <a:r>
              <a:rPr lang="ru-RU" sz="2000" dirty="0">
                <a:ln w="0"/>
                <a:latin typeface="+mn-lt"/>
              </a:rPr>
              <a:t>, </a:t>
            </a:r>
            <a:r>
              <a:rPr lang="ru-RU" sz="2000" dirty="0" err="1">
                <a:ln w="0"/>
                <a:latin typeface="+mn-lt"/>
              </a:rPr>
              <a:t>що</a:t>
            </a:r>
            <a:r>
              <a:rPr lang="ru-RU" sz="2000" dirty="0">
                <a:ln w="0"/>
                <a:latin typeface="+mn-lt"/>
              </a:rPr>
              <a:t> </a:t>
            </a:r>
            <a:r>
              <a:rPr lang="ru-RU" sz="2000" dirty="0" err="1">
                <a:ln w="0"/>
                <a:latin typeface="+mn-lt"/>
              </a:rPr>
              <a:t>надходять</a:t>
            </a:r>
            <a:r>
              <a:rPr lang="ru-RU" sz="2000" dirty="0">
                <a:ln w="0"/>
                <a:latin typeface="+mn-lt"/>
              </a:rPr>
              <a:t> до </a:t>
            </a:r>
            <a:r>
              <a:rPr lang="ru-RU" sz="2000" dirty="0" err="1">
                <a:ln w="0"/>
                <a:latin typeface="+mn-lt"/>
              </a:rPr>
              <a:t>країни</a:t>
            </a:r>
            <a:r>
              <a:rPr lang="ru-RU" sz="2000" dirty="0">
                <a:ln w="0"/>
                <a:latin typeface="+mn-lt"/>
              </a:rPr>
              <a:t> </a:t>
            </a:r>
            <a:r>
              <a:rPr lang="ru-RU" sz="2000" dirty="0" err="1">
                <a:ln w="0"/>
                <a:latin typeface="+mn-lt"/>
              </a:rPr>
              <a:t>із</a:t>
            </a:r>
            <a:r>
              <a:rPr lang="ru-RU" sz="2000" dirty="0">
                <a:ln w="0"/>
                <a:latin typeface="+mn-lt"/>
              </a:rPr>
              <a:t>-за кордону </a:t>
            </a:r>
            <a:r>
              <a:rPr lang="ru-RU" sz="2000" dirty="0" err="1">
                <a:ln w="0"/>
                <a:latin typeface="+mn-lt"/>
              </a:rPr>
              <a:t>від</a:t>
            </a:r>
            <a:r>
              <a:rPr lang="ru-RU" sz="2000" dirty="0">
                <a:ln w="0"/>
                <a:latin typeface="+mn-lt"/>
              </a:rPr>
              <a:t> </a:t>
            </a:r>
            <a:r>
              <a:rPr lang="ru-RU" sz="2000" dirty="0" err="1">
                <a:ln w="0"/>
                <a:latin typeface="+mn-lt"/>
              </a:rPr>
              <a:t>національних</a:t>
            </a:r>
            <a:r>
              <a:rPr lang="ru-RU" sz="2000" dirty="0">
                <a:ln w="0"/>
                <a:latin typeface="+mn-lt"/>
              </a:rPr>
              <a:t> </a:t>
            </a:r>
            <a:r>
              <a:rPr lang="ru-RU" sz="2000" dirty="0" err="1">
                <a:ln w="0"/>
                <a:latin typeface="+mn-lt"/>
              </a:rPr>
              <a:t>компаній</a:t>
            </a:r>
            <a:r>
              <a:rPr lang="ru-RU" sz="2000" dirty="0">
                <a:ln w="0"/>
                <a:latin typeface="+mn-lt"/>
              </a:rPr>
              <a:t> (у </a:t>
            </a:r>
            <a:r>
              <a:rPr lang="ru-RU" sz="2000" dirty="0" err="1">
                <a:ln w="0"/>
                <a:latin typeface="+mn-lt"/>
              </a:rPr>
              <a:t>нашому</a:t>
            </a:r>
            <a:r>
              <a:rPr lang="ru-RU" sz="2000" dirty="0">
                <a:ln w="0"/>
                <a:latin typeface="+mn-lt"/>
              </a:rPr>
              <a:t> </a:t>
            </a:r>
            <a:r>
              <a:rPr lang="ru-RU" sz="2000" dirty="0" err="1">
                <a:ln w="0"/>
                <a:latin typeface="+mn-lt"/>
              </a:rPr>
              <a:t>випадку</a:t>
            </a:r>
            <a:r>
              <a:rPr lang="ru-RU" sz="2000" dirty="0">
                <a:ln w="0"/>
                <a:latin typeface="+mn-lt"/>
              </a:rPr>
              <a:t> </a:t>
            </a:r>
            <a:r>
              <a:rPr lang="ru-RU" sz="2000" dirty="0" err="1">
                <a:ln w="0"/>
                <a:latin typeface="+mn-lt"/>
              </a:rPr>
              <a:t>українських</a:t>
            </a:r>
            <a:r>
              <a:rPr lang="ru-RU" sz="2000" dirty="0">
                <a:ln w="0"/>
                <a:latin typeface="+mn-lt"/>
              </a:rPr>
              <a:t>), і </a:t>
            </a:r>
            <a:r>
              <a:rPr lang="ru-RU" sz="2000" dirty="0" err="1">
                <a:ln w="0"/>
                <a:latin typeface="+mn-lt"/>
              </a:rPr>
              <a:t>вирахування</a:t>
            </a:r>
            <a:r>
              <a:rPr lang="ru-RU" sz="2000" dirty="0">
                <a:ln w="0"/>
                <a:latin typeface="+mn-lt"/>
              </a:rPr>
              <a:t> </a:t>
            </a:r>
            <a:r>
              <a:rPr lang="ru-RU" sz="2000" dirty="0" err="1">
                <a:ln w="0"/>
                <a:latin typeface="+mn-lt"/>
              </a:rPr>
              <a:t>прибутків</a:t>
            </a:r>
            <a:r>
              <a:rPr lang="ru-RU" sz="2000" dirty="0">
                <a:ln w="0"/>
                <a:latin typeface="+mn-lt"/>
              </a:rPr>
              <a:t>, </a:t>
            </a:r>
            <a:r>
              <a:rPr lang="ru-RU" sz="2000" dirty="0" err="1">
                <a:ln w="0"/>
                <a:latin typeface="+mn-lt"/>
              </a:rPr>
              <a:t>виведених</a:t>
            </a:r>
            <a:r>
              <a:rPr lang="ru-RU" sz="2000" dirty="0">
                <a:ln w="0"/>
                <a:latin typeface="+mn-lt"/>
              </a:rPr>
              <a:t> </a:t>
            </a:r>
            <a:r>
              <a:rPr lang="ru-RU" sz="2000" dirty="0" err="1">
                <a:ln w="0"/>
                <a:latin typeface="+mn-lt"/>
              </a:rPr>
              <a:t>із</a:t>
            </a:r>
            <a:r>
              <a:rPr lang="ru-RU" sz="2000" dirty="0">
                <a:ln w="0"/>
                <a:latin typeface="+mn-lt"/>
              </a:rPr>
              <a:t> </a:t>
            </a:r>
            <a:r>
              <a:rPr lang="ru-RU" sz="2000" dirty="0" err="1">
                <a:ln w="0"/>
                <a:latin typeface="+mn-lt"/>
              </a:rPr>
              <a:t>країни</a:t>
            </a:r>
            <a:r>
              <a:rPr lang="ru-RU" sz="2000" dirty="0">
                <a:ln w="0"/>
                <a:latin typeface="+mn-lt"/>
              </a:rPr>
              <a:t> </a:t>
            </a:r>
            <a:r>
              <a:rPr lang="ru-RU" sz="2000" dirty="0" err="1">
                <a:ln w="0"/>
                <a:latin typeface="+mn-lt"/>
              </a:rPr>
              <a:t>закордонними</a:t>
            </a:r>
            <a:r>
              <a:rPr lang="ru-RU" sz="2000" dirty="0">
                <a:ln w="0"/>
                <a:latin typeface="+mn-lt"/>
              </a:rPr>
              <a:t> </a:t>
            </a:r>
            <a:r>
              <a:rPr lang="ru-RU" sz="2000" dirty="0" err="1">
                <a:ln w="0"/>
                <a:latin typeface="+mn-lt"/>
              </a:rPr>
              <a:t>компаніями</a:t>
            </a:r>
            <a:endParaRPr lang="ru-RU" sz="2000" dirty="0">
              <a:ln w="0"/>
              <a:latin typeface="+mn-lt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6566" y="539307"/>
            <a:ext cx="8651081" cy="457200"/>
          </a:xfrm>
        </p:spPr>
        <p:txBody>
          <a:bodyPr/>
          <a:lstStyle/>
          <a:p>
            <a:pPr algn="ctr"/>
            <a:r>
              <a:rPr lang="ru-RU" sz="4000" b="1" dirty="0" err="1">
                <a:ln w="0"/>
                <a:solidFill>
                  <a:schemeClr val="accent3"/>
                </a:solidFill>
              </a:rPr>
              <a:t>Показники</a:t>
            </a:r>
            <a:r>
              <a:rPr lang="ru-RU" sz="4000" b="1" dirty="0">
                <a:ln w="0"/>
                <a:solidFill>
                  <a:schemeClr val="accent3"/>
                </a:solidFill>
              </a:rPr>
              <a:t> </a:t>
            </a:r>
            <a:r>
              <a:rPr lang="ru-RU" sz="4000" b="1" dirty="0" err="1">
                <a:ln w="0"/>
                <a:solidFill>
                  <a:schemeClr val="accent3"/>
                </a:solidFill>
              </a:rPr>
              <a:t>економічного</a:t>
            </a:r>
            <a:r>
              <a:rPr lang="ru-RU" sz="4000" b="1" dirty="0">
                <a:ln w="0"/>
                <a:solidFill>
                  <a:schemeClr val="accent3"/>
                </a:solidFill>
              </a:rPr>
              <a:t> </a:t>
            </a:r>
            <a:r>
              <a:rPr lang="ru-RU" sz="4000" b="1" dirty="0" err="1">
                <a:ln w="0"/>
                <a:solidFill>
                  <a:schemeClr val="accent3"/>
                </a:solidFill>
              </a:rPr>
              <a:t>розвитку</a:t>
            </a:r>
            <a:endParaRPr lang="ru-RU" sz="4800" b="1" dirty="0">
              <a:ln w="0"/>
              <a:solidFill>
                <a:schemeClr val="accent3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082" y="4037068"/>
            <a:ext cx="4563259" cy="2281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5091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66156" y="530079"/>
            <a:ext cx="8611688" cy="457200"/>
          </a:xfrm>
        </p:spPr>
        <p:txBody>
          <a:bodyPr/>
          <a:lstStyle/>
          <a:p>
            <a:pPr algn="ctr"/>
            <a:r>
              <a:rPr lang="ru-RU" sz="4000" b="1" dirty="0" err="1">
                <a:ln w="0"/>
                <a:solidFill>
                  <a:schemeClr val="accent3"/>
                </a:solidFill>
              </a:rPr>
              <a:t>Показники</a:t>
            </a:r>
            <a:r>
              <a:rPr lang="ru-RU" sz="4000" b="1" dirty="0">
                <a:ln w="0"/>
                <a:solidFill>
                  <a:schemeClr val="accent3"/>
                </a:solidFill>
              </a:rPr>
              <a:t> </a:t>
            </a:r>
            <a:r>
              <a:rPr lang="ru-RU" sz="4000" b="1" dirty="0" err="1">
                <a:ln w="0"/>
                <a:solidFill>
                  <a:schemeClr val="accent3"/>
                </a:solidFill>
              </a:rPr>
              <a:t>економічного</a:t>
            </a:r>
            <a:r>
              <a:rPr lang="ru-RU" sz="4000" b="1" dirty="0">
                <a:ln w="0"/>
                <a:solidFill>
                  <a:schemeClr val="accent3"/>
                </a:solidFill>
              </a:rPr>
              <a:t> </a:t>
            </a:r>
            <a:r>
              <a:rPr lang="ru-RU" sz="4000" b="1" dirty="0" err="1">
                <a:ln w="0"/>
                <a:solidFill>
                  <a:schemeClr val="accent3"/>
                </a:solidFill>
              </a:rPr>
              <a:t>розвитку</a:t>
            </a:r>
            <a:endParaRPr lang="ru-RU" sz="4800" b="1" dirty="0">
              <a:ln w="0"/>
              <a:solidFill>
                <a:schemeClr val="accent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157" y="1525305"/>
            <a:ext cx="86116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ln w="0"/>
                <a:solidFill>
                  <a:schemeClr val="accent3"/>
                </a:solidFill>
                <a:latin typeface="+mn-lt"/>
              </a:rPr>
              <a:t>Індекс</a:t>
            </a:r>
            <a:r>
              <a:rPr lang="ru-RU" b="1" dirty="0">
                <a:ln w="0"/>
                <a:solidFill>
                  <a:schemeClr val="accent3"/>
                </a:solidFill>
                <a:latin typeface="+mn-lt"/>
              </a:rPr>
              <a:t> </a:t>
            </a:r>
            <a:r>
              <a:rPr lang="ru-RU" b="1" dirty="0" err="1">
                <a:ln w="0"/>
                <a:solidFill>
                  <a:schemeClr val="accent3"/>
                </a:solidFill>
                <a:latin typeface="+mn-lt"/>
              </a:rPr>
              <a:t>людського</a:t>
            </a:r>
            <a:r>
              <a:rPr lang="ru-RU" b="1" dirty="0">
                <a:ln w="0"/>
                <a:solidFill>
                  <a:schemeClr val="accent3"/>
                </a:solidFill>
                <a:latin typeface="+mn-lt"/>
              </a:rPr>
              <a:t> </a:t>
            </a:r>
            <a:r>
              <a:rPr lang="ru-RU" b="1" dirty="0" err="1">
                <a:ln w="0"/>
                <a:solidFill>
                  <a:schemeClr val="accent3"/>
                </a:solidFill>
                <a:latin typeface="+mn-lt"/>
              </a:rPr>
              <a:t>розвитку</a:t>
            </a:r>
            <a:r>
              <a:rPr lang="ru-RU" b="1" dirty="0">
                <a:ln w="0"/>
                <a:solidFill>
                  <a:schemeClr val="accent3"/>
                </a:solidFill>
                <a:latin typeface="+mn-lt"/>
              </a:rPr>
              <a:t> (ІЛР)</a:t>
            </a:r>
          </a:p>
          <a:p>
            <a:r>
              <a:rPr lang="ru-RU" dirty="0">
                <a:ln w="0"/>
                <a:latin typeface="+mn-lt"/>
              </a:rPr>
              <a:t> — </a:t>
            </a:r>
            <a:r>
              <a:rPr lang="ru-RU" dirty="0" err="1">
                <a:ln w="0"/>
                <a:latin typeface="+mn-lt"/>
              </a:rPr>
              <a:t>інтегральний</a:t>
            </a:r>
            <a:r>
              <a:rPr lang="ru-RU" dirty="0">
                <a:ln w="0"/>
                <a:latin typeface="+mn-lt"/>
              </a:rPr>
              <a:t> </a:t>
            </a:r>
            <a:r>
              <a:rPr lang="ru-RU" dirty="0" err="1">
                <a:ln w="0"/>
                <a:latin typeface="+mn-lt"/>
              </a:rPr>
              <a:t>показник</a:t>
            </a:r>
            <a:r>
              <a:rPr lang="ru-RU" dirty="0">
                <a:ln w="0"/>
                <a:latin typeface="+mn-lt"/>
              </a:rPr>
              <a:t>, </a:t>
            </a:r>
            <a:r>
              <a:rPr lang="ru-RU" dirty="0" err="1">
                <a:ln w="0"/>
                <a:latin typeface="+mn-lt"/>
              </a:rPr>
              <a:t>що</a:t>
            </a:r>
            <a:r>
              <a:rPr lang="ru-RU" dirty="0">
                <a:ln w="0"/>
                <a:latin typeface="+mn-lt"/>
              </a:rPr>
              <a:t> </a:t>
            </a:r>
            <a:r>
              <a:rPr lang="ru-RU" dirty="0" err="1">
                <a:ln w="0"/>
                <a:latin typeface="+mn-lt"/>
              </a:rPr>
              <a:t>розраховується</a:t>
            </a:r>
            <a:r>
              <a:rPr lang="ru-RU" dirty="0">
                <a:ln w="0"/>
                <a:latin typeface="+mn-lt"/>
              </a:rPr>
              <a:t> </a:t>
            </a:r>
            <a:r>
              <a:rPr lang="ru-RU" dirty="0" err="1">
                <a:ln w="0"/>
                <a:latin typeface="+mn-lt"/>
              </a:rPr>
              <a:t>щорічно</a:t>
            </a:r>
            <a:r>
              <a:rPr lang="ru-RU" dirty="0">
                <a:ln w="0"/>
                <a:latin typeface="+mn-lt"/>
              </a:rPr>
              <a:t> для </a:t>
            </a:r>
            <a:r>
              <a:rPr lang="ru-RU" dirty="0" err="1">
                <a:ln w="0"/>
                <a:latin typeface="+mn-lt"/>
              </a:rPr>
              <a:t>міждержавного</a:t>
            </a:r>
            <a:r>
              <a:rPr lang="ru-RU" dirty="0">
                <a:ln w="0"/>
                <a:latin typeface="+mn-lt"/>
              </a:rPr>
              <a:t> </a:t>
            </a:r>
            <a:r>
              <a:rPr lang="ru-RU" dirty="0" err="1">
                <a:ln w="0"/>
                <a:latin typeface="+mn-lt"/>
              </a:rPr>
              <a:t>порівняння</a:t>
            </a:r>
            <a:r>
              <a:rPr lang="ru-RU" dirty="0">
                <a:ln w="0"/>
                <a:latin typeface="+mn-lt"/>
              </a:rPr>
              <a:t> і </a:t>
            </a:r>
            <a:r>
              <a:rPr lang="ru-RU" dirty="0" err="1">
                <a:ln w="0"/>
                <a:latin typeface="+mn-lt"/>
              </a:rPr>
              <a:t>вимірювання</a:t>
            </a:r>
            <a:r>
              <a:rPr lang="ru-RU" dirty="0">
                <a:ln w="0"/>
                <a:latin typeface="+mn-lt"/>
              </a:rPr>
              <a:t> </a:t>
            </a:r>
            <a:r>
              <a:rPr lang="ru-RU" dirty="0" err="1">
                <a:ln w="0"/>
                <a:latin typeface="+mn-lt"/>
              </a:rPr>
              <a:t>рівня</a:t>
            </a:r>
            <a:r>
              <a:rPr lang="ru-RU" dirty="0">
                <a:ln w="0"/>
                <a:latin typeface="+mn-lt"/>
              </a:rPr>
              <a:t> </a:t>
            </a:r>
            <a:r>
              <a:rPr lang="ru-RU" dirty="0" err="1">
                <a:ln w="0"/>
                <a:latin typeface="+mn-lt"/>
              </a:rPr>
              <a:t>життя</a:t>
            </a:r>
            <a:r>
              <a:rPr lang="ru-RU" dirty="0">
                <a:ln w="0"/>
                <a:latin typeface="+mn-lt"/>
              </a:rPr>
              <a:t>, </a:t>
            </a:r>
            <a:r>
              <a:rPr lang="ru-RU" dirty="0" err="1">
                <a:ln w="0"/>
                <a:latin typeface="+mn-lt"/>
              </a:rPr>
              <a:t>грамотності</a:t>
            </a:r>
            <a:r>
              <a:rPr lang="ru-RU" dirty="0">
                <a:ln w="0"/>
                <a:latin typeface="+mn-lt"/>
              </a:rPr>
              <a:t>, </a:t>
            </a:r>
            <a:r>
              <a:rPr lang="ru-RU" dirty="0" err="1">
                <a:ln w="0"/>
                <a:latin typeface="+mn-lt"/>
              </a:rPr>
              <a:t>освіченості</a:t>
            </a:r>
            <a:r>
              <a:rPr lang="ru-RU" dirty="0">
                <a:ln w="0"/>
                <a:latin typeface="+mn-lt"/>
              </a:rPr>
              <a:t> і </a:t>
            </a:r>
            <a:r>
              <a:rPr lang="ru-RU" dirty="0" err="1">
                <a:ln w="0"/>
                <a:latin typeface="+mn-lt"/>
              </a:rPr>
              <a:t>довголіття</a:t>
            </a:r>
            <a:r>
              <a:rPr lang="ru-RU" dirty="0">
                <a:ln w="0"/>
                <a:latin typeface="+mn-lt"/>
              </a:rPr>
              <a:t>, як </a:t>
            </a:r>
            <a:r>
              <a:rPr lang="ru-RU" dirty="0" err="1">
                <a:ln w="0"/>
                <a:latin typeface="+mn-lt"/>
              </a:rPr>
              <a:t>основних</a:t>
            </a:r>
            <a:r>
              <a:rPr lang="ru-RU" dirty="0">
                <a:ln w="0"/>
                <a:latin typeface="+mn-lt"/>
              </a:rPr>
              <a:t> характеристик </a:t>
            </a:r>
            <a:r>
              <a:rPr lang="ru-RU" dirty="0" err="1">
                <a:ln w="0"/>
                <a:latin typeface="+mn-lt"/>
              </a:rPr>
              <a:t>людського</a:t>
            </a:r>
            <a:r>
              <a:rPr lang="ru-RU" dirty="0">
                <a:ln w="0"/>
                <a:latin typeface="+mn-lt"/>
              </a:rPr>
              <a:t> </a:t>
            </a:r>
            <a:r>
              <a:rPr lang="ru-RU" dirty="0" err="1">
                <a:ln w="0"/>
                <a:latin typeface="+mn-lt"/>
              </a:rPr>
              <a:t>потенціалу</a:t>
            </a:r>
            <a:r>
              <a:rPr lang="ru-RU" dirty="0">
                <a:ln w="0"/>
                <a:latin typeface="+mn-lt"/>
              </a:rPr>
              <a:t> </a:t>
            </a:r>
            <a:r>
              <a:rPr lang="ru-RU" dirty="0" err="1">
                <a:ln w="0"/>
                <a:latin typeface="+mn-lt"/>
              </a:rPr>
              <a:t>досліджуваної</a:t>
            </a:r>
            <a:r>
              <a:rPr lang="ru-RU" dirty="0">
                <a:ln w="0"/>
                <a:latin typeface="+mn-lt"/>
              </a:rPr>
              <a:t> </a:t>
            </a:r>
            <a:r>
              <a:rPr lang="ru-RU" dirty="0" err="1">
                <a:ln w="0"/>
                <a:latin typeface="+mn-lt"/>
              </a:rPr>
              <a:t>території</a:t>
            </a:r>
            <a:r>
              <a:rPr lang="ru-RU" dirty="0">
                <a:ln w="0"/>
                <a:latin typeface="+mn-lt"/>
              </a:rPr>
              <a:t>.</a:t>
            </a:r>
          </a:p>
          <a:p>
            <a:endParaRPr lang="uk-UA" dirty="0">
              <a:ln w="0"/>
              <a:latin typeface="+mn-lt"/>
            </a:endParaRPr>
          </a:p>
          <a:p>
            <a:pPr algn="ctr"/>
            <a:r>
              <a:rPr lang="ru-RU" b="1" dirty="0">
                <a:ln w="0"/>
                <a:latin typeface="+mn-lt"/>
              </a:rPr>
              <a:t>При </a:t>
            </a:r>
            <a:r>
              <a:rPr lang="ru-RU" b="1" dirty="0" err="1">
                <a:ln w="0"/>
                <a:latin typeface="+mn-lt"/>
              </a:rPr>
              <a:t>підрахунку</a:t>
            </a:r>
            <a:r>
              <a:rPr lang="ru-RU" b="1" dirty="0">
                <a:ln w="0"/>
                <a:latin typeface="+mn-lt"/>
              </a:rPr>
              <a:t> ІЛР </a:t>
            </a:r>
            <a:r>
              <a:rPr lang="ru-RU" b="1" dirty="0" err="1">
                <a:ln w="0"/>
                <a:latin typeface="+mn-lt"/>
              </a:rPr>
              <a:t>враховуються</a:t>
            </a:r>
            <a:r>
              <a:rPr lang="ru-RU" b="1" dirty="0">
                <a:ln w="0"/>
                <a:latin typeface="+mn-lt"/>
              </a:rPr>
              <a:t> 3 </a:t>
            </a:r>
            <a:r>
              <a:rPr lang="ru-RU" b="1" dirty="0" err="1">
                <a:ln w="0"/>
                <a:latin typeface="+mn-lt"/>
              </a:rPr>
              <a:t>види</a:t>
            </a:r>
            <a:r>
              <a:rPr lang="ru-RU" b="1" dirty="0">
                <a:ln w="0"/>
                <a:latin typeface="+mn-lt"/>
              </a:rPr>
              <a:t> </a:t>
            </a:r>
            <a:r>
              <a:rPr lang="ru-RU" b="1" dirty="0" err="1">
                <a:ln w="0"/>
                <a:latin typeface="+mn-lt"/>
              </a:rPr>
              <a:t>показників</a:t>
            </a:r>
            <a:r>
              <a:rPr lang="ru-RU" b="1" dirty="0">
                <a:ln w="0"/>
                <a:latin typeface="+mn-lt"/>
              </a:rPr>
              <a:t>:</a:t>
            </a:r>
          </a:p>
          <a:p>
            <a:pPr marL="385753" indent="-385753">
              <a:buFont typeface="+mj-lt"/>
              <a:buAutoNum type="arabicPeriod"/>
            </a:pPr>
            <a:r>
              <a:rPr lang="ru-RU" dirty="0" err="1">
                <a:ln w="0"/>
                <a:latin typeface="+mn-lt"/>
              </a:rPr>
              <a:t>Очікувана</a:t>
            </a:r>
            <a:r>
              <a:rPr lang="ru-RU" dirty="0">
                <a:ln w="0"/>
                <a:latin typeface="+mn-lt"/>
              </a:rPr>
              <a:t> </a:t>
            </a:r>
            <a:r>
              <a:rPr lang="ru-RU" dirty="0" err="1">
                <a:ln w="0"/>
                <a:latin typeface="+mn-lt"/>
              </a:rPr>
              <a:t>тривалість</a:t>
            </a:r>
            <a:r>
              <a:rPr lang="ru-RU" dirty="0">
                <a:ln w="0"/>
                <a:latin typeface="+mn-lt"/>
              </a:rPr>
              <a:t> </a:t>
            </a:r>
            <a:r>
              <a:rPr lang="ru-RU" dirty="0" err="1">
                <a:ln w="0"/>
                <a:latin typeface="+mn-lt"/>
              </a:rPr>
              <a:t>життя</a:t>
            </a:r>
            <a:r>
              <a:rPr lang="ru-RU" dirty="0">
                <a:ln w="0"/>
                <a:latin typeface="+mn-lt"/>
              </a:rPr>
              <a:t> — </a:t>
            </a:r>
            <a:r>
              <a:rPr lang="ru-RU" dirty="0" err="1">
                <a:ln w="0"/>
                <a:latin typeface="+mn-lt"/>
              </a:rPr>
              <a:t>оцінює</a:t>
            </a:r>
            <a:r>
              <a:rPr lang="ru-RU" dirty="0">
                <a:ln w="0"/>
                <a:latin typeface="+mn-lt"/>
              </a:rPr>
              <a:t> </a:t>
            </a:r>
            <a:r>
              <a:rPr lang="ru-RU" dirty="0" err="1">
                <a:ln w="0"/>
                <a:latin typeface="+mn-lt"/>
              </a:rPr>
              <a:t>довголіття</a:t>
            </a:r>
            <a:endParaRPr lang="ru-RU" dirty="0">
              <a:ln w="0"/>
              <a:latin typeface="+mn-lt"/>
            </a:endParaRPr>
          </a:p>
          <a:p>
            <a:pPr marL="385753" indent="-385753">
              <a:buFont typeface="+mj-lt"/>
              <a:buAutoNum type="arabicPeriod"/>
            </a:pPr>
            <a:r>
              <a:rPr lang="ru-RU" dirty="0">
                <a:ln w="0"/>
                <a:latin typeface="+mn-lt"/>
              </a:rPr>
              <a:t>Рівень </a:t>
            </a:r>
            <a:r>
              <a:rPr lang="ru-RU" dirty="0" err="1">
                <a:ln w="0"/>
                <a:latin typeface="+mn-lt"/>
              </a:rPr>
              <a:t>грамотності</a:t>
            </a:r>
            <a:r>
              <a:rPr lang="ru-RU" dirty="0">
                <a:ln w="0"/>
                <a:latin typeface="+mn-lt"/>
              </a:rPr>
              <a:t> </a:t>
            </a:r>
            <a:r>
              <a:rPr lang="ru-RU" dirty="0" err="1">
                <a:ln w="0"/>
                <a:latin typeface="+mn-lt"/>
              </a:rPr>
              <a:t>населення</a:t>
            </a:r>
            <a:r>
              <a:rPr lang="ru-RU" dirty="0">
                <a:ln w="0"/>
                <a:latin typeface="+mn-lt"/>
              </a:rPr>
              <a:t> </a:t>
            </a:r>
            <a:r>
              <a:rPr lang="ru-RU" dirty="0" err="1">
                <a:ln w="0"/>
                <a:latin typeface="+mn-lt"/>
              </a:rPr>
              <a:t>країни</a:t>
            </a:r>
            <a:r>
              <a:rPr lang="ru-RU" dirty="0">
                <a:ln w="0"/>
                <a:latin typeface="+mn-lt"/>
              </a:rPr>
              <a:t> (</a:t>
            </a:r>
            <a:r>
              <a:rPr lang="ru-RU" dirty="0" err="1">
                <a:ln w="0"/>
                <a:latin typeface="+mn-lt"/>
              </a:rPr>
              <a:t>середня</a:t>
            </a:r>
            <a:r>
              <a:rPr lang="ru-RU" dirty="0">
                <a:ln w="0"/>
                <a:latin typeface="+mn-lt"/>
              </a:rPr>
              <a:t> </a:t>
            </a:r>
            <a:r>
              <a:rPr lang="ru-RU" dirty="0" err="1">
                <a:ln w="0"/>
                <a:latin typeface="+mn-lt"/>
              </a:rPr>
              <a:t>кількість</a:t>
            </a:r>
            <a:r>
              <a:rPr lang="ru-RU" dirty="0">
                <a:ln w="0"/>
                <a:latin typeface="+mn-lt"/>
              </a:rPr>
              <a:t> </a:t>
            </a:r>
            <a:r>
              <a:rPr lang="ru-RU" dirty="0" err="1">
                <a:ln w="0"/>
                <a:latin typeface="+mn-lt"/>
              </a:rPr>
              <a:t>років</a:t>
            </a:r>
            <a:r>
              <a:rPr lang="ru-RU" dirty="0">
                <a:ln w="0"/>
                <a:latin typeface="+mn-lt"/>
              </a:rPr>
              <a:t>, </a:t>
            </a:r>
            <a:r>
              <a:rPr lang="ru-RU" dirty="0" err="1">
                <a:ln w="0"/>
                <a:latin typeface="+mn-lt"/>
              </a:rPr>
              <a:t>витрачених</a:t>
            </a:r>
            <a:r>
              <a:rPr lang="ru-RU" dirty="0">
                <a:ln w="0"/>
                <a:latin typeface="+mn-lt"/>
              </a:rPr>
              <a:t> на </a:t>
            </a:r>
            <a:r>
              <a:rPr lang="ru-RU" dirty="0" err="1">
                <a:ln w="0"/>
                <a:latin typeface="+mn-lt"/>
              </a:rPr>
              <a:t>навчання</a:t>
            </a:r>
            <a:r>
              <a:rPr lang="ru-RU" dirty="0">
                <a:ln w="0"/>
                <a:latin typeface="+mn-lt"/>
              </a:rPr>
              <a:t>) та </a:t>
            </a:r>
            <a:r>
              <a:rPr lang="ru-RU" dirty="0" err="1">
                <a:ln w="0"/>
                <a:latin typeface="+mn-lt"/>
              </a:rPr>
              <a:t>очікувана</a:t>
            </a:r>
            <a:r>
              <a:rPr lang="ru-RU" dirty="0">
                <a:ln w="0"/>
                <a:latin typeface="+mn-lt"/>
              </a:rPr>
              <a:t> </a:t>
            </a:r>
            <a:r>
              <a:rPr lang="ru-RU" dirty="0" err="1">
                <a:ln w="0"/>
                <a:latin typeface="+mn-lt"/>
              </a:rPr>
              <a:t>тривалість</a:t>
            </a:r>
            <a:r>
              <a:rPr lang="ru-RU" dirty="0">
                <a:ln w="0"/>
                <a:latin typeface="+mn-lt"/>
              </a:rPr>
              <a:t> </a:t>
            </a:r>
            <a:r>
              <a:rPr lang="ru-RU" dirty="0" err="1">
                <a:ln w="0"/>
                <a:latin typeface="+mn-lt"/>
              </a:rPr>
              <a:t>навчання</a:t>
            </a:r>
            <a:endParaRPr lang="ru-RU" dirty="0">
              <a:ln w="0"/>
              <a:latin typeface="+mn-lt"/>
            </a:endParaRPr>
          </a:p>
          <a:p>
            <a:pPr marL="385753" indent="-385753">
              <a:buFont typeface="+mj-lt"/>
              <a:buAutoNum type="arabicPeriod"/>
            </a:pPr>
            <a:r>
              <a:rPr lang="ru-RU" dirty="0">
                <a:ln w="0"/>
                <a:latin typeface="+mn-lt"/>
              </a:rPr>
              <a:t>Рівень </a:t>
            </a:r>
            <a:r>
              <a:rPr lang="ru-RU" dirty="0" err="1">
                <a:ln w="0"/>
                <a:latin typeface="+mn-lt"/>
              </a:rPr>
              <a:t>життя</a:t>
            </a:r>
            <a:r>
              <a:rPr lang="ru-RU" dirty="0">
                <a:ln w="0"/>
                <a:latin typeface="+mn-lt"/>
              </a:rPr>
              <a:t>, </a:t>
            </a:r>
            <a:r>
              <a:rPr lang="ru-RU" dirty="0" err="1">
                <a:ln w="0"/>
                <a:latin typeface="+mn-lt"/>
              </a:rPr>
              <a:t>оцінений</a:t>
            </a:r>
            <a:r>
              <a:rPr lang="ru-RU" dirty="0">
                <a:ln w="0"/>
                <a:latin typeface="+mn-lt"/>
              </a:rPr>
              <a:t> через ВНД </a:t>
            </a:r>
          </a:p>
          <a:p>
            <a:r>
              <a:rPr lang="ru-RU" dirty="0">
                <a:ln w="0"/>
                <a:latin typeface="+mn-lt"/>
              </a:rPr>
              <a:t>       на душу </a:t>
            </a:r>
            <a:r>
              <a:rPr lang="ru-RU" dirty="0" err="1">
                <a:ln w="0"/>
                <a:latin typeface="+mn-lt"/>
              </a:rPr>
              <a:t>населення</a:t>
            </a:r>
            <a:r>
              <a:rPr lang="ru-RU" dirty="0">
                <a:ln w="0"/>
                <a:latin typeface="+mn-lt"/>
              </a:rPr>
              <a:t> за паритетом </a:t>
            </a:r>
          </a:p>
          <a:p>
            <a:r>
              <a:rPr lang="ru-RU" dirty="0">
                <a:ln w="0"/>
                <a:latin typeface="+mn-lt"/>
              </a:rPr>
              <a:t>       </a:t>
            </a:r>
            <a:r>
              <a:rPr lang="ru-RU" dirty="0" err="1">
                <a:ln w="0"/>
                <a:latin typeface="+mn-lt"/>
              </a:rPr>
              <a:t>купівельної</a:t>
            </a:r>
            <a:r>
              <a:rPr lang="ru-RU" dirty="0">
                <a:ln w="0"/>
                <a:latin typeface="+mn-lt"/>
              </a:rPr>
              <a:t> </a:t>
            </a:r>
            <a:r>
              <a:rPr lang="ru-RU" dirty="0" err="1">
                <a:ln w="0"/>
                <a:latin typeface="+mn-lt"/>
              </a:rPr>
              <a:t>спроможності</a:t>
            </a:r>
            <a:r>
              <a:rPr lang="ru-RU" dirty="0">
                <a:ln w="0"/>
                <a:latin typeface="+mn-lt"/>
              </a:rPr>
              <a:t> (ПКС) в </a:t>
            </a:r>
          </a:p>
          <a:p>
            <a:r>
              <a:rPr lang="ru-RU" dirty="0">
                <a:ln w="0"/>
                <a:latin typeface="+mn-lt"/>
              </a:rPr>
              <a:t>       </a:t>
            </a:r>
            <a:r>
              <a:rPr lang="ru-RU" dirty="0" err="1">
                <a:ln w="0"/>
                <a:latin typeface="+mn-lt"/>
              </a:rPr>
              <a:t>доларах</a:t>
            </a:r>
            <a:r>
              <a:rPr lang="ru-RU" dirty="0">
                <a:ln w="0"/>
                <a:latin typeface="+mn-lt"/>
              </a:rPr>
              <a:t> США</a:t>
            </a:r>
          </a:p>
          <a:p>
            <a:endParaRPr lang="ru-RU" dirty="0">
              <a:ln w="0"/>
              <a:latin typeface="+mn-l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A5C55D6-E0CA-482B-8E5E-2DC1134C6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400" y="4122732"/>
            <a:ext cx="4824603" cy="271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66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гео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гео" id="{D8CB8CDA-4633-4484-89EE-4B19A153D36D}" vid="{4EF9A4AF-269D-49AC-9975-590460A3588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гео</Template>
  <TotalTime>1382</TotalTime>
  <Words>706</Words>
  <Application>Microsoft Office PowerPoint</Application>
  <PresentationFormat>Екран (4:3)</PresentationFormat>
  <Paragraphs>61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гео</vt:lpstr>
      <vt:lpstr>Національна економіка. Поняття «економічний розвиток» та його показники: валовий внутрішній продукт (ВВП), структура ВВП, індекс розвитку людського потенціалу (ІРЛП).</vt:lpstr>
      <vt:lpstr>Пригадайте</vt:lpstr>
      <vt:lpstr>Поняття про національну економіку</vt:lpstr>
      <vt:lpstr>Ланки економіки</vt:lpstr>
      <vt:lpstr>Економічний розвиток</vt:lpstr>
      <vt:lpstr>Показники економічного розвитку</vt:lpstr>
      <vt:lpstr>Рейтинг країн світу за показниками ВВП (2021 р.)</vt:lpstr>
      <vt:lpstr>Показники економічного розвитку</vt:lpstr>
      <vt:lpstr>Показники економічного розвитку</vt:lpstr>
      <vt:lpstr>Рівень ІЛР в країнах світу (2019 р.)</vt:lpstr>
      <vt:lpstr>Підсумуємо</vt:lpstr>
      <vt:lpstr>Перевір себе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Об’єкт вивчення економічної географії.  Взаємодія господарства і природи в географічному середовищі.  Економічна географія   в системі географічних наук.  Значення знань з економічної географії</dc:title>
  <dc:creator>Lenovo</dc:creator>
  <cp:lastModifiedBy>Юлія Кузнєцова</cp:lastModifiedBy>
  <cp:revision>37</cp:revision>
  <dcterms:created xsi:type="dcterms:W3CDTF">2022-08-23T15:37:04Z</dcterms:created>
  <dcterms:modified xsi:type="dcterms:W3CDTF">2022-09-19T16:50:59Z</dcterms:modified>
</cp:coreProperties>
</file>