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59" r:id="rId4"/>
    <p:sldId id="302" r:id="rId5"/>
    <p:sldId id="260" r:id="rId6"/>
    <p:sldId id="283" r:id="rId7"/>
    <p:sldId id="282" r:id="rId8"/>
    <p:sldId id="284" r:id="rId9"/>
    <p:sldId id="285" r:id="rId10"/>
    <p:sldId id="286" r:id="rId11"/>
    <p:sldId id="287" r:id="rId12"/>
    <p:sldId id="288" r:id="rId13"/>
    <p:sldId id="264" r:id="rId14"/>
    <p:sldId id="265" r:id="rId15"/>
    <p:sldId id="301" r:id="rId16"/>
    <p:sldId id="266" r:id="rId17"/>
    <p:sldId id="267" r:id="rId18"/>
    <p:sldId id="270" r:id="rId19"/>
    <p:sldId id="300" r:id="rId20"/>
    <p:sldId id="296" r:id="rId21"/>
    <p:sldId id="298" r:id="rId22"/>
    <p:sldId id="277" r:id="rId23"/>
    <p:sldId id="272" r:id="rId24"/>
    <p:sldId id="293" r:id="rId25"/>
    <p:sldId id="294" r:id="rId26"/>
    <p:sldId id="295" r:id="rId27"/>
    <p:sldId id="29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B7BB0C-D87B-487D-96C7-BC788AE25D80}" type="datetimeFigureOut">
              <a:rPr lang="ru-RU" smtClean="0"/>
              <a:pPr/>
              <a:t>23.04.2018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73CCE5-931C-44BB-8BB7-7DCF01B9B1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7BB0C-D87B-487D-96C7-BC788AE25D80}" type="datetimeFigureOut">
              <a:rPr lang="ru-RU" smtClean="0"/>
              <a:pPr/>
              <a:t>23.04.2018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3CCE5-931C-44BB-8BB7-7DCF01B9B1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296974"/>
          </a:xfrm>
          <a:solidFill>
            <a:schemeClr val="accent1">
              <a:lumMod val="60000"/>
              <a:lumOff val="40000"/>
            </a:schemeClr>
          </a:solidFill>
        </p:spPr>
        <p:txBody>
          <a:bodyPr>
            <a:normAutofit fontScale="90000"/>
          </a:bodyPr>
          <a:lstStyle/>
          <a:p>
            <a:r>
              <a:rPr lang="en-US" dirty="0" smtClean="0">
                <a:solidFill>
                  <a:srgbClr val="002060"/>
                </a:solidFill>
              </a:rPr>
              <a:t>The ENVIRONMENTAL PROBLEMS of our PLANET</a:t>
            </a:r>
            <a:endParaRPr lang="ru-RU" dirty="0">
              <a:solidFill>
                <a:srgbClr val="002060"/>
              </a:solidFill>
            </a:endParaRPr>
          </a:p>
        </p:txBody>
      </p:sp>
      <p:pic>
        <p:nvPicPr>
          <p:cNvPr id="4" name="Рисунок 3" descr="ÐÐ°ÑÑÐ¸Ð½ÐºÐ¸ Ð¿Ð¾ Ð·Ð°Ð¿ÑÐ¾ÑÑ picture globe"/>
          <p:cNvPicPr/>
          <p:nvPr/>
        </p:nvPicPr>
        <p:blipFill>
          <a:blip r:embed="rId2" cstate="print"/>
          <a:srcRect/>
          <a:stretch>
            <a:fillRect/>
          </a:stretch>
        </p:blipFill>
        <p:spPr bwMode="auto">
          <a:xfrm>
            <a:off x="1285852" y="1571612"/>
            <a:ext cx="7358114" cy="50720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357166"/>
            <a:ext cx="6929486" cy="2862322"/>
          </a:xfrm>
          <a:prstGeom prst="rect">
            <a:avLst/>
          </a:prstGeom>
          <a:solidFill>
            <a:schemeClr val="accent4">
              <a:lumMod val="40000"/>
              <a:lumOff val="60000"/>
            </a:schemeClr>
          </a:solidFill>
        </p:spPr>
        <p:txBody>
          <a:bodyPr wrap="square">
            <a:spAutoFit/>
          </a:bodyPr>
          <a:lstStyle/>
          <a:p>
            <a:r>
              <a:rPr lang="en-US" sz="6000" dirty="0" smtClean="0">
                <a:solidFill>
                  <a:srgbClr val="006600"/>
                </a:solidFill>
              </a:rPr>
              <a:t>Listening: </a:t>
            </a:r>
            <a:endParaRPr lang="ru-RU" sz="6000" dirty="0" smtClean="0">
              <a:solidFill>
                <a:srgbClr val="006600"/>
              </a:solidFill>
            </a:endParaRPr>
          </a:p>
          <a:p>
            <a:pPr algn="ctr"/>
            <a:r>
              <a:rPr lang="en-US" sz="6000" dirty="0" smtClean="0">
                <a:solidFill>
                  <a:srgbClr val="006600"/>
                </a:solidFill>
              </a:rPr>
              <a:t>“</a:t>
            </a:r>
            <a:r>
              <a:rPr lang="en-US" sz="6000" dirty="0" smtClean="0">
                <a:solidFill>
                  <a:srgbClr val="006600"/>
                </a:solidFill>
              </a:rPr>
              <a:t>Mother Nature needs us”</a:t>
            </a:r>
            <a:endParaRPr lang="ru-RU" sz="6000" dirty="0"/>
          </a:p>
        </p:txBody>
      </p:sp>
      <p:pic>
        <p:nvPicPr>
          <p:cNvPr id="6" name="Рисунок 5" descr="ÐÐ¾ÑÐ¾Ð¶ÐµÐµ Ð¸Ð·Ð¾Ð±ÑÐ°Ð¶ÐµÐ½Ð¸Ðµ"/>
          <p:cNvPicPr/>
          <p:nvPr/>
        </p:nvPicPr>
        <p:blipFill>
          <a:blip r:embed="rId2" cstate="print"/>
          <a:srcRect/>
          <a:stretch>
            <a:fillRect/>
          </a:stretch>
        </p:blipFill>
        <p:spPr bwMode="auto">
          <a:xfrm>
            <a:off x="1714480" y="3286124"/>
            <a:ext cx="7429520" cy="32146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6192688" cy="653752"/>
          </a:xfrm>
          <a:solidFill>
            <a:schemeClr val="accent3">
              <a:lumMod val="40000"/>
              <a:lumOff val="60000"/>
            </a:schemeClr>
          </a:solidFill>
        </p:spPr>
        <p:txBody>
          <a:bodyPr>
            <a:normAutofit fontScale="90000"/>
          </a:bodyPr>
          <a:lstStyle/>
          <a:p>
            <a:r>
              <a:rPr lang="en-US" i="1" dirty="0"/>
              <a:t>Mother Nature needs us</a:t>
            </a:r>
            <a:r>
              <a:rPr lang="ru-RU" dirty="0"/>
              <a:t/>
            </a:r>
            <a:br>
              <a:rPr lang="ru-RU" dirty="0"/>
            </a:br>
            <a:endParaRPr lang="ru-RU" dirty="0"/>
          </a:p>
        </p:txBody>
      </p:sp>
      <p:sp>
        <p:nvSpPr>
          <p:cNvPr id="3" name="Объект 2"/>
          <p:cNvSpPr>
            <a:spLocks noGrp="1"/>
          </p:cNvSpPr>
          <p:nvPr>
            <p:ph idx="1"/>
          </p:nvPr>
        </p:nvSpPr>
        <p:spPr>
          <a:xfrm>
            <a:off x="899592" y="764704"/>
            <a:ext cx="8015808" cy="5864696"/>
          </a:xfrm>
          <a:solidFill>
            <a:schemeClr val="tx2">
              <a:lumMod val="60000"/>
              <a:lumOff val="40000"/>
            </a:schemeClr>
          </a:solidFill>
        </p:spPr>
        <p:txBody>
          <a:bodyPr>
            <a:normAutofit/>
          </a:bodyPr>
          <a:lstStyle/>
          <a:p>
            <a:pPr marL="0" indent="0">
              <a:spcBef>
                <a:spcPts val="0"/>
              </a:spcBef>
              <a:buNone/>
            </a:pPr>
            <a:r>
              <a:rPr lang="en-US" sz="1600" dirty="0" smtClean="0">
                <a:solidFill>
                  <a:schemeClr val="tx1">
                    <a:lumMod val="95000"/>
                    <a:lumOff val="5000"/>
                  </a:schemeClr>
                </a:solidFill>
              </a:rPr>
              <a:t>If </a:t>
            </a:r>
            <a:r>
              <a:rPr lang="en-US" sz="1600" dirty="0">
                <a:solidFill>
                  <a:schemeClr val="tx1">
                    <a:lumMod val="95000"/>
                    <a:lumOff val="5000"/>
                  </a:schemeClr>
                </a:solidFill>
              </a:rPr>
              <a:t>just one </a:t>
            </a:r>
            <a:r>
              <a:rPr lang="en-US" sz="1600" dirty="0" smtClean="0">
                <a:solidFill>
                  <a:schemeClr val="tx1">
                    <a:lumMod val="95000"/>
                    <a:lumOff val="5000"/>
                  </a:schemeClr>
                </a:solidFill>
              </a:rPr>
              <a:t>………. ……………..shines</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Others will follow in line</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As we board the </a:t>
            </a:r>
            <a:r>
              <a:rPr lang="en-US" sz="1600" dirty="0" smtClean="0">
                <a:solidFill>
                  <a:schemeClr val="tx1">
                    <a:lumMod val="95000"/>
                    <a:lumOff val="5000"/>
                  </a:schemeClr>
                </a:solidFill>
              </a:rPr>
              <a:t>……………. ……………..train</a:t>
            </a:r>
            <a:endParaRPr lang="ru-RU" sz="1600" dirty="0">
              <a:solidFill>
                <a:schemeClr val="tx1">
                  <a:lumMod val="95000"/>
                  <a:lumOff val="5000"/>
                </a:schemeClr>
              </a:solidFill>
            </a:endParaRPr>
          </a:p>
          <a:p>
            <a:pPr marL="0" indent="0">
              <a:spcBef>
                <a:spcPts val="0"/>
              </a:spcBef>
              <a:buNone/>
            </a:pPr>
            <a:r>
              <a:rPr lang="en-US" sz="1600" dirty="0" smtClean="0">
                <a:solidFill>
                  <a:schemeClr val="tx1">
                    <a:lumMod val="95000"/>
                    <a:lumOff val="5000"/>
                  </a:schemeClr>
                </a:solidFill>
              </a:rPr>
              <a:t>       We’ll </a:t>
            </a:r>
            <a:r>
              <a:rPr lang="en-US" sz="1600" dirty="0">
                <a:solidFill>
                  <a:schemeClr val="tx1">
                    <a:lumMod val="95000"/>
                    <a:lumOff val="5000"/>
                  </a:schemeClr>
                </a:solidFill>
              </a:rPr>
              <a:t>say good-bye to </a:t>
            </a:r>
            <a:r>
              <a:rPr lang="en-US" sz="1600" dirty="0" smtClean="0">
                <a:solidFill>
                  <a:schemeClr val="tx1">
                    <a:lumMod val="95000"/>
                    <a:lumOff val="5000"/>
                  </a:schemeClr>
                </a:solidFill>
              </a:rPr>
              <a:t>…………</a:t>
            </a:r>
          </a:p>
          <a:p>
            <a:pPr marL="0" indent="0">
              <a:spcBef>
                <a:spcPts val="0"/>
              </a:spcBef>
              <a:buNone/>
            </a:pPr>
            <a:r>
              <a:rPr lang="en-US" sz="1600" dirty="0" smtClean="0">
                <a:solidFill>
                  <a:schemeClr val="tx1">
                    <a:lumMod val="95000"/>
                    <a:lumOff val="5000"/>
                  </a:schemeClr>
                </a:solidFill>
              </a:rPr>
              <a:t>       As </a:t>
            </a:r>
            <a:r>
              <a:rPr lang="en-US" sz="1600" dirty="0">
                <a:solidFill>
                  <a:schemeClr val="tx1">
                    <a:lumMod val="95000"/>
                    <a:lumOff val="5000"/>
                  </a:schemeClr>
                </a:solidFill>
              </a:rPr>
              <a:t>we fight </a:t>
            </a:r>
            <a:r>
              <a:rPr lang="en-US" sz="1600" dirty="0" smtClean="0">
                <a:solidFill>
                  <a:schemeClr val="tx1">
                    <a:lumMod val="95000"/>
                    <a:lumOff val="5000"/>
                  </a:schemeClr>
                </a:solidFill>
              </a:rPr>
              <a:t>…</a:t>
            </a:r>
          </a:p>
          <a:p>
            <a:pPr marL="0" indent="0">
              <a:spcBef>
                <a:spcPts val="0"/>
              </a:spcBef>
              <a:buNone/>
            </a:pPr>
            <a:r>
              <a:rPr lang="en-US" sz="1600" dirty="0" smtClean="0">
                <a:solidFill>
                  <a:schemeClr val="tx1">
                    <a:lumMod val="95000"/>
                    <a:lumOff val="5000"/>
                  </a:schemeClr>
                </a:solidFill>
              </a:rPr>
              <a:t>       We’ll </a:t>
            </a:r>
            <a:r>
              <a:rPr lang="en-US" sz="1600" dirty="0">
                <a:solidFill>
                  <a:schemeClr val="tx1">
                    <a:lumMod val="95000"/>
                    <a:lumOff val="5000"/>
                  </a:schemeClr>
                </a:solidFill>
              </a:rPr>
              <a:t>stand united as one</a:t>
            </a:r>
            <a:endParaRPr lang="ru-RU" sz="1600" dirty="0">
              <a:solidFill>
                <a:schemeClr val="tx1">
                  <a:lumMod val="95000"/>
                  <a:lumOff val="5000"/>
                </a:schemeClr>
              </a:solidFill>
            </a:endParaRPr>
          </a:p>
          <a:p>
            <a:pPr marL="0" indent="0">
              <a:spcBef>
                <a:spcPts val="0"/>
              </a:spcBef>
              <a:buNone/>
            </a:pPr>
            <a:r>
              <a:rPr lang="en-US" sz="1600" dirty="0" smtClean="0">
                <a:solidFill>
                  <a:schemeClr val="tx1">
                    <a:lumMod val="95000"/>
                    <a:lumOff val="5000"/>
                  </a:schemeClr>
                </a:solidFill>
              </a:rPr>
              <a:t>       All </a:t>
            </a:r>
            <a:r>
              <a:rPr lang="en-US" sz="1600" dirty="0">
                <a:solidFill>
                  <a:schemeClr val="tx1">
                    <a:lumMod val="95000"/>
                    <a:lumOff val="5000"/>
                  </a:schemeClr>
                </a:solidFill>
              </a:rPr>
              <a:t>around the world</a:t>
            </a:r>
            <a:endParaRPr lang="ru-RU" sz="1600" dirty="0">
              <a:solidFill>
                <a:schemeClr val="tx1">
                  <a:lumMod val="95000"/>
                  <a:lumOff val="5000"/>
                </a:schemeClr>
              </a:solidFill>
            </a:endParaRPr>
          </a:p>
          <a:p>
            <a:pPr marL="0" indent="0">
              <a:spcBef>
                <a:spcPts val="0"/>
              </a:spcBef>
              <a:buNone/>
            </a:pPr>
            <a:r>
              <a:rPr lang="en-US" sz="1600" dirty="0" smtClean="0">
                <a:solidFill>
                  <a:schemeClr val="tx1">
                    <a:lumMod val="95000"/>
                    <a:lumOff val="5000"/>
                  </a:schemeClr>
                </a:solidFill>
              </a:rPr>
              <a:t>       A </a:t>
            </a:r>
            <a:r>
              <a:rPr lang="en-US" sz="1600" dirty="0">
                <a:solidFill>
                  <a:schemeClr val="tx1">
                    <a:lumMod val="95000"/>
                    <a:lumOff val="5000"/>
                  </a:schemeClr>
                </a:solidFill>
              </a:rPr>
              <a:t>new day has began</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We’re so afraid of </a:t>
            </a:r>
            <a:r>
              <a:rPr lang="en-US" sz="1600" dirty="0" smtClean="0">
                <a:solidFill>
                  <a:schemeClr val="tx1">
                    <a:lumMod val="95000"/>
                    <a:lumOff val="5000"/>
                  </a:schemeClr>
                </a:solidFill>
              </a:rPr>
              <a:t>……….</a:t>
            </a:r>
          </a:p>
          <a:p>
            <a:pPr marL="0" indent="0">
              <a:spcBef>
                <a:spcPts val="0"/>
              </a:spcBef>
              <a:buNone/>
            </a:pPr>
            <a:r>
              <a:rPr lang="en-US" sz="1600" dirty="0" smtClean="0">
                <a:solidFill>
                  <a:schemeClr val="tx1">
                    <a:lumMod val="95000"/>
                    <a:lumOff val="5000"/>
                  </a:schemeClr>
                </a:solidFill>
              </a:rPr>
              <a:t> But </a:t>
            </a:r>
            <a:r>
              <a:rPr lang="en-US" sz="1600" dirty="0">
                <a:solidFill>
                  <a:schemeClr val="tx1">
                    <a:lumMod val="95000"/>
                    <a:lumOff val="5000"/>
                  </a:schemeClr>
                </a:solidFill>
              </a:rPr>
              <a:t>we can find a brighter day</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Let’s work on the </a:t>
            </a:r>
            <a:r>
              <a:rPr lang="en-US" sz="1600" dirty="0" smtClean="0">
                <a:solidFill>
                  <a:schemeClr val="tx1">
                    <a:lumMod val="95000"/>
                    <a:lumOff val="5000"/>
                  </a:schemeClr>
                </a:solidFill>
              </a:rPr>
              <a:t>…………..</a:t>
            </a:r>
          </a:p>
          <a:p>
            <a:pPr marL="0" indent="0">
              <a:spcBef>
                <a:spcPts val="0"/>
              </a:spcBef>
              <a:buNone/>
            </a:pPr>
            <a:r>
              <a:rPr lang="en-US" sz="1600" dirty="0" smtClean="0">
                <a:solidFill>
                  <a:schemeClr val="tx1">
                    <a:lumMod val="95000"/>
                    <a:lumOff val="5000"/>
                  </a:schemeClr>
                </a:solidFill>
              </a:rPr>
              <a:t> So </a:t>
            </a:r>
            <a:r>
              <a:rPr lang="en-US" sz="1600" dirty="0">
                <a:solidFill>
                  <a:schemeClr val="tx1">
                    <a:lumMod val="95000"/>
                    <a:lumOff val="5000"/>
                  </a:schemeClr>
                </a:solidFill>
              </a:rPr>
              <a:t>our children can play</a:t>
            </a:r>
            <a:endParaRPr lang="ru-RU" sz="1600" dirty="0">
              <a:solidFill>
                <a:schemeClr val="tx1">
                  <a:lumMod val="95000"/>
                  <a:lumOff val="5000"/>
                </a:schemeClr>
              </a:solidFill>
            </a:endParaRPr>
          </a:p>
          <a:p>
            <a:pPr marL="0" indent="0">
              <a:spcBef>
                <a:spcPts val="0"/>
              </a:spcBef>
              <a:buNone/>
            </a:pPr>
            <a:r>
              <a:rPr lang="en-US" sz="1600" dirty="0" smtClean="0">
                <a:solidFill>
                  <a:schemeClr val="tx1">
                    <a:lumMod val="95000"/>
                    <a:lumOff val="5000"/>
                  </a:schemeClr>
                </a:solidFill>
              </a:rPr>
              <a:t>        In pure clean …………</a:t>
            </a:r>
            <a:endParaRPr lang="ru-RU" sz="1600" dirty="0">
              <a:solidFill>
                <a:schemeClr val="tx1">
                  <a:lumMod val="95000"/>
                  <a:lumOff val="5000"/>
                </a:schemeClr>
              </a:solidFill>
            </a:endParaRPr>
          </a:p>
          <a:p>
            <a:pPr marL="0" indent="0">
              <a:spcBef>
                <a:spcPts val="0"/>
              </a:spcBef>
              <a:buNone/>
            </a:pPr>
            <a:r>
              <a:rPr lang="en-US" sz="1600" dirty="0" smtClean="0">
                <a:solidFill>
                  <a:schemeClr val="tx1">
                    <a:lumMod val="95000"/>
                    <a:lumOff val="5000"/>
                  </a:schemeClr>
                </a:solidFill>
              </a:rPr>
              <a:t>        And </a:t>
            </a:r>
            <a:r>
              <a:rPr lang="en-US" sz="1600" dirty="0">
                <a:solidFill>
                  <a:schemeClr val="tx1">
                    <a:lumMod val="95000"/>
                    <a:lumOff val="5000"/>
                  </a:schemeClr>
                </a:solidFill>
              </a:rPr>
              <a:t>blue skies above</a:t>
            </a:r>
            <a:endParaRPr lang="ru-RU" sz="1600" dirty="0">
              <a:solidFill>
                <a:schemeClr val="tx1">
                  <a:lumMod val="95000"/>
                  <a:lumOff val="5000"/>
                </a:schemeClr>
              </a:solidFill>
            </a:endParaRPr>
          </a:p>
          <a:p>
            <a:pPr marL="0" indent="0">
              <a:spcBef>
                <a:spcPts val="0"/>
              </a:spcBef>
              <a:buNone/>
            </a:pPr>
            <a:r>
              <a:rPr lang="en-US" sz="1600" dirty="0" smtClean="0">
                <a:solidFill>
                  <a:schemeClr val="tx1">
                    <a:lumMod val="95000"/>
                    <a:lumOff val="5000"/>
                  </a:schemeClr>
                </a:solidFill>
              </a:rPr>
              <a:t>        It’s </a:t>
            </a:r>
            <a:r>
              <a:rPr lang="en-US" sz="1600" dirty="0">
                <a:solidFill>
                  <a:schemeClr val="tx1">
                    <a:lumMod val="95000"/>
                    <a:lumOff val="5000"/>
                  </a:schemeClr>
                </a:solidFill>
              </a:rPr>
              <a:t>not a fantasy </a:t>
            </a:r>
            <a:endParaRPr lang="ru-RU" sz="1600" dirty="0">
              <a:solidFill>
                <a:schemeClr val="tx1">
                  <a:lumMod val="95000"/>
                  <a:lumOff val="5000"/>
                </a:schemeClr>
              </a:solidFill>
            </a:endParaRPr>
          </a:p>
          <a:p>
            <a:pPr marL="0" indent="0">
              <a:spcBef>
                <a:spcPts val="0"/>
              </a:spcBef>
              <a:buNone/>
            </a:pPr>
            <a:r>
              <a:rPr lang="en-US" sz="1600" dirty="0" smtClean="0">
                <a:solidFill>
                  <a:schemeClr val="tx1">
                    <a:lumMod val="95000"/>
                    <a:lumOff val="5000"/>
                  </a:schemeClr>
                </a:solidFill>
              </a:rPr>
              <a:t>        We’ll </a:t>
            </a:r>
            <a:r>
              <a:rPr lang="en-US" sz="1600" dirty="0">
                <a:solidFill>
                  <a:schemeClr val="tx1">
                    <a:lumMod val="95000"/>
                    <a:lumOff val="5000"/>
                  </a:schemeClr>
                </a:solidFill>
              </a:rPr>
              <a:t>make it our reality</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We’ve got to all come together</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And start </a:t>
            </a:r>
            <a:r>
              <a:rPr lang="en-US" sz="1600" dirty="0" smtClean="0">
                <a:solidFill>
                  <a:schemeClr val="tx1">
                    <a:lumMod val="95000"/>
                    <a:lumOff val="5000"/>
                  </a:schemeClr>
                </a:solidFill>
              </a:rPr>
              <a:t>…...................the seed</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Mother Nature needs us</a:t>
            </a:r>
            <a:endParaRPr lang="ru-RU" sz="1600" dirty="0">
              <a:solidFill>
                <a:schemeClr val="tx1">
                  <a:lumMod val="95000"/>
                  <a:lumOff val="5000"/>
                </a:schemeClr>
              </a:solidFill>
            </a:endParaRPr>
          </a:p>
          <a:p>
            <a:pPr marL="0" indent="0">
              <a:spcBef>
                <a:spcPts val="0"/>
              </a:spcBef>
              <a:buNone/>
            </a:pPr>
            <a:r>
              <a:rPr lang="en-US" sz="1600" dirty="0">
                <a:solidFill>
                  <a:schemeClr val="tx1">
                    <a:lumMod val="95000"/>
                    <a:lumOff val="5000"/>
                  </a:schemeClr>
                </a:solidFill>
              </a:rPr>
              <a:t>We were blind but now we see</a:t>
            </a:r>
            <a:endParaRPr lang="ru-RU" sz="1600" dirty="0">
              <a:solidFill>
                <a:schemeClr val="tx1">
                  <a:lumMod val="95000"/>
                  <a:lumOff val="5000"/>
                </a:schemeClr>
              </a:solidFill>
            </a:endParaRPr>
          </a:p>
          <a:p>
            <a:endParaRPr lang="ru-RU" sz="1600" dirty="0">
              <a:solidFill>
                <a:schemeClr val="tx1">
                  <a:lumMod val="95000"/>
                  <a:lumOff val="5000"/>
                </a:schemeClr>
              </a:solidFill>
            </a:endParaRPr>
          </a:p>
        </p:txBody>
      </p:sp>
      <p:sp>
        <p:nvSpPr>
          <p:cNvPr id="4" name="TextBox 3"/>
          <p:cNvSpPr txBox="1"/>
          <p:nvPr/>
        </p:nvSpPr>
        <p:spPr>
          <a:xfrm>
            <a:off x="1907704" y="718703"/>
            <a:ext cx="1235536" cy="338554"/>
          </a:xfrm>
          <a:prstGeom prst="rect">
            <a:avLst/>
          </a:prstGeom>
          <a:noFill/>
        </p:spPr>
        <p:txBody>
          <a:bodyPr wrap="square">
            <a:spAutoFit/>
          </a:bodyPr>
          <a:lstStyle/>
          <a:p>
            <a:pPr fontAlgn="auto">
              <a:spcBef>
                <a:spcPts val="0"/>
              </a:spcBef>
              <a:spcAft>
                <a:spcPts val="0"/>
              </a:spcAft>
              <a:defRPr/>
            </a:pPr>
            <a:r>
              <a:rPr lang="en-US" sz="1600" dirty="0" smtClean="0">
                <a:solidFill>
                  <a:srgbClr val="0000FF"/>
                </a:solidFill>
                <a:effectLst>
                  <a:outerShdw blurRad="38100" dist="38100" dir="2700000" algn="tl">
                    <a:srgbClr val="000000">
                      <a:alpha val="43137"/>
                    </a:srgbClr>
                  </a:outerShdw>
                </a:effectLst>
                <a:latin typeface="Georgia" pitchFamily="18" charset="0"/>
                <a:cs typeface="+mn-cs"/>
              </a:rPr>
              <a:t>person</a:t>
            </a:r>
            <a:endParaRPr lang="ru-RU" sz="1600" dirty="0">
              <a:solidFill>
                <a:srgbClr val="0000FF"/>
              </a:solidFill>
              <a:effectLst>
                <a:outerShdw blurRad="38100" dist="38100" dir="2700000" algn="tl">
                  <a:srgbClr val="000000">
                    <a:alpha val="43137"/>
                  </a:srgbClr>
                </a:outerShdw>
              </a:effectLst>
              <a:latin typeface="Georgia" pitchFamily="18" charset="0"/>
              <a:cs typeface="+mn-cs"/>
            </a:endParaRPr>
          </a:p>
        </p:txBody>
      </p:sp>
      <p:sp>
        <p:nvSpPr>
          <p:cNvPr id="5" name="TextBox 4"/>
          <p:cNvSpPr txBox="1"/>
          <p:nvPr/>
        </p:nvSpPr>
        <p:spPr>
          <a:xfrm>
            <a:off x="2538908" y="1214423"/>
            <a:ext cx="1390149" cy="338554"/>
          </a:xfrm>
          <a:prstGeom prst="rect">
            <a:avLst/>
          </a:prstGeom>
          <a:noFill/>
        </p:spPr>
        <p:txBody>
          <a:bodyPr wrap="square">
            <a:spAutoFit/>
          </a:bodyPr>
          <a:lstStyle/>
          <a:p>
            <a:pPr fontAlgn="auto">
              <a:spcBef>
                <a:spcPts val="0"/>
              </a:spcBef>
              <a:spcAft>
                <a:spcPts val="0"/>
              </a:spcAft>
              <a:defRPr/>
            </a:pPr>
            <a:r>
              <a:rPr lang="en-US" sz="1600" dirty="0">
                <a:solidFill>
                  <a:srgbClr val="0000FF"/>
                </a:solidFill>
                <a:effectLst>
                  <a:outerShdw blurRad="38100" dist="38100" dir="2700000" algn="tl">
                    <a:srgbClr val="000000">
                      <a:alpha val="43137"/>
                    </a:srgbClr>
                  </a:outerShdw>
                </a:effectLst>
              </a:rPr>
              <a:t>greenhouse</a:t>
            </a:r>
            <a:endParaRPr lang="ru-RU" sz="1600" dirty="0">
              <a:solidFill>
                <a:srgbClr val="0000FF"/>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143240" y="1513225"/>
            <a:ext cx="1357321" cy="344139"/>
          </a:xfrm>
          <a:prstGeom prst="rect">
            <a:avLst/>
          </a:prstGeom>
          <a:noFill/>
        </p:spPr>
        <p:txBody>
          <a:bodyPr wrap="square">
            <a:spAutoFit/>
          </a:bodyPr>
          <a:lstStyle/>
          <a:p>
            <a:pPr marL="0" indent="0">
              <a:spcBef>
                <a:spcPts val="0"/>
              </a:spcBef>
              <a:buNone/>
            </a:pPr>
            <a:r>
              <a:rPr lang="en-US" sz="1600" dirty="0">
                <a:solidFill>
                  <a:srgbClr val="0000FF"/>
                </a:solidFill>
                <a:effectLst>
                  <a:outerShdw blurRad="38100" dist="38100" dir="2700000" algn="tl">
                    <a:srgbClr val="000000">
                      <a:alpha val="43137"/>
                    </a:srgbClr>
                  </a:outerShdw>
                </a:effectLst>
              </a:rPr>
              <a:t>acid rain</a:t>
            </a:r>
            <a:endParaRPr lang="ru-RU" sz="1600" dirty="0">
              <a:solidFill>
                <a:srgbClr val="0000FF"/>
              </a:solidFill>
              <a:effectLst>
                <a:outerShdw blurRad="38100" dist="38100" dir="2700000" algn="tl">
                  <a:srgbClr val="000000">
                    <a:alpha val="43137"/>
                  </a:srgbClr>
                </a:outerShdw>
              </a:effectLst>
            </a:endParaRPr>
          </a:p>
        </p:txBody>
      </p:sp>
      <p:sp>
        <p:nvSpPr>
          <p:cNvPr id="7" name="TextBox 6"/>
          <p:cNvSpPr txBox="1"/>
          <p:nvPr/>
        </p:nvSpPr>
        <p:spPr>
          <a:xfrm>
            <a:off x="2714612" y="1763185"/>
            <a:ext cx="2500330" cy="338554"/>
          </a:xfrm>
          <a:prstGeom prst="rect">
            <a:avLst/>
          </a:prstGeom>
          <a:noFill/>
        </p:spPr>
        <p:txBody>
          <a:bodyPr wrap="square">
            <a:spAutoFit/>
          </a:bodyPr>
          <a:lstStyle/>
          <a:p>
            <a:r>
              <a:rPr lang="en-US" sz="1600" dirty="0" smtClean="0">
                <a:solidFill>
                  <a:srgbClr val="0000FF"/>
                </a:solidFill>
                <a:effectLst>
                  <a:outerShdw blurRad="38100" dist="38100" dir="2700000" algn="tl">
                    <a:srgbClr val="000000">
                      <a:alpha val="43137"/>
                    </a:srgbClr>
                  </a:outerShdw>
                </a:effectLst>
              </a:rPr>
              <a:t>global </a:t>
            </a:r>
            <a:r>
              <a:rPr lang="en-US" sz="1600" dirty="0">
                <a:solidFill>
                  <a:srgbClr val="0000FF"/>
                </a:solidFill>
                <a:effectLst>
                  <a:outerShdw blurRad="38100" dist="38100" dir="2700000" algn="tl">
                    <a:srgbClr val="000000">
                      <a:alpha val="43137"/>
                    </a:srgbClr>
                  </a:outerShdw>
                </a:effectLst>
              </a:rPr>
              <a:t>warming</a:t>
            </a:r>
            <a:endParaRPr lang="ru-RU" sz="1600" dirty="0">
              <a:solidFill>
                <a:srgbClr val="0000FF"/>
              </a:solidFill>
              <a:effectLst>
                <a:outerShdw blurRad="38100" dist="38100" dir="2700000" algn="tl">
                  <a:srgbClr val="000000">
                    <a:alpha val="43137"/>
                  </a:srgbClr>
                </a:outerShdw>
              </a:effectLst>
            </a:endParaRPr>
          </a:p>
        </p:txBody>
      </p:sp>
      <p:sp>
        <p:nvSpPr>
          <p:cNvPr id="8" name="TextBox 7"/>
          <p:cNvSpPr txBox="1"/>
          <p:nvPr/>
        </p:nvSpPr>
        <p:spPr>
          <a:xfrm>
            <a:off x="2659868" y="2719953"/>
            <a:ext cx="1412065" cy="338554"/>
          </a:xfrm>
          <a:prstGeom prst="rect">
            <a:avLst/>
          </a:prstGeom>
          <a:noFill/>
        </p:spPr>
        <p:txBody>
          <a:bodyPr wrap="square">
            <a:spAutoFit/>
          </a:bodyPr>
          <a:lstStyle/>
          <a:p>
            <a:pPr marL="0" indent="0">
              <a:spcBef>
                <a:spcPts val="0"/>
              </a:spcBef>
              <a:buNone/>
            </a:pPr>
            <a:r>
              <a:rPr lang="en-US" sz="1600" dirty="0">
                <a:solidFill>
                  <a:srgbClr val="0000FF"/>
                </a:solidFill>
                <a:effectLst>
                  <a:outerShdw blurRad="38100" dist="38100" dir="2700000" algn="tl">
                    <a:srgbClr val="000000">
                      <a:alpha val="43137"/>
                    </a:srgbClr>
                  </a:outerShdw>
                </a:effectLst>
              </a:rPr>
              <a:t>pollution</a:t>
            </a:r>
            <a:endParaRPr lang="ru-RU" sz="1600" dirty="0">
              <a:solidFill>
                <a:srgbClr val="0000FF"/>
              </a:solidFill>
              <a:effectLst>
                <a:outerShdw blurRad="38100" dist="38100" dir="2700000" algn="tl">
                  <a:srgbClr val="000000">
                    <a:alpha val="43137"/>
                  </a:srgbClr>
                </a:outerShdw>
              </a:effectLst>
            </a:endParaRPr>
          </a:p>
        </p:txBody>
      </p:sp>
      <p:sp>
        <p:nvSpPr>
          <p:cNvPr id="9" name="TextBox 8"/>
          <p:cNvSpPr txBox="1"/>
          <p:nvPr/>
        </p:nvSpPr>
        <p:spPr>
          <a:xfrm>
            <a:off x="2593708" y="3224009"/>
            <a:ext cx="970521" cy="338554"/>
          </a:xfrm>
          <a:prstGeom prst="rect">
            <a:avLst/>
          </a:prstGeom>
          <a:noFill/>
        </p:spPr>
        <p:txBody>
          <a:bodyPr wrap="square">
            <a:spAutoFit/>
          </a:bodyPr>
          <a:lstStyle/>
          <a:p>
            <a:pPr marL="0" indent="0">
              <a:spcBef>
                <a:spcPts val="0"/>
              </a:spcBef>
              <a:buNone/>
            </a:pPr>
            <a:r>
              <a:rPr lang="en-US" sz="1600" dirty="0">
                <a:solidFill>
                  <a:srgbClr val="0000FF"/>
                </a:solidFill>
                <a:effectLst>
                  <a:outerShdw blurRad="38100" dist="38100" dir="2700000" algn="tl">
                    <a:srgbClr val="000000">
                      <a:alpha val="43137"/>
                    </a:srgbClr>
                  </a:outerShdw>
                </a:effectLst>
              </a:rPr>
              <a:t>solutions</a:t>
            </a:r>
            <a:endParaRPr lang="ru-RU" sz="1600" dirty="0">
              <a:solidFill>
                <a:srgbClr val="0000FF"/>
              </a:solidFill>
              <a:effectLst>
                <a:outerShdw blurRad="38100" dist="38100" dir="2700000" algn="tl">
                  <a:srgbClr val="000000">
                    <a:alpha val="43137"/>
                  </a:srgbClr>
                </a:outerShdw>
              </a:effectLst>
            </a:endParaRPr>
          </a:p>
        </p:txBody>
      </p:sp>
      <p:sp>
        <p:nvSpPr>
          <p:cNvPr id="10" name="TextBox 9"/>
          <p:cNvSpPr txBox="1"/>
          <p:nvPr/>
        </p:nvSpPr>
        <p:spPr>
          <a:xfrm>
            <a:off x="2587398" y="3645025"/>
            <a:ext cx="1198784" cy="338554"/>
          </a:xfrm>
          <a:prstGeom prst="rect">
            <a:avLst/>
          </a:prstGeom>
          <a:noFill/>
        </p:spPr>
        <p:txBody>
          <a:bodyPr wrap="square">
            <a:spAutoFit/>
          </a:bodyPr>
          <a:lstStyle/>
          <a:p>
            <a:pPr fontAlgn="auto">
              <a:spcBef>
                <a:spcPts val="0"/>
              </a:spcBef>
              <a:spcAft>
                <a:spcPts val="0"/>
              </a:spcAft>
              <a:defRPr/>
            </a:pPr>
            <a:r>
              <a:rPr lang="en-US" sz="1600" dirty="0" smtClean="0">
                <a:solidFill>
                  <a:srgbClr val="0000FF"/>
                </a:solidFill>
                <a:effectLst>
                  <a:outerShdw blurRad="38100" dist="38100" dir="2700000" algn="tl">
                    <a:srgbClr val="000000">
                      <a:alpha val="43137"/>
                    </a:srgbClr>
                  </a:outerShdw>
                </a:effectLst>
              </a:rPr>
              <a:t>water</a:t>
            </a:r>
            <a:endParaRPr lang="ru-RU" sz="1600" dirty="0">
              <a:solidFill>
                <a:srgbClr val="0000FF"/>
              </a:solidFill>
              <a:effectLst>
                <a:outerShdw blurRad="38100" dist="38100" dir="2700000" algn="tl">
                  <a:srgbClr val="000000">
                    <a:alpha val="43137"/>
                  </a:srgbClr>
                </a:outerShdw>
              </a:effectLst>
              <a:latin typeface="Georgia" pitchFamily="18" charset="0"/>
              <a:cs typeface="+mn-cs"/>
            </a:endParaRPr>
          </a:p>
        </p:txBody>
      </p:sp>
      <p:sp>
        <p:nvSpPr>
          <p:cNvPr id="11" name="TextBox 10"/>
          <p:cNvSpPr txBox="1"/>
          <p:nvPr/>
        </p:nvSpPr>
        <p:spPr>
          <a:xfrm>
            <a:off x="1785919" y="4643447"/>
            <a:ext cx="1357321" cy="584775"/>
          </a:xfrm>
          <a:prstGeom prst="rect">
            <a:avLst/>
          </a:prstGeom>
          <a:noFill/>
        </p:spPr>
        <p:txBody>
          <a:bodyPr wrap="square">
            <a:spAutoFit/>
          </a:bodyPr>
          <a:lstStyle/>
          <a:p>
            <a:pPr fontAlgn="auto">
              <a:spcBef>
                <a:spcPts val="0"/>
              </a:spcBef>
              <a:spcAft>
                <a:spcPts val="0"/>
              </a:spcAft>
              <a:defRPr/>
            </a:pPr>
            <a:r>
              <a:rPr lang="en-US" sz="1600" dirty="0" smtClean="0">
                <a:solidFill>
                  <a:srgbClr val="0000FF"/>
                </a:solidFill>
                <a:effectLst>
                  <a:outerShdw blurRad="38100" dist="38100" dir="2700000" algn="tl">
                    <a:srgbClr val="000000">
                      <a:alpha val="43137"/>
                    </a:srgbClr>
                  </a:outerShdw>
                </a:effectLst>
              </a:rPr>
              <a:t>        …  planting</a:t>
            </a:r>
            <a:endParaRPr lang="ru-RU" sz="1600" dirty="0">
              <a:solidFill>
                <a:srgbClr val="0000FF"/>
              </a:solidFill>
              <a:effectLst>
                <a:outerShdw blurRad="38100" dist="38100" dir="2700000" algn="tl">
                  <a:srgbClr val="000000">
                    <a:alpha val="43137"/>
                  </a:srgbClr>
                </a:outerShdw>
              </a:effectLst>
              <a:latin typeface="Georgia" pitchFamily="18" charset="0"/>
              <a:cs typeface="+mn-cs"/>
            </a:endParaRPr>
          </a:p>
        </p:txBody>
      </p:sp>
    </p:spTree>
    <p:extLst>
      <p:ext uri="{BB962C8B-B14F-4D97-AF65-F5344CB8AC3E}">
        <p14:creationId xmlns="" xmlns:p14="http://schemas.microsoft.com/office/powerpoint/2010/main" val="1816500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9"/>
                                        </p:tgtEl>
                                        <p:attrNameLst>
                                          <p:attrName>style.visibility</p:attrName>
                                        </p:attrNameLst>
                                      </p:cBhvr>
                                      <p:to>
                                        <p:strVal val="visible"/>
                                      </p:to>
                                    </p:set>
                                    <p:anim calcmode="discrete" valueType="clr">
                                      <p:cBhvr override="childStyle">
                                        <p:cTn id="4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gtEl>
                                        <p:attrNameLst>
                                          <p:attrName>fillcolor</p:attrName>
                                        </p:attrNameLst>
                                      </p:cBhvr>
                                      <p:tavLst>
                                        <p:tav tm="0">
                                          <p:val>
                                            <p:clrVal>
                                              <a:schemeClr val="accent2"/>
                                            </p:clrVal>
                                          </p:val>
                                        </p:tav>
                                        <p:tav tm="50000">
                                          <p:val>
                                            <p:clrVal>
                                              <a:schemeClr val="hlink"/>
                                            </p:clrVal>
                                          </p:val>
                                        </p:tav>
                                      </p:tavLst>
                                    </p:anim>
                                    <p:set>
                                      <p:cBhvr>
                                        <p:cTn id="44" dur="80"/>
                                        <p:tgtEl>
                                          <p:spTgt spid="9"/>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
                                        </p:tgtEl>
                                        <p:attrNameLst>
                                          <p:attrName>style.visibility</p:attrName>
                                        </p:attrNameLst>
                                      </p:cBhvr>
                                      <p:to>
                                        <p:strVal val="visible"/>
                                      </p:to>
                                    </p:set>
                                    <p:anim calcmode="discrete" valueType="clr">
                                      <p:cBhvr override="childStyle">
                                        <p:cTn id="4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gtEl>
                                        <p:attrNameLst>
                                          <p:attrName>fillcolor</p:attrName>
                                        </p:attrNameLst>
                                      </p:cBhvr>
                                      <p:tavLst>
                                        <p:tav tm="0">
                                          <p:val>
                                            <p:clrVal>
                                              <a:schemeClr val="accent2"/>
                                            </p:clrVal>
                                          </p:val>
                                        </p:tav>
                                        <p:tav tm="50000">
                                          <p:val>
                                            <p:clrVal>
                                              <a:schemeClr val="hlink"/>
                                            </p:clrVal>
                                          </p:val>
                                        </p:tav>
                                      </p:tavLst>
                                    </p:anim>
                                    <p:set>
                                      <p:cBhvr>
                                        <p:cTn id="51" dur="80"/>
                                        <p:tgtEl>
                                          <p:spTgt spid="10"/>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1"/>
                                        </p:tgtEl>
                                        <p:attrNameLst>
                                          <p:attrName>style.visibility</p:attrName>
                                        </p:attrNameLst>
                                      </p:cBhvr>
                                      <p:to>
                                        <p:strVal val="visible"/>
                                      </p:to>
                                    </p:set>
                                    <p:anim calcmode="discrete" valueType="clr">
                                      <p:cBhvr override="childStyle">
                                        <p:cTn id="56"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
                                        </p:tgtEl>
                                        <p:attrNameLst>
                                          <p:attrName>fillcolor</p:attrName>
                                        </p:attrNameLst>
                                      </p:cBhvr>
                                      <p:tavLst>
                                        <p:tav tm="0">
                                          <p:val>
                                            <p:clrVal>
                                              <a:schemeClr val="accent2"/>
                                            </p:clrVal>
                                          </p:val>
                                        </p:tav>
                                        <p:tav tm="50000">
                                          <p:val>
                                            <p:clrVal>
                                              <a:schemeClr val="hlink"/>
                                            </p:clrVal>
                                          </p:val>
                                        </p:tav>
                                      </p:tavLst>
                                    </p:anim>
                                    <p:set>
                                      <p:cBhvr>
                                        <p:cTn id="58"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Project work</a:t>
            </a:r>
            <a:endParaRPr lang="ru-RU" dirty="0"/>
          </a:p>
        </p:txBody>
      </p:sp>
      <p:sp>
        <p:nvSpPr>
          <p:cNvPr id="5" name="Прямоугольник 4"/>
          <p:cNvSpPr/>
          <p:nvPr/>
        </p:nvSpPr>
        <p:spPr>
          <a:xfrm>
            <a:off x="5786438" y="6286500"/>
            <a:ext cx="1857375" cy="2460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endParaRPr lang="ru-RU"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Группа 5"/>
          <p:cNvGrpSpPr/>
          <p:nvPr/>
        </p:nvGrpSpPr>
        <p:grpSpPr>
          <a:xfrm>
            <a:off x="2843808" y="2631912"/>
            <a:ext cx="2857533" cy="1594176"/>
            <a:chOff x="3143233" y="4429151"/>
            <a:chExt cx="2857533" cy="1594176"/>
          </a:xfrm>
          <a:scene3d>
            <a:camera prst="orthographicFront"/>
            <a:lightRig rig="flat" dir="t"/>
          </a:scene3d>
        </p:grpSpPr>
        <p:sp>
          <p:nvSpPr>
            <p:cNvPr id="7" name="Овал 6"/>
            <p:cNvSpPr/>
            <p:nvPr/>
          </p:nvSpPr>
          <p:spPr>
            <a:xfrm>
              <a:off x="3143233" y="4429151"/>
              <a:ext cx="2857533" cy="1594176"/>
            </a:xfrm>
            <a:prstGeom prst="ellipse">
              <a:avLst/>
            </a:prstGeom>
            <a:solidFill>
              <a:schemeClr val="tx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Овал 4"/>
            <p:cNvSpPr/>
            <p:nvPr/>
          </p:nvSpPr>
          <p:spPr>
            <a:xfrm>
              <a:off x="3561709" y="4662613"/>
              <a:ext cx="2179374" cy="11272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Problems</a:t>
              </a:r>
              <a:endParaRPr lang="ru-RU" sz="35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grpSp>
        <p:nvGrpSpPr>
          <p:cNvPr id="4" name="Группа 8"/>
          <p:cNvGrpSpPr/>
          <p:nvPr/>
        </p:nvGrpSpPr>
        <p:grpSpPr>
          <a:xfrm>
            <a:off x="2627784" y="5317428"/>
            <a:ext cx="3586828" cy="1269158"/>
            <a:chOff x="2490" y="4637051"/>
            <a:chExt cx="1586448" cy="1269158"/>
          </a:xfrm>
          <a:scene3d>
            <a:camera prst="orthographicFront"/>
            <a:lightRig rig="flat" dir="t"/>
          </a:scene3d>
        </p:grpSpPr>
        <p:sp>
          <p:nvSpPr>
            <p:cNvPr id="10" name="Скругленный прямоугольник 9"/>
            <p:cNvSpPr/>
            <p:nvPr/>
          </p:nvSpPr>
          <p:spPr>
            <a:xfrm>
              <a:off x="2490" y="4637051"/>
              <a:ext cx="1586448" cy="1269158"/>
            </a:xfrm>
            <a:prstGeom prst="roundRect">
              <a:avLst>
                <a:gd name="adj" fmla="val 10000"/>
              </a:avLst>
            </a:prstGeom>
            <a:solidFill>
              <a:srgbClr val="FF0066"/>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Скругленный прямоугольник 4"/>
            <p:cNvSpPr/>
            <p:nvPr/>
          </p:nvSpPr>
          <p:spPr>
            <a:xfrm>
              <a:off x="39662" y="4674223"/>
              <a:ext cx="1512104" cy="11948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1" kern="12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Air pollution</a:t>
              </a:r>
              <a:endParaRPr lang="ru-RU" sz="23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grpSp>
        <p:nvGrpSpPr>
          <p:cNvPr id="6" name="Группа 11"/>
          <p:cNvGrpSpPr/>
          <p:nvPr/>
        </p:nvGrpSpPr>
        <p:grpSpPr>
          <a:xfrm>
            <a:off x="323528" y="1647436"/>
            <a:ext cx="1965340" cy="1709555"/>
            <a:chOff x="508417" y="2748909"/>
            <a:chExt cx="1586448" cy="1269158"/>
          </a:xfrm>
          <a:scene3d>
            <a:camera prst="orthographicFront"/>
            <a:lightRig rig="flat" dir="t"/>
          </a:scene3d>
        </p:grpSpPr>
        <p:sp>
          <p:nvSpPr>
            <p:cNvPr id="13" name="Скругленный прямоугольник 12"/>
            <p:cNvSpPr/>
            <p:nvPr/>
          </p:nvSpPr>
          <p:spPr>
            <a:xfrm>
              <a:off x="508417" y="2748909"/>
              <a:ext cx="1586448" cy="1269158"/>
            </a:xfrm>
            <a:prstGeom prst="roundRect">
              <a:avLst>
                <a:gd name="adj" fmla="val 10000"/>
              </a:avLst>
            </a:prstGeom>
            <a:solidFill>
              <a:srgbClr val="0000FF"/>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Скругленный прямоугольник 4"/>
            <p:cNvSpPr/>
            <p:nvPr/>
          </p:nvSpPr>
          <p:spPr>
            <a:xfrm>
              <a:off x="545589" y="2786081"/>
              <a:ext cx="1512104" cy="11948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1" kern="12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Water pollution</a:t>
              </a:r>
              <a:endParaRPr lang="ru-RU" sz="23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grpSp>
        <p:nvGrpSpPr>
          <p:cNvPr id="9" name="Группа 14"/>
          <p:cNvGrpSpPr/>
          <p:nvPr/>
        </p:nvGrpSpPr>
        <p:grpSpPr>
          <a:xfrm>
            <a:off x="6372200" y="1684609"/>
            <a:ext cx="2313924" cy="1795612"/>
            <a:chOff x="5786444" y="1568116"/>
            <a:chExt cx="1881875" cy="1269158"/>
          </a:xfrm>
          <a:scene3d>
            <a:camera prst="orthographicFront"/>
            <a:lightRig rig="flat" dir="t"/>
          </a:scene3d>
        </p:grpSpPr>
        <p:sp>
          <p:nvSpPr>
            <p:cNvPr id="16" name="Скругленный прямоугольник 15"/>
            <p:cNvSpPr/>
            <p:nvPr/>
          </p:nvSpPr>
          <p:spPr>
            <a:xfrm>
              <a:off x="5786444" y="1568116"/>
              <a:ext cx="1881874" cy="1269158"/>
            </a:xfrm>
            <a:prstGeom prst="roundRect">
              <a:avLst>
                <a:gd name="adj" fmla="val 10000"/>
              </a:avLst>
            </a:prstGeom>
            <a:solidFill>
              <a:srgbClr val="00B05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Скругленный прямоугольник 4"/>
            <p:cNvSpPr/>
            <p:nvPr/>
          </p:nvSpPr>
          <p:spPr>
            <a:xfrm>
              <a:off x="5823616" y="1605288"/>
              <a:ext cx="1844703" cy="11948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Deforestation </a:t>
              </a:r>
              <a:endParaRPr lang="ru-RU" sz="23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sp>
        <p:nvSpPr>
          <p:cNvPr id="28" name="Стрелка влево 27"/>
          <p:cNvSpPr/>
          <p:nvPr/>
        </p:nvSpPr>
        <p:spPr>
          <a:xfrm rot="1659513">
            <a:off x="2386238" y="2066733"/>
            <a:ext cx="1022609" cy="645911"/>
          </a:xfrm>
          <a:prstGeom prst="leftArrow">
            <a:avLst>
              <a:gd name="adj1" fmla="val 60000"/>
              <a:gd name="adj2" fmla="val 50000"/>
            </a:avLst>
          </a:prstGeom>
          <a:solidFill>
            <a:srgbClr val="00B0F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9" name="Стрелка влево 28"/>
          <p:cNvSpPr/>
          <p:nvPr/>
        </p:nvSpPr>
        <p:spPr>
          <a:xfrm rot="19629806" flipH="1">
            <a:off x="5134682" y="2109846"/>
            <a:ext cx="976073" cy="645911"/>
          </a:xfrm>
          <a:prstGeom prst="leftArrow">
            <a:avLst>
              <a:gd name="adj1" fmla="val 60000"/>
              <a:gd name="adj2" fmla="val 50000"/>
            </a:avLst>
          </a:prstGeom>
          <a:solidFill>
            <a:srgbClr val="00B0F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31" name="Стрелка влево 30"/>
          <p:cNvSpPr/>
          <p:nvPr/>
        </p:nvSpPr>
        <p:spPr>
          <a:xfrm rot="16200000">
            <a:off x="3759014" y="4517763"/>
            <a:ext cx="1185915" cy="645911"/>
          </a:xfrm>
          <a:prstGeom prst="leftArrow">
            <a:avLst>
              <a:gd name="adj1" fmla="val 60000"/>
              <a:gd name="adj2" fmla="val 50000"/>
            </a:avLst>
          </a:prstGeom>
          <a:solidFill>
            <a:srgbClr val="00B0F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Tree>
    <p:extLst>
      <p:ext uri="{BB962C8B-B14F-4D97-AF65-F5344CB8AC3E}">
        <p14:creationId xmlns="" xmlns:p14="http://schemas.microsoft.com/office/powerpoint/2010/main" val="25393308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t="22159" b="6660"/>
          <a:stretch>
            <a:fillRect/>
          </a:stretch>
        </p:blipFill>
        <p:spPr>
          <a:xfrm>
            <a:off x="0" y="1500188"/>
            <a:ext cx="7500938" cy="5357812"/>
          </a:xfrm>
          <a:prstGeom prst="rect">
            <a:avLst/>
          </a:prstGeom>
        </p:spPr>
      </p:pic>
      <p:sp>
        <p:nvSpPr>
          <p:cNvPr id="3" name="Прямоугольник 2"/>
          <p:cNvSpPr/>
          <p:nvPr/>
        </p:nvSpPr>
        <p:spPr>
          <a:xfrm>
            <a:off x="0" y="357166"/>
            <a:ext cx="8501090" cy="1754326"/>
          </a:xfrm>
          <a:prstGeom prst="rect">
            <a:avLst/>
          </a:prstGeom>
        </p:spPr>
        <p:txBody>
          <a:bodyPr wrap="square">
            <a:spAutoFit/>
          </a:bodyPr>
          <a:lstStyle/>
          <a:p>
            <a:r>
              <a:rPr lang="en-US" sz="3600" i="1" dirty="0" smtClean="0">
                <a:ln w="10541" cmpd="sng">
                  <a:solidFill>
                    <a:schemeClr val="accent1">
                      <a:shade val="88000"/>
                      <a:satMod val="110000"/>
                    </a:schemeClr>
                  </a:solidFill>
                  <a:prstDash val="solid"/>
                </a:ln>
                <a:solidFill>
                  <a:schemeClr val="tx2">
                    <a:lumMod val="50000"/>
                  </a:schemeClr>
                </a:solidFill>
              </a:rPr>
              <a:t>“To take care of the planet is to take care of our own house.”</a:t>
            </a:r>
            <a:r>
              <a:rPr lang="ru-RU" sz="3600" dirty="0" smtClean="0">
                <a:ln w="10541" cmpd="sng">
                  <a:solidFill>
                    <a:schemeClr val="accent1">
                      <a:shade val="88000"/>
                      <a:satMod val="110000"/>
                    </a:schemeClr>
                  </a:solidFill>
                  <a:prstDash val="solid"/>
                </a:ln>
                <a:solidFill>
                  <a:schemeClr val="tx2">
                    <a:lumMod val="50000"/>
                  </a:schemeClr>
                </a:solidFill>
              </a:rPr>
              <a:t/>
            </a:r>
            <a:br>
              <a:rPr lang="ru-RU" sz="3600" dirty="0" smtClean="0">
                <a:ln w="10541" cmpd="sng">
                  <a:solidFill>
                    <a:schemeClr val="accent1">
                      <a:shade val="88000"/>
                      <a:satMod val="110000"/>
                    </a:schemeClr>
                  </a:solidFill>
                  <a:prstDash val="solid"/>
                </a:ln>
                <a:solidFill>
                  <a:schemeClr val="tx2">
                    <a:lumMod val="50000"/>
                  </a:schemeClr>
                </a:solidFill>
              </a:rPr>
            </a:br>
            <a:r>
              <a:rPr lang="en-US" sz="3600" dirty="0" smtClean="0">
                <a:ln w="10541" cmpd="sng">
                  <a:solidFill>
                    <a:schemeClr val="accent1">
                      <a:shade val="88000"/>
                      <a:satMod val="110000"/>
                    </a:schemeClr>
                  </a:solidFill>
                  <a:prstDash val="solid"/>
                </a:ln>
                <a:solidFill>
                  <a:schemeClr val="tx2">
                    <a:lumMod val="50000"/>
                  </a:schemeClr>
                </a:solidFill>
              </a:rPr>
              <a:t>						The Dalai Lama</a:t>
            </a:r>
            <a:endParaRPr lang="ru-RU" sz="3600" dirty="0">
              <a:solidFill>
                <a:schemeClr val="tx2">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60000"/>
              <a:lumOff val="40000"/>
            </a:schemeClr>
          </a:solidFill>
        </p:spPr>
        <p:txBody>
          <a:bodyPr/>
          <a:lstStyle/>
          <a:p>
            <a:r>
              <a:rPr lang="en-US" dirty="0" smtClean="0"/>
              <a:t>We do other activities:</a:t>
            </a:r>
            <a:endParaRPr lang="ru-RU" dirty="0"/>
          </a:p>
        </p:txBody>
      </p:sp>
      <p:sp>
        <p:nvSpPr>
          <p:cNvPr id="3" name="Объект 2"/>
          <p:cNvSpPr>
            <a:spLocks noGrp="1"/>
          </p:cNvSpPr>
          <p:nvPr>
            <p:ph idx="1"/>
          </p:nvPr>
        </p:nvSpPr>
        <p:spPr>
          <a:solidFill>
            <a:schemeClr val="accent5">
              <a:lumMod val="20000"/>
              <a:lumOff val="80000"/>
            </a:schemeClr>
          </a:solidFill>
        </p:spPr>
        <p:txBody>
          <a:bodyPr/>
          <a:lstStyle/>
          <a:p>
            <a:r>
              <a:rPr lang="en-US" dirty="0">
                <a:solidFill>
                  <a:schemeClr val="accent4">
                    <a:lumMod val="50000"/>
                  </a:schemeClr>
                </a:solidFill>
              </a:rPr>
              <a:t>w</a:t>
            </a:r>
            <a:r>
              <a:rPr lang="en-US" dirty="0" smtClean="0">
                <a:solidFill>
                  <a:schemeClr val="accent4">
                    <a:lumMod val="50000"/>
                  </a:schemeClr>
                </a:solidFill>
              </a:rPr>
              <a:t>e organize  recycling pick-up days every Thursday in spring and autumn;</a:t>
            </a:r>
          </a:p>
          <a:p>
            <a:r>
              <a:rPr lang="en-US" dirty="0" smtClean="0">
                <a:solidFill>
                  <a:schemeClr val="accent4">
                    <a:lumMod val="50000"/>
                  </a:schemeClr>
                </a:solidFill>
              </a:rPr>
              <a:t>plant trees;</a:t>
            </a:r>
          </a:p>
          <a:p>
            <a:r>
              <a:rPr lang="en-US" dirty="0">
                <a:solidFill>
                  <a:schemeClr val="accent4">
                    <a:lumMod val="50000"/>
                  </a:schemeClr>
                </a:solidFill>
              </a:rPr>
              <a:t>t</a:t>
            </a:r>
            <a:r>
              <a:rPr lang="en-US" dirty="0" smtClean="0">
                <a:solidFill>
                  <a:schemeClr val="accent4">
                    <a:lumMod val="50000"/>
                  </a:schemeClr>
                </a:solidFill>
              </a:rPr>
              <a:t>ake care of birds in winter;</a:t>
            </a:r>
          </a:p>
          <a:p>
            <a:r>
              <a:rPr lang="en-US" dirty="0">
                <a:solidFill>
                  <a:schemeClr val="accent4">
                    <a:lumMod val="50000"/>
                  </a:schemeClr>
                </a:solidFill>
              </a:rPr>
              <a:t>p</a:t>
            </a:r>
            <a:r>
              <a:rPr lang="en-US" dirty="0" smtClean="0">
                <a:solidFill>
                  <a:schemeClr val="accent4">
                    <a:lumMod val="50000"/>
                  </a:schemeClr>
                </a:solidFill>
              </a:rPr>
              <a:t>lant flowers in lawns;</a:t>
            </a:r>
          </a:p>
          <a:p>
            <a:r>
              <a:rPr lang="en-US" dirty="0" smtClean="0">
                <a:solidFill>
                  <a:schemeClr val="accent4">
                    <a:lumMod val="50000"/>
                  </a:schemeClr>
                </a:solidFill>
              </a:rPr>
              <a:t>we reduce water, light.</a:t>
            </a:r>
            <a:endParaRPr lang="ru-RU" dirty="0">
              <a:solidFill>
                <a:schemeClr val="accent4">
                  <a:lumMod val="50000"/>
                </a:schemeClr>
              </a:solidFill>
            </a:endParaRPr>
          </a:p>
        </p:txBody>
      </p:sp>
    </p:spTree>
    <p:extLst>
      <p:ext uri="{BB962C8B-B14F-4D97-AF65-F5344CB8AC3E}">
        <p14:creationId xmlns="" xmlns:p14="http://schemas.microsoft.com/office/powerpoint/2010/main" val="13769584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285750"/>
            <a:ext cx="7715250" cy="950913"/>
          </a:xfrm>
          <a:solidFill>
            <a:schemeClr val="accent2">
              <a:lumMod val="60000"/>
              <a:lumOff val="40000"/>
            </a:schemeClr>
          </a:solidFill>
        </p:spPr>
        <p:txBody>
          <a:bodyPr/>
          <a:lstStyle/>
          <a:p>
            <a:pPr>
              <a:defRPr/>
            </a:pPr>
            <a:r>
              <a:rPr lang="en-US" sz="5000" u="sng" dirty="0" smtClean="0">
                <a:solidFill>
                  <a:srgbClr val="006600"/>
                </a:solidFill>
                <a:effectLst>
                  <a:outerShdw blurRad="38100" dist="38100" dir="2700000" algn="tl">
                    <a:srgbClr val="000000">
                      <a:alpha val="43137"/>
                    </a:srgbClr>
                  </a:outerShdw>
                </a:effectLst>
                <a:latin typeface="Script MT Bold" pitchFamily="66" charset="0"/>
              </a:rPr>
              <a:t>Have we gained our aims?</a:t>
            </a:r>
            <a:endParaRPr lang="ru-RU" sz="5000" u="sng" dirty="0">
              <a:solidFill>
                <a:srgbClr val="006600"/>
              </a:solidFill>
            </a:endParaRPr>
          </a:p>
        </p:txBody>
      </p:sp>
      <p:sp>
        <p:nvSpPr>
          <p:cNvPr id="3" name="Содержимое 2"/>
          <p:cNvSpPr>
            <a:spLocks noGrp="1"/>
          </p:cNvSpPr>
          <p:nvPr>
            <p:ph idx="1"/>
          </p:nvPr>
        </p:nvSpPr>
        <p:spPr>
          <a:xfrm>
            <a:off x="142875" y="1357313"/>
            <a:ext cx="8772525" cy="5072062"/>
          </a:xfrm>
          <a:solidFill>
            <a:schemeClr val="accent4">
              <a:lumMod val="40000"/>
              <a:lumOff val="60000"/>
            </a:schemeClr>
          </a:solidFill>
        </p:spPr>
        <p:txBody>
          <a:bodyPr>
            <a:normAutofit fontScale="92500" lnSpcReduction="10000"/>
          </a:bodyPr>
          <a:lstStyle/>
          <a:p>
            <a:pPr>
              <a:buFontTx/>
              <a:buNone/>
              <a:defRPr/>
            </a:pPr>
            <a:endParaRPr lang="en-US" sz="800" b="1" dirty="0" smtClean="0">
              <a:solidFill>
                <a:schemeClr val="tx1">
                  <a:lumMod val="50000"/>
                </a:schemeClr>
              </a:solidFill>
              <a:effectLst>
                <a:outerShdw blurRad="38100" dist="38100" dir="2700000" algn="tl">
                  <a:srgbClr val="000000">
                    <a:alpha val="43137"/>
                  </a:srgbClr>
                </a:outerShdw>
              </a:effectLst>
            </a:endParaRPr>
          </a:p>
          <a:p>
            <a:pPr>
              <a:defRPr/>
            </a:pPr>
            <a:r>
              <a:rPr lang="en-US" sz="3600" dirty="0" smtClean="0">
                <a:solidFill>
                  <a:schemeClr val="accent2">
                    <a:lumMod val="50000"/>
                  </a:schemeClr>
                </a:solidFill>
                <a:latin typeface="Script MT Bold" pitchFamily="66" charset="0"/>
              </a:rPr>
              <a:t>Can you speak about different environmental problems and the ways of their solving?</a:t>
            </a:r>
          </a:p>
          <a:p>
            <a:pPr>
              <a:buFontTx/>
              <a:buNone/>
              <a:defRPr/>
            </a:pPr>
            <a:endParaRPr lang="en-US" sz="3600" dirty="0" smtClean="0">
              <a:solidFill>
                <a:schemeClr val="accent2">
                  <a:lumMod val="50000"/>
                </a:schemeClr>
              </a:solidFill>
              <a:latin typeface="Script MT Bold" pitchFamily="66" charset="0"/>
            </a:endParaRPr>
          </a:p>
          <a:p>
            <a:pPr>
              <a:defRPr/>
            </a:pPr>
            <a:r>
              <a:rPr lang="en-US" sz="3600" dirty="0" smtClean="0">
                <a:solidFill>
                  <a:schemeClr val="accent2">
                    <a:lumMod val="50000"/>
                  </a:schemeClr>
                </a:solidFill>
                <a:latin typeface="Script MT Bold" pitchFamily="66" charset="0"/>
              </a:rPr>
              <a:t>Do you know what we can do to save our planet?</a:t>
            </a:r>
          </a:p>
          <a:p>
            <a:pPr>
              <a:buFontTx/>
              <a:buNone/>
              <a:defRPr/>
            </a:pPr>
            <a:endParaRPr lang="en-US" sz="3600" dirty="0" smtClean="0">
              <a:solidFill>
                <a:schemeClr val="accent2">
                  <a:lumMod val="50000"/>
                </a:schemeClr>
              </a:solidFill>
              <a:latin typeface="Script MT Bold" pitchFamily="66" charset="0"/>
            </a:endParaRPr>
          </a:p>
          <a:p>
            <a:pPr>
              <a:defRPr/>
            </a:pPr>
            <a:r>
              <a:rPr lang="en-US" sz="3600" dirty="0" smtClean="0">
                <a:solidFill>
                  <a:schemeClr val="accent2">
                    <a:lumMod val="50000"/>
                  </a:schemeClr>
                </a:solidFill>
                <a:latin typeface="Script MT Bold" pitchFamily="66" charset="0"/>
              </a:rPr>
              <a:t>Will you do everything you can to avoid the pollution on the local level?</a:t>
            </a:r>
          </a:p>
          <a:p>
            <a:pPr>
              <a:defRPr/>
            </a:pPr>
            <a:endParaRPr lang="en-US" sz="3600" b="1" dirty="0" smtClean="0">
              <a:solidFill>
                <a:schemeClr val="tx1">
                  <a:lumMod val="50000"/>
                </a:schemeClr>
              </a:solidFill>
              <a:effectLst>
                <a:outerShdw blurRad="38100" dist="38100" dir="2700000" algn="tl">
                  <a:srgbClr val="000000">
                    <a:alpha val="43137"/>
                  </a:srgbClr>
                </a:outerShdw>
              </a:effectLst>
              <a:latin typeface="Tempus Sans ITC" pitchFamily="82"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2554545"/>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Hometask</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Write a letter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to your </a:t>
            </a: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penfriend</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about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the biggest environmental problems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in your region.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ÐÐ°ÑÑÐ¸Ð½ÐºÐ¸ Ð¿Ð¾ Ð·Ð°Ð¿ÑÐ¾ÑÑ ÑÑÐ¾Ðº Ð°Ð½Ð³Ð»Ð¸Ð¹ÑÐºÐ¾Ð³Ð¾ save the nature"/>
          <p:cNvPicPr/>
          <p:nvPr/>
        </p:nvPicPr>
        <p:blipFill>
          <a:blip r:embed="rId2"/>
          <a:srcRect/>
          <a:stretch>
            <a:fillRect/>
          </a:stretch>
        </p:blipFill>
        <p:spPr bwMode="auto">
          <a:xfrm>
            <a:off x="1214414" y="3214686"/>
            <a:ext cx="6858015" cy="35004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ÑÑÐ¾Ðº Ð°Ð½Ð³Ð»Ð¸Ð¹ÑÐºÐ¾Ð³Ð¾ save the nature"/>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¾ÑÐ¾Ð¶ÐµÐµ Ð¸Ð·Ð¾Ð±ÑÐ°Ð¶ÐµÐ½Ð¸Ðµ"/>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¾ÑÐ¾Ð¶ÐµÐµ Ð¸Ð·Ð¾Ð±ÑÐ°Ð¶ÐµÐ½Ð¸Ðµ"/>
          <p:cNvPicPr/>
          <p:nvPr/>
        </p:nvPicPr>
        <p:blipFill>
          <a:blip r:embed="rId2" cstate="print"/>
          <a:srcRect/>
          <a:stretch>
            <a:fillRect/>
          </a:stretch>
        </p:blipFill>
        <p:spPr bwMode="auto">
          <a:xfrm>
            <a:off x="0" y="0"/>
            <a:ext cx="9001155" cy="685799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61443" name="Picture 2" descr="D:\SCHOOL\English_lessons\9th_form\15021180.gif"/>
          <p:cNvPicPr>
            <a:picLocks noGrp="1" noChangeAspect="1" noChangeArrowheads="1"/>
          </p:cNvPicPr>
          <p:nvPr>
            <p:ph idx="1"/>
          </p:nvPr>
        </p:nvPicPr>
        <p:blipFill>
          <a:blip r:embed="rId2"/>
          <a:srcRect/>
          <a:stretch>
            <a:fillRect/>
          </a:stretch>
        </p:blipFill>
        <p:spPr>
          <a:xfrm>
            <a:off x="428596" y="114300"/>
            <a:ext cx="8429684" cy="6743700"/>
          </a:xfrm>
        </p:spPr>
      </p:pic>
      <p:sp>
        <p:nvSpPr>
          <p:cNvPr id="5" name="Прямоугольник 4"/>
          <p:cNvSpPr/>
          <p:nvPr/>
        </p:nvSpPr>
        <p:spPr>
          <a:xfrm>
            <a:off x="0" y="214290"/>
            <a:ext cx="9144000" cy="1015663"/>
          </a:xfrm>
          <a:prstGeom prst="rect">
            <a:avLst/>
          </a:prstGeom>
          <a:noFill/>
        </p:spPr>
        <p:txBody>
          <a:bodyPr>
            <a:spAutoFit/>
          </a:bodyPr>
          <a:lstStyle/>
          <a:p>
            <a:pPr algn="ctr" fontAlgn="auto">
              <a:spcBef>
                <a:spcPts val="0"/>
              </a:spcBef>
              <a:spcAft>
                <a:spcPts val="0"/>
              </a:spcAft>
              <a:defRPr/>
            </a:pPr>
            <a:r>
              <a:rPr lang="en-US" sz="60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lgerian" pitchFamily="82" charset="0"/>
                <a:cs typeface="+mn-cs"/>
              </a:rPr>
              <a:t>LET’S SAVE OUR EARTH</a:t>
            </a:r>
            <a:endParaRPr lang="ru-RU" sz="60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
            <a:ext cx="9144000" cy="6494085"/>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live and not to die</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laugh and not to cry</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feel the summer sun</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sing when life is fun</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fly into the blue I want to swim as fishes do</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stretch out friendly hands</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To all the young of other lands</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live and not die</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laugh and not to cry</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I want to mate, No atom bomb</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Annihilate,</a:t>
            </a:r>
            <a:r>
              <a:rPr kumimoji="0" lang="en-US" sz="3200" b="0"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 </a:t>
            </a: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
            </a:r>
            <a:b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br>
            <a:r>
              <a:rPr kumimoji="0" lang="en-US" sz="3200" b="0" i="0" u="none" strike="noStrike" cap="none" normalizeH="0" baseline="0" dirty="0" smtClean="0">
                <a:ln>
                  <a:noFill/>
                </a:ln>
                <a:solidFill>
                  <a:schemeClr val="accent1">
                    <a:lumMod val="50000"/>
                  </a:schemeClr>
                </a:solidFill>
                <a:effectLst/>
                <a:latin typeface="Verdana" pitchFamily="34" charset="0"/>
                <a:ea typeface="Calibri" pitchFamily="34" charset="0"/>
                <a:cs typeface="Times New Roman" pitchFamily="18" charset="0"/>
              </a:rPr>
              <a:t>My shining world!</a:t>
            </a:r>
            <a:endParaRPr kumimoji="0" lang="en-US" sz="32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616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Let’s combine the parts. Complete the definition.</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71406" y="714355"/>
          <a:ext cx="8858313" cy="5715040"/>
        </p:xfrm>
        <a:graphic>
          <a:graphicData uri="http://schemas.openxmlformats.org/drawingml/2006/table">
            <a:tbl>
              <a:tblPr/>
              <a:tblGrid>
                <a:gridCol w="4392987"/>
                <a:gridCol w="4465326"/>
              </a:tblGrid>
              <a:tr h="381002">
                <a:tc>
                  <a:txBody>
                    <a:bodyPr/>
                    <a:lstStyle/>
                    <a:p>
                      <a:pPr>
                        <a:spcAft>
                          <a:spcPts val="0"/>
                        </a:spcAft>
                      </a:pPr>
                      <a:r>
                        <a:rPr lang="en-US" sz="2000" dirty="0">
                          <a:latin typeface="Times New Roman"/>
                        </a:rPr>
                        <a:t>Pollution</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a:latin typeface="Times New Roman"/>
                        </a:rPr>
                        <a:t>the contamination of the environment.</a:t>
                      </a:r>
                      <a:endParaRPr lang="ru-RU" sz="20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1143008">
                <a:tc>
                  <a:txBody>
                    <a:bodyPr/>
                    <a:lstStyle/>
                    <a:p>
                      <a:pPr>
                        <a:spcAft>
                          <a:spcPts val="0"/>
                        </a:spcAft>
                      </a:pPr>
                      <a:r>
                        <a:rPr lang="en-US" sz="2000" dirty="0">
                          <a:latin typeface="Times New Roman"/>
                        </a:rPr>
                        <a:t>Litter, trash, waste, rubbish, garbage</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dirty="0">
                          <a:latin typeface="Times New Roman"/>
                        </a:rPr>
                        <a:t>things that you throw away, such as empty bottles, used papers, food that has gone bad etc.</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1143008">
                <a:tc>
                  <a:txBody>
                    <a:bodyPr/>
                    <a:lstStyle/>
                    <a:p>
                      <a:pPr>
                        <a:spcAft>
                          <a:spcPts val="0"/>
                        </a:spcAft>
                      </a:pPr>
                      <a:r>
                        <a:rPr lang="en-US" sz="2000">
                          <a:latin typeface="Times New Roman"/>
                        </a:rPr>
                        <a:t>Air pollution</a:t>
                      </a:r>
                      <a:endParaRPr lang="ru-RU" sz="20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dirty="0">
                          <a:latin typeface="Times New Roman"/>
                        </a:rPr>
                        <a:t>the condition in which air is contaminated by foreign substances, or the substances themselves.</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762006">
                <a:tc>
                  <a:txBody>
                    <a:bodyPr/>
                    <a:lstStyle/>
                    <a:p>
                      <a:pPr>
                        <a:spcAft>
                          <a:spcPts val="0"/>
                        </a:spcAft>
                      </a:pPr>
                      <a:r>
                        <a:rPr lang="en-US" sz="2000">
                          <a:latin typeface="Times New Roman"/>
                        </a:rPr>
                        <a:t>Water pollution</a:t>
                      </a:r>
                      <a:endParaRPr lang="ru-RU" sz="20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dirty="0">
                          <a:latin typeface="Times New Roman"/>
                        </a:rPr>
                        <a:t>the contamination of water bodies (lakes, rivers and others).</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762006">
                <a:tc>
                  <a:txBody>
                    <a:bodyPr/>
                    <a:lstStyle/>
                    <a:p>
                      <a:pPr>
                        <a:spcAft>
                          <a:spcPts val="0"/>
                        </a:spcAft>
                      </a:pPr>
                      <a:r>
                        <a:rPr lang="en-US" sz="2000">
                          <a:latin typeface="Times New Roman"/>
                        </a:rPr>
                        <a:t>Deforestation</a:t>
                      </a:r>
                      <a:endParaRPr lang="ru-RU" sz="20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dirty="0">
                          <a:latin typeface="Times New Roman"/>
                        </a:rPr>
                        <a:t>the cutting or burning down of all the trees in an area.</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762006">
                <a:tc>
                  <a:txBody>
                    <a:bodyPr/>
                    <a:lstStyle/>
                    <a:p>
                      <a:pPr>
                        <a:spcAft>
                          <a:spcPts val="0"/>
                        </a:spcAft>
                      </a:pPr>
                      <a:r>
                        <a:rPr lang="en-US" sz="2000">
                          <a:latin typeface="Times New Roman"/>
                        </a:rPr>
                        <a:t>Recycle</a:t>
                      </a:r>
                      <a:endParaRPr lang="ru-RU" sz="20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dirty="0">
                          <a:latin typeface="Times New Roman"/>
                        </a:rPr>
                        <a:t>make new things from different kinds of litter.</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81002">
                <a:tc>
                  <a:txBody>
                    <a:bodyPr/>
                    <a:lstStyle/>
                    <a:p>
                      <a:pPr>
                        <a:spcAft>
                          <a:spcPts val="0"/>
                        </a:spcAft>
                      </a:pPr>
                      <a:r>
                        <a:rPr lang="en-US" sz="2000">
                          <a:latin typeface="Times New Roman"/>
                        </a:rPr>
                        <a:t>Reduce</a:t>
                      </a:r>
                      <a:endParaRPr lang="ru-RU" sz="20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dirty="0">
                          <a:latin typeface="Times New Roman"/>
                        </a:rPr>
                        <a:t>to limit, not to use very often.</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81002">
                <a:tc>
                  <a:txBody>
                    <a:bodyPr/>
                    <a:lstStyle/>
                    <a:p>
                      <a:pPr>
                        <a:spcAft>
                          <a:spcPts val="0"/>
                        </a:spcAft>
                      </a:pPr>
                      <a:r>
                        <a:rPr lang="en-US" sz="2000">
                          <a:latin typeface="Times New Roman"/>
                        </a:rPr>
                        <a:t>Reuse</a:t>
                      </a:r>
                      <a:endParaRPr lang="ru-RU" sz="20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en-US" sz="2000" dirty="0">
                          <a:latin typeface="Times New Roman"/>
                        </a:rPr>
                        <a:t>to use once more.</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¾ÑÐ¾Ð¶ÐµÐµ Ð¸Ð·Ð¾Ð±ÑÐ°Ð¶ÐµÐ½Ð¸Ðµ"/>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214950"/>
            <a:ext cx="8519864" cy="1414450"/>
          </a:xfrm>
          <a:solidFill>
            <a:schemeClr val="tx2">
              <a:lumMod val="40000"/>
              <a:lumOff val="60000"/>
            </a:schemeClr>
          </a:solidFill>
        </p:spPr>
        <p:txBody>
          <a:bodyPr>
            <a:normAutofit/>
          </a:bodyPr>
          <a:lstStyle/>
          <a:p>
            <a:pPr marL="0" indent="0">
              <a:lnSpc>
                <a:spcPct val="115000"/>
              </a:lnSpc>
              <a:spcAft>
                <a:spcPts val="1000"/>
              </a:spcAft>
              <a:buNone/>
            </a:pPr>
            <a:r>
              <a:rPr lang="en-US" sz="2800" b="1" dirty="0">
                <a:solidFill>
                  <a:srgbClr val="FF0000"/>
                </a:solidFill>
                <a:latin typeface="Calibri"/>
                <a:ea typeface="Calibri"/>
                <a:cs typeface="Times New Roman"/>
              </a:rPr>
              <a:t>Example</a:t>
            </a:r>
            <a:r>
              <a:rPr lang="en-US" sz="2800" b="1" i="1" dirty="0">
                <a:solidFill>
                  <a:srgbClr val="FF0000"/>
                </a:solidFill>
                <a:latin typeface="Calibri"/>
                <a:ea typeface="Calibri"/>
                <a:cs typeface="Times New Roman"/>
              </a:rPr>
              <a:t>:</a:t>
            </a:r>
            <a:r>
              <a:rPr lang="en-US" sz="2800" b="1" i="1" dirty="0">
                <a:latin typeface="Calibri"/>
                <a:ea typeface="Calibri"/>
                <a:cs typeface="Times New Roman"/>
              </a:rPr>
              <a:t> I think air pollution is typical of big Ukrainian cities where there are many big plants and factories.</a:t>
            </a:r>
            <a:endParaRPr lang="ru-RU" sz="2800" b="1" dirty="0">
              <a:effectLst/>
              <a:latin typeface="Calibri"/>
              <a:ea typeface="Calibri"/>
              <a:cs typeface="Times New Roman"/>
            </a:endParaRPr>
          </a:p>
        </p:txBody>
      </p:sp>
      <p:sp>
        <p:nvSpPr>
          <p:cNvPr id="4" name="Прямоугольник 3"/>
          <p:cNvSpPr/>
          <p:nvPr/>
        </p:nvSpPr>
        <p:spPr>
          <a:xfrm>
            <a:off x="1000100" y="2786058"/>
            <a:ext cx="7500990" cy="24622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endParaRPr lang="ru-RU"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6081" name="Rectangle 1"/>
          <p:cNvSpPr>
            <a:spLocks noChangeArrowheads="1"/>
          </p:cNvSpPr>
          <p:nvPr/>
        </p:nvSpPr>
        <p:spPr bwMode="auto">
          <a:xfrm>
            <a:off x="0" y="285728"/>
            <a:ext cx="9144000" cy="1815882"/>
          </a:xfrm>
          <a:prstGeom prst="rect">
            <a:avLst/>
          </a:prstGeom>
          <a:solidFill>
            <a:schemeClr val="tx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biggest environmental problem in my region  is … .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think … is the reason for …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things people should do to solve the problem.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example,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p:cNvPicPr/>
          <p:nvPr/>
        </p:nvPicPr>
        <p:blipFill>
          <a:blip r:embed="rId2" cstate="print"/>
          <a:stretch>
            <a:fillRect/>
          </a:stretch>
        </p:blipFill>
        <p:spPr>
          <a:xfrm>
            <a:off x="0" y="2285992"/>
            <a:ext cx="2928958" cy="2143140"/>
          </a:xfrm>
          <a:prstGeom prst="rect">
            <a:avLst/>
          </a:prstGeom>
        </p:spPr>
      </p:pic>
      <p:pic>
        <p:nvPicPr>
          <p:cNvPr id="6" name="Рисунок 5"/>
          <p:cNvPicPr/>
          <p:nvPr/>
        </p:nvPicPr>
        <p:blipFill>
          <a:blip r:embed="rId3" cstate="print"/>
          <a:stretch>
            <a:fillRect/>
          </a:stretch>
        </p:blipFill>
        <p:spPr>
          <a:xfrm>
            <a:off x="2928926" y="2214554"/>
            <a:ext cx="1785950" cy="2214578"/>
          </a:xfrm>
          <a:prstGeom prst="rect">
            <a:avLst/>
          </a:prstGeom>
        </p:spPr>
      </p:pic>
      <p:pic>
        <p:nvPicPr>
          <p:cNvPr id="7" name="Рисунок 6"/>
          <p:cNvPicPr/>
          <p:nvPr/>
        </p:nvPicPr>
        <p:blipFill>
          <a:blip r:embed="rId4" cstate="print"/>
          <a:stretch>
            <a:fillRect/>
          </a:stretch>
        </p:blipFill>
        <p:spPr>
          <a:xfrm>
            <a:off x="4714876" y="2214554"/>
            <a:ext cx="4429124" cy="1571636"/>
          </a:xfrm>
          <a:prstGeom prst="rect">
            <a:avLst/>
          </a:prstGeom>
        </p:spPr>
      </p:pic>
      <p:pic>
        <p:nvPicPr>
          <p:cNvPr id="8" name="Рисунок 7"/>
          <p:cNvPicPr/>
          <p:nvPr/>
        </p:nvPicPr>
        <p:blipFill>
          <a:blip r:embed="rId5" cstate="print"/>
          <a:stretch>
            <a:fillRect/>
          </a:stretch>
        </p:blipFill>
        <p:spPr>
          <a:xfrm>
            <a:off x="4714876" y="3643314"/>
            <a:ext cx="4429124" cy="1607867"/>
          </a:xfrm>
          <a:prstGeom prst="rect">
            <a:avLst/>
          </a:prstGeom>
        </p:spPr>
      </p:pic>
    </p:spTree>
    <p:extLst>
      <p:ext uri="{BB962C8B-B14F-4D97-AF65-F5344CB8AC3E}">
        <p14:creationId xmlns="" xmlns:p14="http://schemas.microsoft.com/office/powerpoint/2010/main" val="41415111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a:stretch>
            <a:fillRect/>
          </a:stretch>
        </p:blipFill>
        <p:spPr>
          <a:xfrm>
            <a:off x="179512" y="0"/>
            <a:ext cx="8856984" cy="6858000"/>
          </a:xfrm>
          <a:prstGeom prst="rect">
            <a:avLst/>
          </a:prstGeom>
        </p:spPr>
      </p:pic>
    </p:spTree>
    <p:extLst>
      <p:ext uri="{BB962C8B-B14F-4D97-AF65-F5344CB8AC3E}">
        <p14:creationId xmlns="" xmlns:p14="http://schemas.microsoft.com/office/powerpoint/2010/main" val="1891872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2177926" cy="6120680"/>
          </a:xfrm>
        </p:spPr>
        <p:txBody>
          <a:bodyPr/>
          <a:lstStyle/>
          <a:p>
            <a:r>
              <a:rPr lang="en-US" dirty="0" smtClean="0">
                <a:solidFill>
                  <a:schemeClr val="tx2"/>
                </a:solidFill>
              </a:rPr>
              <a:t>Reading </a:t>
            </a:r>
            <a:r>
              <a:rPr lang="en-US" i="1" dirty="0" smtClean="0">
                <a:solidFill>
                  <a:srgbClr val="FF3300"/>
                </a:solidFill>
              </a:rPr>
              <a:t>“We can help our planet”</a:t>
            </a:r>
            <a:br>
              <a:rPr lang="en-US" i="1" dirty="0" smtClean="0">
                <a:solidFill>
                  <a:srgbClr val="FF3300"/>
                </a:solidFill>
              </a:rPr>
            </a:br>
            <a:endParaRPr lang="ru-RU" i="1" dirty="0">
              <a:solidFill>
                <a:srgbClr val="FF3300"/>
              </a:solidFill>
            </a:endParaRPr>
          </a:p>
        </p:txBody>
      </p:sp>
      <p:pic>
        <p:nvPicPr>
          <p:cNvPr id="5" name="Picture 2" descr="D:\SCHOOL\English_lessons\9th_form\15021180.gif"/>
          <p:cNvPicPr>
            <a:picLocks noChangeAspect="1" noChangeArrowheads="1"/>
          </p:cNvPicPr>
          <p:nvPr/>
        </p:nvPicPr>
        <p:blipFill>
          <a:blip r:embed="rId2"/>
          <a:srcRect/>
          <a:stretch>
            <a:fillRect/>
          </a:stretch>
        </p:blipFill>
        <p:spPr bwMode="auto">
          <a:xfrm>
            <a:off x="2357438" y="22110"/>
            <a:ext cx="6786562" cy="6858000"/>
          </a:xfrm>
          <a:prstGeom prst="rect">
            <a:avLst/>
          </a:prstGeom>
          <a:noFill/>
          <a:ln w="9525">
            <a:noFill/>
            <a:miter lim="800000"/>
            <a:headEnd/>
            <a:tailEnd/>
          </a:ln>
        </p:spPr>
      </p:pic>
    </p:spTree>
    <p:extLst>
      <p:ext uri="{BB962C8B-B14F-4D97-AF65-F5344CB8AC3E}">
        <p14:creationId xmlns="" xmlns:p14="http://schemas.microsoft.com/office/powerpoint/2010/main" val="42667472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8032968"/>
          </a:xfrm>
          <a:prstGeom prst="rect">
            <a:avLst/>
          </a:prstGeom>
          <a:solidFill>
            <a:schemeClr val="tx2">
              <a:lumMod val="20000"/>
              <a:lumOff val="80000"/>
            </a:schemeClr>
          </a:solidFill>
        </p:spPr>
        <p:txBody>
          <a:bodyPr wrap="square">
            <a:spAutoFit/>
          </a:bodyPr>
          <a:lstStyle/>
          <a:p>
            <a:pPr marL="0" indent="0">
              <a:buNone/>
            </a:pPr>
            <a:r>
              <a:rPr lang="en-US" sz="1600" dirty="0" smtClean="0"/>
              <a:t>Writing</a:t>
            </a:r>
            <a:r>
              <a:rPr lang="uk-UA" sz="1600" b="1" dirty="0" smtClean="0"/>
              <a:t>:</a:t>
            </a:r>
            <a:r>
              <a:rPr lang="en-US" sz="1600" b="1" dirty="0" smtClean="0"/>
              <a:t> </a:t>
            </a:r>
            <a:r>
              <a:rPr lang="uk-UA" sz="1600" b="1" dirty="0" smtClean="0"/>
              <a:t>“</a:t>
            </a:r>
            <a:r>
              <a:rPr lang="en-US" sz="1600" b="1" dirty="0" smtClean="0"/>
              <a:t>The threat to the environment”</a:t>
            </a:r>
          </a:p>
          <a:p>
            <a:r>
              <a:rPr lang="en-US" sz="2000" i="1" dirty="0" smtClean="0"/>
              <a:t>Nowadays people are more aware that wildlife all over the world is in (1)….many (2)… of animals are threatened, and could easily become(3)… if we do not make an effort to (4)…them. There are many reasons for this. In some cases, animals are (5)…for their fur or for other valuable parts of their bodies. Some birds, (6)…as parrots, are caught (7)… , and sold as pets. For many animals and birds, the problem is their habitat</a:t>
            </a:r>
            <a:r>
              <a:rPr lang="uk-UA" sz="2000" i="1" dirty="0" smtClean="0"/>
              <a:t>, </a:t>
            </a:r>
            <a:r>
              <a:rPr lang="en-US" sz="2000" i="1" dirty="0" smtClean="0"/>
              <a:t>the (8)… where they live</a:t>
            </a:r>
            <a:r>
              <a:rPr lang="uk-UA" sz="2000" i="1" dirty="0" smtClean="0"/>
              <a:t>, </a:t>
            </a:r>
            <a:r>
              <a:rPr lang="en-US" sz="2000" i="1" dirty="0" smtClean="0"/>
              <a:t>is (9)…</a:t>
            </a:r>
            <a:r>
              <a:rPr lang="uk-UA" sz="2000" i="1" dirty="0" smtClean="0"/>
              <a:t> .</a:t>
            </a:r>
            <a:r>
              <a:rPr lang="en-US" sz="2000" i="1" dirty="0" smtClean="0"/>
              <a:t> More (10)…is used for farms, for houses or industry, and there are fewer open (11)…than there once were. Farmers use powerful chemicals to help them grow better (12)…, but these chemicals pollute the environment and (13)</a:t>
            </a:r>
            <a:r>
              <a:rPr lang="uk-UA" sz="2000" i="1" dirty="0" smtClean="0"/>
              <a:t>…</a:t>
            </a:r>
            <a:r>
              <a:rPr lang="en-US" sz="2000" i="1" dirty="0" smtClean="0"/>
              <a:t> wildlife. </a:t>
            </a:r>
          </a:p>
          <a:p>
            <a:endParaRPr lang="ru-RU" sz="1600" dirty="0" smtClean="0"/>
          </a:p>
          <a:p>
            <a:r>
              <a:rPr lang="en-US" sz="1600" dirty="0" smtClean="0"/>
              <a:t>1. a) danger  b) threat  c) problem  d) vanishing</a:t>
            </a:r>
            <a:endParaRPr lang="ru-RU" sz="1600" dirty="0" smtClean="0"/>
          </a:p>
          <a:p>
            <a:r>
              <a:rPr lang="en-US" sz="1600" dirty="0" smtClean="0"/>
              <a:t>2. a) marks   b) more    c) species    d) forms</a:t>
            </a:r>
            <a:endParaRPr lang="ru-RU" sz="1600" dirty="0" smtClean="0"/>
          </a:p>
          <a:p>
            <a:r>
              <a:rPr lang="en-US" sz="1600" dirty="0" smtClean="0"/>
              <a:t>3. a) disappeared   b) vanished   c)empty   d) extinct</a:t>
            </a:r>
            <a:endParaRPr lang="ru-RU" sz="1600" dirty="0" smtClean="0"/>
          </a:p>
          <a:p>
            <a:r>
              <a:rPr lang="en-US" sz="1600" dirty="0" smtClean="0"/>
              <a:t>4. a) harm    b) safe    c) protect        d) serve</a:t>
            </a:r>
            <a:endParaRPr lang="ru-RU" sz="1600" dirty="0" smtClean="0"/>
          </a:p>
          <a:p>
            <a:r>
              <a:rPr lang="en-US" sz="1600" dirty="0" smtClean="0"/>
              <a:t>5. a) hunted b) chased c) game d) extinct</a:t>
            </a:r>
            <a:endParaRPr lang="ru-RU" sz="1600" dirty="0" smtClean="0"/>
          </a:p>
          <a:p>
            <a:r>
              <a:rPr lang="en-US" sz="1600" dirty="0" smtClean="0"/>
              <a:t>6. a) like b) such c) or d) where</a:t>
            </a:r>
            <a:endParaRPr lang="ru-RU" sz="1600" dirty="0" smtClean="0"/>
          </a:p>
          <a:p>
            <a:r>
              <a:rPr lang="en-US" sz="1600" dirty="0" smtClean="0"/>
              <a:t>7. a) lively b) alive c) for life d) for living</a:t>
            </a:r>
            <a:endParaRPr lang="ru-RU" sz="1600" dirty="0" smtClean="0"/>
          </a:p>
          <a:p>
            <a:r>
              <a:rPr lang="en-US" sz="1600" dirty="0" smtClean="0"/>
              <a:t>8. a) spot   b) point   c) place   d)site</a:t>
            </a:r>
            <a:endParaRPr lang="ru-RU" sz="1600" dirty="0" smtClean="0"/>
          </a:p>
          <a:p>
            <a:r>
              <a:rPr lang="en-US" sz="1600" dirty="0" smtClean="0"/>
              <a:t>9. a) exhausting   b) departing c)escaping   d) disappearing</a:t>
            </a:r>
            <a:endParaRPr lang="ru-RU" sz="1600" dirty="0" smtClean="0"/>
          </a:p>
          <a:p>
            <a:r>
              <a:rPr lang="en-US" sz="1600" dirty="0" smtClean="0"/>
              <a:t>10.a) each   b) land   c) soil   d) area</a:t>
            </a:r>
            <a:endParaRPr lang="ru-RU" sz="1600" dirty="0" smtClean="0"/>
          </a:p>
          <a:p>
            <a:r>
              <a:rPr lang="en-US" sz="1600" dirty="0" smtClean="0"/>
              <a:t>11. a) spaces   b) air   c) up   d) parts</a:t>
            </a:r>
            <a:endParaRPr lang="ru-RU" sz="1600" dirty="0" smtClean="0"/>
          </a:p>
          <a:p>
            <a:r>
              <a:rPr lang="en-US" sz="1600" dirty="0" smtClean="0"/>
              <a:t>12. a) products   b) fields   c) herbs   d) crops</a:t>
            </a:r>
            <a:endParaRPr lang="ru-RU" sz="1600" dirty="0" smtClean="0"/>
          </a:p>
          <a:p>
            <a:r>
              <a:rPr lang="en-US" sz="1600" dirty="0" smtClean="0"/>
              <a:t>13. a) spoil   b) harm   c) wound   d) wrong</a:t>
            </a:r>
            <a:endParaRPr lang="ru-RU" sz="1600" dirty="0" smtClean="0"/>
          </a:p>
          <a:p>
            <a:pPr marL="0" indent="0">
              <a:buNone/>
            </a:pPr>
            <a:endParaRPr lang="en-US" sz="3200" dirty="0" smtClean="0"/>
          </a:p>
          <a:p>
            <a:pPr marL="0" indent="0">
              <a:buNone/>
            </a:pPr>
            <a:endParaRPr lang="en-US" sz="3200" dirty="0" smtClean="0"/>
          </a:p>
          <a:p>
            <a:pPr marL="0" indent="0">
              <a:buNone/>
            </a:pPr>
            <a:endParaRPr lang="ru-RU" sz="32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819</Words>
  <Application>Microsoft Office PowerPoint</Application>
  <PresentationFormat>Экран (4:3)</PresentationFormat>
  <Paragraphs>98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The ENVIRONMENTAL PROBLEMS of our PLANET</vt:lpstr>
      <vt:lpstr>Слайд 2</vt:lpstr>
      <vt:lpstr>Слайд 3</vt:lpstr>
      <vt:lpstr>Слайд 4</vt:lpstr>
      <vt:lpstr>Слайд 5</vt:lpstr>
      <vt:lpstr>Слайд 6</vt:lpstr>
      <vt:lpstr>Слайд 7</vt:lpstr>
      <vt:lpstr>Reading “We can help our planet” </vt:lpstr>
      <vt:lpstr>Слайд 9</vt:lpstr>
      <vt:lpstr>Слайд 10</vt:lpstr>
      <vt:lpstr>Mother Nature needs us </vt:lpstr>
      <vt:lpstr>Project work</vt:lpstr>
      <vt:lpstr>Слайд 13</vt:lpstr>
      <vt:lpstr>Слайд 14</vt:lpstr>
      <vt:lpstr>Слайд 15</vt:lpstr>
      <vt:lpstr>Слайд 16</vt:lpstr>
      <vt:lpstr>Слайд 17</vt:lpstr>
      <vt:lpstr>Слайд 18</vt:lpstr>
      <vt:lpstr>Слайд 19</vt:lpstr>
      <vt:lpstr>We do other activities:</vt:lpstr>
      <vt:lpstr>Have we gained our aims?</vt:lpstr>
      <vt:lpstr>Слайд 22</vt:lpstr>
      <vt:lpstr>Слайд 23</vt:lpstr>
      <vt:lpstr>Слайд 24</vt:lpstr>
      <vt:lpstr>Слайд 25</vt:lpstr>
      <vt:lpstr>Слайд 26</vt:lpstr>
      <vt:lpstr>Слайд 27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THE PLANET</dc:title>
  <dc:creator>Admin</dc:creator>
  <cp:lastModifiedBy>Admin</cp:lastModifiedBy>
  <cp:revision>17</cp:revision>
  <dcterms:created xsi:type="dcterms:W3CDTF">2018-04-11T18:05:51Z</dcterms:created>
  <dcterms:modified xsi:type="dcterms:W3CDTF">2018-04-23T16:25:24Z</dcterms:modified>
</cp:coreProperties>
</file>