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 id="257" r:id="rId3"/>
    <p:sldId id="267" r:id="rId4"/>
    <p:sldId id="258" r:id="rId5"/>
    <p:sldId id="259" r:id="rId6"/>
    <p:sldId id="260" r:id="rId7"/>
    <p:sldId id="261" r:id="rId8"/>
    <p:sldId id="262" r:id="rId9"/>
    <p:sldId id="263" r:id="rId10"/>
    <p:sldId id="26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B4F188A9-2446-4D70-8E64-8AE9953F874E}" type="datetimeFigureOut">
              <a:rPr lang="ru-RU" smtClean="0"/>
              <a:t>10.02.2018</a:t>
            </a:fld>
            <a:endParaRPr lang="ru-RU"/>
          </a:p>
        </p:txBody>
      </p:sp>
      <p:sp>
        <p:nvSpPr>
          <p:cNvPr id="17" name="Нижний колонтитул 16"/>
          <p:cNvSpPr>
            <a:spLocks noGrp="1"/>
          </p:cNvSpPr>
          <p:nvPr>
            <p:ph type="ftr" sz="quarter" idx="11"/>
          </p:nvPr>
        </p:nvSpPr>
        <p:spPr>
          <a:xfrm>
            <a:off x="2898648" y="6355080"/>
            <a:ext cx="3474720" cy="365760"/>
          </a:xfrm>
        </p:spPr>
        <p:txBody>
          <a:bodyPr/>
          <a:lstStyle/>
          <a:p>
            <a:endParaRPr lang="ru-RU"/>
          </a:p>
        </p:txBody>
      </p:sp>
      <p:sp>
        <p:nvSpPr>
          <p:cNvPr id="29" name="Номер слайда 28"/>
          <p:cNvSpPr>
            <a:spLocks noGrp="1"/>
          </p:cNvSpPr>
          <p:nvPr>
            <p:ph type="sldNum" sz="quarter" idx="12"/>
          </p:nvPr>
        </p:nvSpPr>
        <p:spPr>
          <a:xfrm>
            <a:off x="1216152" y="6355080"/>
            <a:ext cx="1219200" cy="365760"/>
          </a:xfrm>
        </p:spPr>
        <p:txBody>
          <a:bodyPr/>
          <a:lstStyle/>
          <a:p>
            <a:fld id="{17343ED2-19F8-4735-8BD8-8DBF65FF8D56}" type="slidenum">
              <a:rPr lang="ru-RU" smtClean="0"/>
              <a:t>‹#›</a:t>
            </a:fld>
            <a:endParaRPr lang="ru-RU"/>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F188A9-2446-4D70-8E64-8AE9953F874E}" type="datetimeFigureOut">
              <a:rPr lang="ru-RU" smtClean="0"/>
              <a:t>10.02.2018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43ED2-19F8-4735-8BD8-8DBF65FF8D5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F188A9-2446-4D70-8E64-8AE9953F874E}" type="datetimeFigureOut">
              <a:rPr lang="ru-RU" smtClean="0"/>
              <a:t>10.02.2018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43ED2-19F8-4735-8BD8-8DBF65FF8D56}" type="slidenum">
              <a:rPr lang="ru-RU" smtClean="0"/>
              <a:t>‹#›</a:t>
            </a:fld>
            <a:endParaRPr lang="ru-RU"/>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F188A9-2446-4D70-8E64-8AE9953F874E}" type="datetimeFigureOut">
              <a:rPr lang="ru-RU" smtClean="0"/>
              <a:t>10.02.2018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43ED2-19F8-4735-8BD8-8DBF65FF8D56}" type="slidenum">
              <a:rPr lang="ru-RU" smtClean="0"/>
              <a:t>‹#›</a:t>
            </a:fld>
            <a:endParaRPr lang="ru-RU"/>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B4F188A9-2446-4D70-8E64-8AE9953F874E}" type="datetimeFigureOut">
              <a:rPr lang="ru-RU" smtClean="0"/>
              <a:t>10.02.2018</a:t>
            </a:fld>
            <a:endParaRPr lang="ru-RU"/>
          </a:p>
        </p:txBody>
      </p:sp>
      <p:sp>
        <p:nvSpPr>
          <p:cNvPr id="5" name="Нижний колонтитул 4"/>
          <p:cNvSpPr>
            <a:spLocks noGrp="1"/>
          </p:cNvSpPr>
          <p:nvPr>
            <p:ph type="ftr" sz="quarter" idx="11"/>
          </p:nvPr>
        </p:nvSpPr>
        <p:spPr>
          <a:xfrm>
            <a:off x="2898648" y="6355080"/>
            <a:ext cx="3474720" cy="365760"/>
          </a:xfrm>
        </p:spPr>
        <p:txBody>
          <a:bodyPr/>
          <a:lstStyle/>
          <a:p>
            <a:endParaRPr lang="ru-RU"/>
          </a:p>
        </p:txBody>
      </p:sp>
      <p:sp>
        <p:nvSpPr>
          <p:cNvPr id="6" name="Номер слайда 5"/>
          <p:cNvSpPr>
            <a:spLocks noGrp="1"/>
          </p:cNvSpPr>
          <p:nvPr>
            <p:ph type="sldNum" sz="quarter" idx="12"/>
          </p:nvPr>
        </p:nvSpPr>
        <p:spPr>
          <a:xfrm>
            <a:off x="1069848" y="6355080"/>
            <a:ext cx="1520952" cy="365760"/>
          </a:xfrm>
        </p:spPr>
        <p:txBody>
          <a:bodyPr/>
          <a:lstStyle/>
          <a:p>
            <a:fld id="{17343ED2-19F8-4735-8BD8-8DBF65FF8D56}" type="slidenum">
              <a:rPr lang="ru-RU" smtClean="0"/>
              <a:t>‹#›</a:t>
            </a:fld>
            <a:endParaRPr lang="ru-RU"/>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F188A9-2446-4D70-8E64-8AE9953F874E}" type="datetimeFigureOut">
              <a:rPr lang="ru-RU" smtClean="0"/>
              <a:t>10.02.2018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343ED2-19F8-4735-8BD8-8DBF65FF8D56}" type="slidenum">
              <a:rPr lang="ru-RU" smtClean="0"/>
              <a:t>‹#›</a:t>
            </a:fld>
            <a:endParaRPr lang="ru-RU"/>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F188A9-2446-4D70-8E64-8AE9953F874E}" type="datetimeFigureOut">
              <a:rPr lang="ru-RU" smtClean="0"/>
              <a:t>10.02.2018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7343ED2-19F8-4735-8BD8-8DBF65FF8D56}" type="slidenum">
              <a:rPr lang="ru-RU" smtClean="0"/>
              <a:t>‹#›</a:t>
            </a:fld>
            <a:endParaRPr lang="ru-RU"/>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F188A9-2446-4D70-8E64-8AE9953F874E}" type="datetimeFigureOut">
              <a:rPr lang="ru-RU" smtClean="0"/>
              <a:t>10.02.2018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7343ED2-19F8-4735-8BD8-8DBF65FF8D56}" type="slidenum">
              <a:rPr lang="ru-RU" smtClean="0"/>
              <a:t>‹#›</a:t>
            </a:fld>
            <a:endParaRPr lang="ru-RU"/>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F188A9-2446-4D70-8E64-8AE9953F874E}" type="datetimeFigureOut">
              <a:rPr lang="ru-RU" smtClean="0"/>
              <a:t>10.02.2018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7343ED2-19F8-4735-8BD8-8DBF65FF8D56}" type="slidenum">
              <a:rPr lang="ru-RU" smtClean="0"/>
              <a:t>‹#›</a:t>
            </a:fld>
            <a:endParaRPr lang="ru-RU"/>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F188A9-2446-4D70-8E64-8AE9953F874E}" type="datetimeFigureOut">
              <a:rPr lang="ru-RU" smtClean="0"/>
              <a:t>10.02.2018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343ED2-19F8-4735-8BD8-8DBF65FF8D56}" type="slidenum">
              <a:rPr lang="ru-RU" smtClean="0"/>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F188A9-2446-4D70-8E64-8AE9953F874E}" type="datetimeFigureOut">
              <a:rPr lang="ru-RU" smtClean="0"/>
              <a:t>10.02.2018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343ED2-19F8-4735-8BD8-8DBF65FF8D56}" type="slidenum">
              <a:rPr lang="ru-RU" smtClean="0"/>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4F188A9-2446-4D70-8E64-8AE9953F874E}" type="datetimeFigureOut">
              <a:rPr lang="ru-RU" smtClean="0"/>
              <a:t>10.02.2018</a:t>
            </a:fld>
            <a:endParaRPr lang="ru-RU"/>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7343ED2-19F8-4735-8BD8-8DBF65FF8D56}" type="slidenum">
              <a:rPr lang="ru-RU" smtClean="0"/>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gif"/><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Картинки по запросу картинки медицина"/>
          <p:cNvPicPr>
            <a:picLocks noChangeAspect="1" noChangeArrowheads="1"/>
          </p:cNvPicPr>
          <p:nvPr/>
        </p:nvPicPr>
        <p:blipFill>
          <a:blip r:embed="rId2"/>
          <a:srcRect/>
          <a:stretch>
            <a:fillRect/>
          </a:stretch>
        </p:blipFill>
        <p:spPr bwMode="auto">
          <a:xfrm>
            <a:off x="142844" y="214290"/>
            <a:ext cx="8658220" cy="5872138"/>
          </a:xfrm>
          <a:prstGeom prst="rect">
            <a:avLst/>
          </a:prstGeom>
          <a:noFill/>
        </p:spPr>
      </p:pic>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Картинки по запросу картинки медицина"/>
          <p:cNvPicPr>
            <a:picLocks noChangeAspect="1" noChangeArrowheads="1"/>
          </p:cNvPicPr>
          <p:nvPr/>
        </p:nvPicPr>
        <p:blipFill>
          <a:blip r:embed="rId2"/>
          <a:srcRect/>
          <a:stretch>
            <a:fillRect/>
          </a:stretch>
        </p:blipFill>
        <p:spPr bwMode="auto">
          <a:xfrm>
            <a:off x="146585" y="357166"/>
            <a:ext cx="8764962" cy="585791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a:solidFill>
            <a:srgbClr val="00B0F0"/>
          </a:solidFill>
          <a:ln>
            <a:solidFill>
              <a:srgbClr val="00B0F0"/>
            </a:solidFill>
          </a:ln>
        </p:spPr>
        <p:txBody>
          <a:bodyPr>
            <a:normAutofit/>
          </a:bodyPr>
          <a:lstStyle/>
          <a:p>
            <a:pPr algn="ctr"/>
            <a:r>
              <a:rPr lang="en-US" sz="4800" dirty="0" smtClean="0">
                <a:solidFill>
                  <a:srgbClr val="FFFF00"/>
                </a:solidFill>
              </a:rPr>
              <a:t>HEALTH IS ABOVE WEALTH</a:t>
            </a:r>
            <a:endParaRPr lang="ru-RU" sz="4800" dirty="0">
              <a:solidFill>
                <a:srgbClr val="FFFF00"/>
              </a:solidFill>
            </a:endParaRPr>
          </a:p>
        </p:txBody>
      </p:sp>
      <p:sp>
        <p:nvSpPr>
          <p:cNvPr id="3" name="Содержимое 2"/>
          <p:cNvSpPr>
            <a:spLocks noGrp="1"/>
          </p:cNvSpPr>
          <p:nvPr>
            <p:ph sz="quarter" idx="1"/>
          </p:nvPr>
        </p:nvSpPr>
        <p:spPr/>
        <p:txBody>
          <a:bodyPr>
            <a:normAutofit/>
          </a:bodyPr>
          <a:lstStyle/>
          <a:p>
            <a:r>
              <a:rPr lang="en-US" dirty="0"/>
              <a:t> </a:t>
            </a:r>
            <a:endParaRPr lang="ru-RU" dirty="0"/>
          </a:p>
        </p:txBody>
      </p:sp>
      <p:pic>
        <p:nvPicPr>
          <p:cNvPr id="12290" name="Picture 2" descr="Картинки по запросу картинки медицина"/>
          <p:cNvPicPr>
            <a:picLocks noChangeAspect="1" noChangeArrowheads="1"/>
          </p:cNvPicPr>
          <p:nvPr/>
        </p:nvPicPr>
        <p:blipFill>
          <a:blip r:embed="rId2"/>
          <a:srcRect/>
          <a:stretch>
            <a:fillRect/>
          </a:stretch>
        </p:blipFill>
        <p:spPr bwMode="auto">
          <a:xfrm>
            <a:off x="0" y="1183560"/>
            <a:ext cx="9144000" cy="5599028"/>
          </a:xfrm>
          <a:prstGeom prst="rect">
            <a:avLst/>
          </a:prstGeom>
          <a:noFill/>
        </p:spPr>
      </p:pic>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7429552" cy="6247864"/>
          </a:xfrm>
          <a:prstGeom prst="rect">
            <a:avLst/>
          </a:prstGeom>
        </p:spPr>
        <p:txBody>
          <a:bodyPr wrap="square">
            <a:spAutoFit/>
          </a:bodyPr>
          <a:lstStyle/>
          <a:p>
            <a:r>
              <a:rPr lang="en-US" dirty="0" smtClean="0"/>
              <a:t> </a:t>
            </a:r>
            <a:r>
              <a:rPr lang="en-US" sz="4000" b="1" dirty="0" smtClean="0"/>
              <a:t>Stomach ache                            </a:t>
            </a:r>
            <a:endParaRPr lang="ru-RU" sz="4000" dirty="0" smtClean="0"/>
          </a:p>
          <a:p>
            <a:r>
              <a:rPr lang="en-US" sz="4000" b="1" dirty="0" smtClean="0"/>
              <a:t>Headache</a:t>
            </a:r>
            <a:endParaRPr lang="ru-RU" sz="4000" dirty="0" smtClean="0"/>
          </a:p>
          <a:p>
            <a:r>
              <a:rPr lang="en-US" sz="4000" dirty="0" smtClean="0"/>
              <a:t> </a:t>
            </a:r>
            <a:r>
              <a:rPr lang="en-US" sz="4000" b="1" dirty="0" smtClean="0"/>
              <a:t>Nurse</a:t>
            </a:r>
            <a:endParaRPr lang="ru-RU" sz="4000" dirty="0" smtClean="0"/>
          </a:p>
          <a:p>
            <a:r>
              <a:rPr lang="en-US" sz="4000" dirty="0" smtClean="0"/>
              <a:t> </a:t>
            </a:r>
            <a:r>
              <a:rPr lang="en-US" sz="4000" b="1" dirty="0" smtClean="0"/>
              <a:t>Earache</a:t>
            </a:r>
            <a:endParaRPr lang="ru-RU" sz="4000" dirty="0" smtClean="0"/>
          </a:p>
          <a:p>
            <a:r>
              <a:rPr lang="en-US" sz="4000" dirty="0" smtClean="0"/>
              <a:t> </a:t>
            </a:r>
            <a:r>
              <a:rPr lang="en-US" sz="4000" b="1" dirty="0" smtClean="0"/>
              <a:t>Backache             </a:t>
            </a:r>
            <a:endParaRPr lang="ru-RU" sz="4000" dirty="0" smtClean="0"/>
          </a:p>
          <a:p>
            <a:pPr>
              <a:buNone/>
            </a:pPr>
            <a:r>
              <a:rPr lang="en-US" sz="4000" dirty="0" smtClean="0"/>
              <a:t>      </a:t>
            </a:r>
            <a:endParaRPr lang="ru-RU" sz="4000" dirty="0" smtClean="0"/>
          </a:p>
          <a:p>
            <a:r>
              <a:rPr lang="en-US" sz="4000" dirty="0" smtClean="0"/>
              <a:t> </a:t>
            </a:r>
            <a:r>
              <a:rPr lang="en-US" sz="4000" b="1" dirty="0" smtClean="0"/>
              <a:t>Dentist</a:t>
            </a:r>
            <a:endParaRPr lang="ru-RU" sz="4000" dirty="0" smtClean="0"/>
          </a:p>
          <a:p>
            <a:r>
              <a:rPr lang="en-US" sz="4000" dirty="0" smtClean="0"/>
              <a:t> </a:t>
            </a:r>
            <a:r>
              <a:rPr lang="en-US" sz="4000" b="1" dirty="0" smtClean="0"/>
              <a:t>Toothache  </a:t>
            </a:r>
            <a:endParaRPr lang="ru-RU" sz="4000" dirty="0" smtClean="0"/>
          </a:p>
          <a:p>
            <a:r>
              <a:rPr lang="en-US" sz="4000" dirty="0" smtClean="0"/>
              <a:t> </a:t>
            </a:r>
            <a:r>
              <a:rPr lang="en-US" sz="4000" b="1" dirty="0" smtClean="0"/>
              <a:t>Medicine</a:t>
            </a:r>
            <a:endParaRPr lang="ru-RU" sz="4000" dirty="0" smtClean="0"/>
          </a:p>
          <a:p>
            <a:r>
              <a:rPr lang="en-US" sz="4000" dirty="0" smtClean="0"/>
              <a:t> </a:t>
            </a:r>
            <a:r>
              <a:rPr lang="en-US" sz="4000" b="1" dirty="0" smtClean="0"/>
              <a:t>Cold</a:t>
            </a:r>
            <a:endParaRPr lang="ru-RU" sz="4000" dirty="0"/>
          </a:p>
        </p:txBody>
      </p:sp>
      <p:pic>
        <p:nvPicPr>
          <p:cNvPr id="3" name="Picture 2" descr="Картинки по запросу картинки медицина"/>
          <p:cNvPicPr>
            <a:picLocks noChangeAspect="1" noChangeArrowheads="1"/>
          </p:cNvPicPr>
          <p:nvPr/>
        </p:nvPicPr>
        <p:blipFill>
          <a:blip r:embed="rId2"/>
          <a:srcRect/>
          <a:stretch>
            <a:fillRect/>
          </a:stretch>
        </p:blipFill>
        <p:spPr bwMode="auto">
          <a:xfrm>
            <a:off x="2857488" y="1142980"/>
            <a:ext cx="5715020" cy="5715020"/>
          </a:xfrm>
          <a:prstGeom prst="rect">
            <a:avLst/>
          </a:prstGeom>
          <a:noFill/>
        </p:spPr>
      </p:pic>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Картинки по запросу картинки анимации медсестра"/>
          <p:cNvPicPr/>
          <p:nvPr/>
        </p:nvPicPr>
        <p:blipFill>
          <a:blip r:embed="rId2"/>
          <a:srcRect/>
          <a:stretch>
            <a:fillRect/>
          </a:stretch>
        </p:blipFill>
        <p:spPr bwMode="auto">
          <a:xfrm>
            <a:off x="571472" y="357166"/>
            <a:ext cx="2857520" cy="1500198"/>
          </a:xfrm>
          <a:prstGeom prst="rect">
            <a:avLst/>
          </a:prstGeom>
          <a:noFill/>
          <a:ln w="9525">
            <a:noFill/>
            <a:miter lim="800000"/>
            <a:headEnd/>
            <a:tailEnd/>
          </a:ln>
        </p:spPr>
      </p:pic>
      <p:pic>
        <p:nvPicPr>
          <p:cNvPr id="5" name="Рисунок 4" descr="Картинки по запросу картинки анимации стоматолог"/>
          <p:cNvPicPr/>
          <p:nvPr/>
        </p:nvPicPr>
        <p:blipFill>
          <a:blip r:embed="rId3"/>
          <a:srcRect/>
          <a:stretch>
            <a:fillRect/>
          </a:stretch>
        </p:blipFill>
        <p:spPr bwMode="auto">
          <a:xfrm>
            <a:off x="4000496" y="285728"/>
            <a:ext cx="2214578" cy="1571636"/>
          </a:xfrm>
          <a:prstGeom prst="rect">
            <a:avLst/>
          </a:prstGeom>
          <a:noFill/>
          <a:ln w="9525">
            <a:noFill/>
            <a:miter lim="800000"/>
            <a:headEnd/>
            <a:tailEnd/>
          </a:ln>
        </p:spPr>
      </p:pic>
      <p:pic>
        <p:nvPicPr>
          <p:cNvPr id="6" name="Рисунок 5" descr="Картинки по запросу картинки анимации ліки"/>
          <p:cNvPicPr/>
          <p:nvPr/>
        </p:nvPicPr>
        <p:blipFill>
          <a:blip r:embed="rId4"/>
          <a:srcRect/>
          <a:stretch>
            <a:fillRect/>
          </a:stretch>
        </p:blipFill>
        <p:spPr bwMode="auto">
          <a:xfrm>
            <a:off x="6929454" y="214290"/>
            <a:ext cx="2000264" cy="1714488"/>
          </a:xfrm>
          <a:prstGeom prst="rect">
            <a:avLst/>
          </a:prstGeom>
          <a:noFill/>
          <a:ln w="9525">
            <a:noFill/>
            <a:miter lim="800000"/>
            <a:headEnd/>
            <a:tailEnd/>
          </a:ln>
        </p:spPr>
      </p:pic>
      <p:pic>
        <p:nvPicPr>
          <p:cNvPr id="7" name="Рисунок 6" descr="Картинки по запросу малюнок анимации зубна біль"/>
          <p:cNvPicPr/>
          <p:nvPr/>
        </p:nvPicPr>
        <p:blipFill>
          <a:blip r:embed="rId5" cstate="print"/>
          <a:srcRect/>
          <a:stretch>
            <a:fillRect/>
          </a:stretch>
        </p:blipFill>
        <p:spPr bwMode="auto">
          <a:xfrm>
            <a:off x="285720" y="2071678"/>
            <a:ext cx="3038475" cy="1736272"/>
          </a:xfrm>
          <a:prstGeom prst="rect">
            <a:avLst/>
          </a:prstGeom>
          <a:noFill/>
          <a:ln w="9525">
            <a:noFill/>
            <a:miter lim="800000"/>
            <a:headEnd/>
            <a:tailEnd/>
          </a:ln>
        </p:spPr>
      </p:pic>
      <p:pic>
        <p:nvPicPr>
          <p:cNvPr id="8" name="Рисунок 7" descr="Картинки по запросу малюнок анимации спина болить"/>
          <p:cNvPicPr/>
          <p:nvPr/>
        </p:nvPicPr>
        <p:blipFill>
          <a:blip r:embed="rId6"/>
          <a:srcRect/>
          <a:stretch>
            <a:fillRect/>
          </a:stretch>
        </p:blipFill>
        <p:spPr bwMode="auto">
          <a:xfrm>
            <a:off x="3714744" y="2143116"/>
            <a:ext cx="2718026" cy="1619250"/>
          </a:xfrm>
          <a:prstGeom prst="rect">
            <a:avLst/>
          </a:prstGeom>
          <a:noFill/>
          <a:ln w="9525">
            <a:noFill/>
            <a:miter lim="800000"/>
            <a:headEnd/>
            <a:tailEnd/>
          </a:ln>
        </p:spPr>
      </p:pic>
      <p:pic>
        <p:nvPicPr>
          <p:cNvPr id="9" name="Рисунок 8" descr="Картинки по запросу малюнок живіт болить"/>
          <p:cNvPicPr/>
          <p:nvPr/>
        </p:nvPicPr>
        <p:blipFill>
          <a:blip r:embed="rId7" cstate="print"/>
          <a:srcRect/>
          <a:stretch>
            <a:fillRect/>
          </a:stretch>
        </p:blipFill>
        <p:spPr bwMode="auto">
          <a:xfrm>
            <a:off x="6686550" y="2000240"/>
            <a:ext cx="2457450" cy="1895475"/>
          </a:xfrm>
          <a:prstGeom prst="rect">
            <a:avLst/>
          </a:prstGeom>
          <a:noFill/>
          <a:ln w="9525">
            <a:noFill/>
            <a:miter lim="800000"/>
            <a:headEnd/>
            <a:tailEnd/>
          </a:ln>
        </p:spPr>
      </p:pic>
      <p:pic>
        <p:nvPicPr>
          <p:cNvPr id="10" name="Рисунок 9" descr="Картинки по запросу малюнок вухо болить"/>
          <p:cNvPicPr/>
          <p:nvPr/>
        </p:nvPicPr>
        <p:blipFill>
          <a:blip r:embed="rId8"/>
          <a:srcRect/>
          <a:stretch>
            <a:fillRect/>
          </a:stretch>
        </p:blipFill>
        <p:spPr bwMode="auto">
          <a:xfrm>
            <a:off x="6257925" y="4643446"/>
            <a:ext cx="2886075" cy="1684535"/>
          </a:xfrm>
          <a:prstGeom prst="rect">
            <a:avLst/>
          </a:prstGeom>
          <a:noFill/>
          <a:ln w="9525">
            <a:noFill/>
            <a:miter lim="800000"/>
            <a:headEnd/>
            <a:tailEnd/>
          </a:ln>
        </p:spPr>
      </p:pic>
      <p:pic>
        <p:nvPicPr>
          <p:cNvPr id="11" name="Рисунок 10" descr="Картинки по запросу малюнок голова болить"/>
          <p:cNvPicPr/>
          <p:nvPr/>
        </p:nvPicPr>
        <p:blipFill>
          <a:blip r:embed="rId9" cstate="print"/>
          <a:srcRect/>
          <a:stretch>
            <a:fillRect/>
          </a:stretch>
        </p:blipFill>
        <p:spPr bwMode="auto">
          <a:xfrm>
            <a:off x="428596" y="4572008"/>
            <a:ext cx="2718435" cy="1810690"/>
          </a:xfrm>
          <a:prstGeom prst="rect">
            <a:avLst/>
          </a:prstGeom>
          <a:noFill/>
          <a:ln w="9525">
            <a:noFill/>
            <a:miter lim="800000"/>
            <a:headEnd/>
            <a:tailEnd/>
          </a:ln>
        </p:spPr>
      </p:pic>
      <p:pic>
        <p:nvPicPr>
          <p:cNvPr id="12" name="Рисунок 11" descr="Похожее изображение"/>
          <p:cNvPicPr/>
          <p:nvPr/>
        </p:nvPicPr>
        <p:blipFill>
          <a:blip r:embed="rId10"/>
          <a:srcRect/>
          <a:stretch>
            <a:fillRect/>
          </a:stretch>
        </p:blipFill>
        <p:spPr bwMode="auto">
          <a:xfrm>
            <a:off x="3571868" y="4572008"/>
            <a:ext cx="2238375" cy="1814017"/>
          </a:xfrm>
          <a:prstGeom prst="rect">
            <a:avLst/>
          </a:prstGeom>
          <a:noFill/>
          <a:ln w="9525">
            <a:noFill/>
            <a:miter lim="800000"/>
            <a:headEnd/>
            <a:tailEnd/>
          </a:ln>
        </p:spPr>
      </p:pic>
    </p:spTree>
  </p:cSld>
  <p:clrMapOvr>
    <a:masterClrMapping/>
  </p:clrMapOvr>
  <p:transition spd="med">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500174"/>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rash                                                            pain</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bruise                                                         pulse</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cut                                                               disease</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cough                                                          lungs</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hay fever                                                chest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sore throat                                                 ankle</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flu                                                            wrist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To feel dizzy                                   blood pressure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7" name="Picture 3" descr="Картинки по запросу картинки медицина"/>
          <p:cNvPicPr>
            <a:picLocks noChangeAspect="1" noChangeArrowheads="1"/>
          </p:cNvPicPr>
          <p:nvPr/>
        </p:nvPicPr>
        <p:blipFill>
          <a:blip r:embed="rId2"/>
          <a:srcRect/>
          <a:stretch>
            <a:fillRect/>
          </a:stretch>
        </p:blipFill>
        <p:spPr bwMode="auto">
          <a:xfrm>
            <a:off x="2571737" y="-1"/>
            <a:ext cx="4478620" cy="3881437"/>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8" y="642916"/>
          <a:ext cx="8429684" cy="5929353"/>
        </p:xfrm>
        <a:graphic>
          <a:graphicData uri="http://schemas.openxmlformats.org/drawingml/2006/table">
            <a:tbl>
              <a:tblPr/>
              <a:tblGrid>
                <a:gridCol w="3916823"/>
                <a:gridCol w="4512861"/>
              </a:tblGrid>
              <a:tr h="790581">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1) a surgeon</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a) looks after children and treats their illnesses</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118587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2) a sister</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b) is trained to prepare drugs and medicines and works in a chemist’s or in a hospital</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39529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3) a dentist</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c) examines and treats people’s eyes</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39529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4) a pediatrician</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d) looks after patients in hospital</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39529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5) a nurse</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e) looks after your heart</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790581">
                <a:tc>
                  <a:txBody>
                    <a:bodyPr/>
                    <a:lstStyle/>
                    <a:p>
                      <a:pPr indent="228600" algn="l">
                        <a:lnSpc>
                          <a:spcPct val="115000"/>
                        </a:lnSpc>
                        <a:spcAft>
                          <a:spcPts val="0"/>
                        </a:spcAft>
                      </a:pPr>
                      <a:r>
                        <a:rPr lang="en-US" sz="2000" b="1" dirty="0">
                          <a:solidFill>
                            <a:srgbClr val="002060"/>
                          </a:solidFill>
                          <a:latin typeface="Times New Roman"/>
                          <a:ea typeface="Times New Roman"/>
                          <a:cs typeface="Times New Roman"/>
                        </a:rPr>
                        <a:t>6) a general </a:t>
                      </a:r>
                      <a:r>
                        <a:rPr lang="en-US" sz="2000" b="1" dirty="0" smtClean="0">
                          <a:solidFill>
                            <a:srgbClr val="002060"/>
                          </a:solidFill>
                          <a:latin typeface="Times New Roman"/>
                          <a:ea typeface="Times New Roman"/>
                          <a:cs typeface="Times New Roman"/>
                        </a:rPr>
                        <a:t>practitioner/a </a:t>
                      </a:r>
                      <a:r>
                        <a:rPr lang="en-US" sz="2000" b="1" dirty="0">
                          <a:solidFill>
                            <a:srgbClr val="002060"/>
                          </a:solidFill>
                          <a:latin typeface="Times New Roman"/>
                          <a:ea typeface="Times New Roman"/>
                          <a:cs typeface="Times New Roman"/>
                        </a:rPr>
                        <a:t>physician</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f) is a senior nurse in a hospital</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39529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7) an oculist</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g) examines and treats people’s ears</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39529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8) an ear doctor</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h) does operations in hospital</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790581">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9) cardiologist</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err="1">
                          <a:latin typeface="Times New Roman"/>
                          <a:ea typeface="Times New Roman"/>
                          <a:cs typeface="Times New Roman"/>
                        </a:rPr>
                        <a:t>i</a:t>
                      </a:r>
                      <a:r>
                        <a:rPr lang="en-US" sz="2000" b="1" dirty="0">
                          <a:latin typeface="Times New Roman"/>
                          <a:ea typeface="Times New Roman"/>
                          <a:cs typeface="Times New Roman"/>
                        </a:rPr>
                        <a:t>) is trained in general medicine and treats people in a particular area or town</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r h="395290">
                <a:tc>
                  <a:txBody>
                    <a:bodyPr/>
                    <a:lstStyle/>
                    <a:p>
                      <a:pPr indent="228600" algn="just">
                        <a:lnSpc>
                          <a:spcPct val="115000"/>
                        </a:lnSpc>
                        <a:spcAft>
                          <a:spcPts val="0"/>
                        </a:spcAft>
                      </a:pPr>
                      <a:r>
                        <a:rPr lang="en-US" sz="2000" b="1" dirty="0">
                          <a:solidFill>
                            <a:srgbClr val="002060"/>
                          </a:solidFill>
                          <a:latin typeface="Times New Roman"/>
                          <a:ea typeface="Times New Roman"/>
                          <a:cs typeface="Times New Roman"/>
                        </a:rPr>
                        <a:t>10) a pharmacist</a:t>
                      </a:r>
                      <a:endParaRPr lang="ru-RU" sz="2000" b="1" dirty="0">
                        <a:solidFill>
                          <a:srgbClr val="002060"/>
                        </a:solidFill>
                        <a:latin typeface="Calibri"/>
                        <a:ea typeface="Calibri"/>
                        <a:cs typeface="Times New Roman"/>
                      </a:endParaRPr>
                    </a:p>
                  </a:txBody>
                  <a:tcPr marL="0" marR="0" marT="0" marB="0" anchor="ctr">
                    <a:lnL>
                      <a:noFill/>
                    </a:lnL>
                    <a:lnR>
                      <a:noFill/>
                    </a:lnR>
                    <a:lnT>
                      <a:noFill/>
                    </a:lnT>
                    <a:lnB>
                      <a:noFill/>
                    </a:lnB>
                    <a:solidFill>
                      <a:srgbClr val="FFFFFF"/>
                    </a:solidFill>
                  </a:tcPr>
                </a:tc>
                <a:tc>
                  <a:txBody>
                    <a:bodyPr/>
                    <a:lstStyle/>
                    <a:p>
                      <a:pPr indent="228600" algn="l">
                        <a:lnSpc>
                          <a:spcPct val="115000"/>
                        </a:lnSpc>
                        <a:spcAft>
                          <a:spcPts val="0"/>
                        </a:spcAft>
                      </a:pPr>
                      <a:r>
                        <a:rPr lang="en-US" sz="2000" b="1" dirty="0">
                          <a:latin typeface="Times New Roman"/>
                          <a:ea typeface="Times New Roman"/>
                          <a:cs typeface="Times New Roman"/>
                        </a:rPr>
                        <a:t>j) looks after your teeth</a:t>
                      </a:r>
                      <a:endParaRPr lang="ru-RU" sz="2000" b="1" dirty="0">
                        <a:latin typeface="Calibri"/>
                        <a:ea typeface="Calibri"/>
                        <a:cs typeface="Times New Roman"/>
                      </a:endParaRPr>
                    </a:p>
                  </a:txBody>
                  <a:tcPr marL="0" marR="0" marT="0" marB="0" anchor="ctr">
                    <a:lnL>
                      <a:noFill/>
                    </a:lnL>
                    <a:lnR>
                      <a:noFill/>
                    </a:lnR>
                    <a:lnT>
                      <a:noFill/>
                    </a:lnT>
                    <a:lnB>
                      <a:noFill/>
                    </a:lnB>
                    <a:solidFill>
                      <a:srgbClr val="FFFFFF"/>
                    </a:solidFill>
                  </a:tcPr>
                </a:tc>
              </a:tr>
            </a:tbl>
          </a:graphicData>
        </a:graphic>
      </p:graphicFrame>
      <p:sp>
        <p:nvSpPr>
          <p:cNvPr id="17409" name="Rectangle 1"/>
          <p:cNvSpPr>
            <a:spLocks noChangeArrowheads="1"/>
          </p:cNvSpPr>
          <p:nvPr/>
        </p:nvSpPr>
        <p:spPr bwMode="auto">
          <a:xfrm>
            <a:off x="0" y="0"/>
            <a:ext cx="6826549"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Match the words and their definitions.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1142984"/>
            <a:ext cx="9144000" cy="378565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sz="4800" b="1" i="1" u="none" strike="noStrike" cap="none" normalizeH="0" baseline="0" dirty="0" smtClean="0">
                <a:ln>
                  <a:noFill/>
                </a:ln>
                <a:solidFill>
                  <a:schemeClr val="accent1">
                    <a:lumMod val="50000"/>
                  </a:schemeClr>
                </a:solidFill>
                <a:effectLst/>
                <a:latin typeface="Calibri" pitchFamily="34" charset="0"/>
                <a:ea typeface="Times New Roman" pitchFamily="18" charset="0"/>
                <a:cs typeface="Times New Roman" pitchFamily="18" charset="0"/>
              </a:rPr>
              <a:t>Pair work. Miming game</a:t>
            </a:r>
            <a:endParaRPr kumimoji="0" lang="ru-RU" sz="4800" b="0" i="0" u="none" strike="noStrike" cap="none" normalizeH="0" baseline="0" dirty="0" smtClean="0">
              <a:ln>
                <a:noFill/>
              </a:ln>
              <a:solidFill>
                <a:schemeClr val="accent1">
                  <a:lumMod val="50000"/>
                </a:schemeClr>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accent1">
                    <a:lumMod val="50000"/>
                  </a:schemeClr>
                </a:solidFill>
                <a:effectLst/>
                <a:latin typeface="Calibri" pitchFamily="34" charset="0"/>
                <a:ea typeface="Times New Roman" pitchFamily="18" charset="0"/>
                <a:cs typeface="Times New Roman" pitchFamily="18" charset="0"/>
              </a:rPr>
              <a:t>— </a:t>
            </a:r>
            <a:r>
              <a:rPr kumimoji="0" lang="en-US" sz="4800" b="0" i="0" u="none" strike="noStrike" cap="none" normalizeH="0" baseline="0" dirty="0" smtClean="0">
                <a:ln>
                  <a:noFill/>
                </a:ln>
                <a:solidFill>
                  <a:schemeClr val="accent6">
                    <a:lumMod val="75000"/>
                  </a:schemeClr>
                </a:solidFill>
                <a:effectLst/>
                <a:latin typeface="Calibri" pitchFamily="34" charset="0"/>
                <a:ea typeface="Times New Roman" pitchFamily="18" charset="0"/>
                <a:cs typeface="Times New Roman" pitchFamily="18" charset="0"/>
              </a:rPr>
              <a:t>What’s the matter?</a:t>
            </a:r>
            <a:endParaRPr kumimoji="0" lang="ru-RU" sz="4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accent6">
                    <a:lumMod val="75000"/>
                  </a:schemeClr>
                </a:solidFill>
                <a:effectLst/>
                <a:latin typeface="Calibri" pitchFamily="34" charset="0"/>
                <a:ea typeface="Times New Roman" pitchFamily="18" charset="0"/>
                <a:cs typeface="Times New Roman" pitchFamily="18" charset="0"/>
              </a:rPr>
              <a:t>— I’ve got a toothache.</a:t>
            </a:r>
            <a:endParaRPr kumimoji="0" lang="ru-RU" sz="4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accent6">
                    <a:lumMod val="75000"/>
                  </a:schemeClr>
                </a:solidFill>
                <a:effectLst/>
                <a:latin typeface="Calibri" pitchFamily="34" charset="0"/>
                <a:ea typeface="Times New Roman" pitchFamily="18" charset="0"/>
                <a:cs typeface="Times New Roman" pitchFamily="18" charset="0"/>
              </a:rPr>
              <a:t>— What are you going to do?</a:t>
            </a:r>
            <a:endParaRPr kumimoji="0" lang="ru-RU" sz="4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accent6">
                    <a:lumMod val="75000"/>
                  </a:schemeClr>
                </a:solidFill>
                <a:effectLst/>
                <a:latin typeface="Calibri" pitchFamily="34" charset="0"/>
                <a:ea typeface="Times New Roman" pitchFamily="18" charset="0"/>
                <a:cs typeface="Times New Roman" pitchFamily="18" charset="0"/>
              </a:rPr>
              <a:t>— I’m going to see a dentist.</a:t>
            </a:r>
            <a:endParaRPr kumimoji="0" lang="en-US" sz="4800" b="0" i="0" u="none" strike="noStrike" cap="none" normalizeH="0" baseline="0" dirty="0" smtClean="0">
              <a:ln>
                <a:noFill/>
              </a:ln>
              <a:solidFill>
                <a:schemeClr val="accent6">
                  <a:lumMod val="75000"/>
                </a:schemeClr>
              </a:solidFill>
              <a:effectLst/>
              <a:latin typeface="Arial" pitchFamily="34" charset="0"/>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785784" y="1214421"/>
          <a:ext cx="7715305" cy="5000663"/>
        </p:xfrm>
        <a:graphic>
          <a:graphicData uri="http://schemas.openxmlformats.org/drawingml/2006/table">
            <a:tbl>
              <a:tblPr/>
              <a:tblGrid>
                <a:gridCol w="1101959"/>
                <a:gridCol w="1101959"/>
                <a:gridCol w="1101959"/>
                <a:gridCol w="1101959"/>
                <a:gridCol w="1101959"/>
                <a:gridCol w="1102755"/>
                <a:gridCol w="1102755"/>
              </a:tblGrid>
              <a:tr h="1401608">
                <a:tc>
                  <a:txBody>
                    <a:bodyPr/>
                    <a:lstStyle/>
                    <a:p>
                      <a:pPr>
                        <a:lnSpc>
                          <a:spcPct val="115000"/>
                        </a:lnSpc>
                        <a:spcAft>
                          <a:spcPts val="0"/>
                        </a:spcAft>
                      </a:pPr>
                      <a:endParaRPr lang="en-US"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b="1" dirty="0">
                          <a:latin typeface="Calibri"/>
                          <a:ea typeface="Calibri"/>
                          <a:cs typeface="Times New Roman"/>
                        </a:rPr>
                        <a:t>cold</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b="1" dirty="0">
                          <a:latin typeface="Calibri"/>
                          <a:ea typeface="Calibri"/>
                          <a:cs typeface="Times New Roman"/>
                        </a:rPr>
                        <a:t>cough</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b="1" dirty="0">
                          <a:latin typeface="Calibri"/>
                          <a:ea typeface="Calibri"/>
                          <a:cs typeface="Times New Roman"/>
                        </a:rPr>
                        <a:t>Sore throat</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b="1" dirty="0" smtClean="0">
                          <a:latin typeface="Calibri"/>
                          <a:ea typeface="Calibri"/>
                          <a:cs typeface="Times New Roman"/>
                        </a:rPr>
                        <a:t>Ear-ache</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b="1" dirty="0" smtClean="0">
                          <a:latin typeface="Calibri"/>
                          <a:ea typeface="Calibri"/>
                          <a:cs typeface="Times New Roman"/>
                        </a:rPr>
                        <a:t>Head-ache</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b="1" dirty="0">
                          <a:latin typeface="Calibri"/>
                          <a:ea typeface="Calibri"/>
                          <a:cs typeface="Times New Roman"/>
                        </a:rPr>
                        <a:t>Tummy ache</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2791">
                <a:tc>
                  <a:txBody>
                    <a:bodyPr/>
                    <a:lstStyle/>
                    <a:p>
                      <a:pPr>
                        <a:lnSpc>
                          <a:spcPct val="115000"/>
                        </a:lnSpc>
                        <a:spcAft>
                          <a:spcPts val="0"/>
                        </a:spcAft>
                      </a:pPr>
                      <a:r>
                        <a:rPr lang="en-US" sz="2400" b="1" dirty="0">
                          <a:latin typeface="Calibri"/>
                          <a:ea typeface="Calibri"/>
                          <a:cs typeface="Times New Roman"/>
                        </a:rPr>
                        <a:t>Sue</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0682">
                <a:tc>
                  <a:txBody>
                    <a:bodyPr/>
                    <a:lstStyle/>
                    <a:p>
                      <a:pPr>
                        <a:lnSpc>
                          <a:spcPct val="115000"/>
                        </a:lnSpc>
                        <a:spcAft>
                          <a:spcPts val="0"/>
                        </a:spcAft>
                      </a:pPr>
                      <a:r>
                        <a:rPr lang="en-US" sz="2400" b="1" dirty="0">
                          <a:latin typeface="Calibri"/>
                          <a:ea typeface="Calibri"/>
                          <a:cs typeface="Times New Roman"/>
                        </a:rPr>
                        <a:t>Jane</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2791">
                <a:tc>
                  <a:txBody>
                    <a:bodyPr/>
                    <a:lstStyle/>
                    <a:p>
                      <a:pPr>
                        <a:lnSpc>
                          <a:spcPct val="115000"/>
                        </a:lnSpc>
                        <a:spcAft>
                          <a:spcPts val="0"/>
                        </a:spcAft>
                      </a:pPr>
                      <a:r>
                        <a:rPr lang="en-US" sz="2400" b="1" dirty="0">
                          <a:latin typeface="Calibri"/>
                          <a:ea typeface="Calibri"/>
                          <a:cs typeface="Times New Roman"/>
                        </a:rPr>
                        <a:t>Tom</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2791">
                <a:tc>
                  <a:txBody>
                    <a:bodyPr/>
                    <a:lstStyle/>
                    <a:p>
                      <a:pPr>
                        <a:lnSpc>
                          <a:spcPct val="115000"/>
                        </a:lnSpc>
                        <a:spcAft>
                          <a:spcPts val="0"/>
                        </a:spcAft>
                      </a:pPr>
                      <a:r>
                        <a:rPr lang="en-US" sz="2400" b="1" dirty="0">
                          <a:latin typeface="Calibri"/>
                          <a:ea typeface="Calibri"/>
                          <a:cs typeface="Times New Roman"/>
                        </a:rPr>
                        <a:t>Sophie</a:t>
                      </a:r>
                      <a:endParaRPr lang="ru-RU" sz="24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100" dirty="0">
                        <a:latin typeface="Calibri"/>
                        <a:ea typeface="Calibri"/>
                        <a:cs typeface="Times New Roman"/>
                      </a:endParaRPr>
                    </a:p>
                  </a:txBody>
                  <a:tcPr marL="67943" marR="679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4033" name="Rectangle 1"/>
          <p:cNvSpPr>
            <a:spLocks noChangeArrowheads="1"/>
          </p:cNvSpPr>
          <p:nvPr/>
        </p:nvSpPr>
        <p:spPr bwMode="auto">
          <a:xfrm>
            <a:off x="0" y="0"/>
            <a:ext cx="7423571"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Tick healthy problems that each child has. ( V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0" y="857232"/>
            <a:ext cx="9144000" cy="40934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smtClean="0">
                <a:ln>
                  <a:noFill/>
                </a:ln>
                <a:solidFill>
                  <a:schemeClr val="accent6">
                    <a:lumMod val="75000"/>
                  </a:schemeClr>
                </a:solidFill>
                <a:effectLst/>
                <a:latin typeface="Arial Narrow" pitchFamily="34" charset="0"/>
                <a:ea typeface="Times New Roman" pitchFamily="18" charset="0"/>
                <a:cs typeface="Times New Roman" pitchFamily="18" charset="0"/>
              </a:rPr>
              <a:t>4. Reading and writing</a:t>
            </a:r>
            <a:endParaRPr kumimoji="0" lang="ru-RU" sz="2000" b="1" i="0" u="none" strike="noStrike" cap="none" normalizeH="0" baseline="0" dirty="0" smtClean="0">
              <a:ln>
                <a:noFill/>
              </a:ln>
              <a:solidFill>
                <a:schemeClr val="accent6">
                  <a:lumMod val="75000"/>
                </a:schemeClr>
              </a:solidFill>
              <a:effectLst/>
              <a:latin typeface="Arial Narrow"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accent6">
                    <a:lumMod val="75000"/>
                  </a:schemeClr>
                </a:solidFill>
                <a:effectLst/>
                <a:latin typeface="Arial Narrow" pitchFamily="34" charset="0"/>
                <a:ea typeface="Times New Roman" pitchFamily="18" charset="0"/>
                <a:cs typeface="Times New Roman" pitchFamily="18" charset="0"/>
              </a:rPr>
              <a:t>Read the text and write out and translate the words and expressions which you’ve learnt at this lesson.</a:t>
            </a:r>
            <a:endParaRPr kumimoji="0" lang="ru-RU" sz="2000" b="1" i="0" u="none" strike="noStrike" cap="none" normalizeH="0" baseline="0" dirty="0" smtClean="0">
              <a:ln>
                <a:noFill/>
              </a:ln>
              <a:solidFill>
                <a:schemeClr val="accent6">
                  <a:lumMod val="75000"/>
                </a:schemeClr>
              </a:solidFill>
              <a:effectLst/>
              <a:latin typeface="Arial Narrow"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There is nothing more important than health. “Health is above wealth”, wise people say, because you can’t be good at your studies or work well if you don’t take care of your health.</a:t>
            </a:r>
            <a:endParaRPr kumimoji="0" lang="ru-RU" sz="2000" i="0" u="none" strike="noStrike" cap="none" normalizeH="0" baseline="0" dirty="0" smtClean="0">
              <a:ln>
                <a:noFill/>
              </a:ln>
              <a:solidFill>
                <a:srgbClr val="002060"/>
              </a:solidFill>
              <a:effectLst/>
              <a:latin typeface="Arial Narrow"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If you complain of a sore throat or a bad cough, if you run a high temperature and have a bad cold, if you have a headache, heart disease, toothache, backache, earache or a bad pain in the stomach, if you suffer from a high or low blood pressure, you should consult a doctor.</a:t>
            </a:r>
            <a:endParaRPr kumimoji="0" lang="ru-RU" sz="2000" i="0" u="none" strike="noStrike" cap="none" normalizeH="0" baseline="0" dirty="0" smtClean="0">
              <a:ln>
                <a:noFill/>
              </a:ln>
              <a:solidFill>
                <a:srgbClr val="002060"/>
              </a:solidFill>
              <a:effectLst/>
              <a:latin typeface="Arial Narrow"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The doctor will take your temperature, examine you, feel your pulse, test your blood pressure, sound your heart and lungs and have your chest X-rayed if necessary. After that he will prescribe you some treatment (pills, tablets, mixtures or some other medicine) which you can buy at the chemist’s. In order to avoid complications he will recommend you to stay in bed for some days. If you want to recover soon, you have to follow the doctor’s instructions.</a:t>
            </a:r>
            <a:endParaRPr kumimoji="0" lang="en-US" sz="2000" i="0" u="none" strike="noStrike" cap="none" normalizeH="0" baseline="0" dirty="0" smtClean="0">
              <a:ln>
                <a:noFill/>
              </a:ln>
              <a:solidFill>
                <a:srgbClr val="002060"/>
              </a:solidFill>
              <a:effectLst/>
              <a:latin typeface="Arial Narrow" pitchFamily="34" charset="0"/>
              <a:cs typeface="Arial" pitchFamily="34" charset="0"/>
            </a:endParaRPr>
          </a:p>
        </p:txBody>
      </p:sp>
    </p:spTree>
  </p:cSld>
  <p:clrMapOvr>
    <a:masterClrMapping/>
  </p:clrMapOvr>
  <p:transition spd="med">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41</TotalTime>
  <Words>448</Words>
  <Application>Microsoft Office PowerPoint</Application>
  <PresentationFormat>Экран (4:3)</PresentationFormat>
  <Paragraphs>62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Начальная</vt:lpstr>
      <vt:lpstr>Слайд 1</vt:lpstr>
      <vt:lpstr>HEALTH IS ABOVE WEALTH</vt:lpstr>
      <vt:lpstr>Слайд 3</vt:lpstr>
      <vt:lpstr>Слайд 4</vt:lpstr>
      <vt:lpstr>Слайд 5</vt:lpstr>
      <vt:lpstr>Слайд 6</vt:lpstr>
      <vt:lpstr>Слайд 7</vt:lpstr>
      <vt:lpstr>Слайд 8</vt:lpstr>
      <vt:lpstr>Слайд 9</vt:lpstr>
      <vt:lpstr>Слайд 10</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5</cp:revision>
  <dcterms:created xsi:type="dcterms:W3CDTF">2018-02-10T18:09:34Z</dcterms:created>
  <dcterms:modified xsi:type="dcterms:W3CDTF">2018-02-10T18:50:38Z</dcterms:modified>
</cp:coreProperties>
</file>