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0" r:id="rId4"/>
    <p:sldId id="279" r:id="rId5"/>
    <p:sldId id="294" r:id="rId6"/>
    <p:sldId id="291" r:id="rId7"/>
    <p:sldId id="284" r:id="rId8"/>
    <p:sldId id="265" r:id="rId9"/>
    <p:sldId id="267" r:id="rId10"/>
    <p:sldId id="268" r:id="rId11"/>
    <p:sldId id="272" r:id="rId12"/>
    <p:sldId id="300" r:id="rId13"/>
    <p:sldId id="301" r:id="rId14"/>
    <p:sldId id="302" r:id="rId15"/>
    <p:sldId id="290" r:id="rId16"/>
    <p:sldId id="273" r:id="rId17"/>
    <p:sldId id="28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5050"/>
    <a:srgbClr val="006600"/>
    <a:srgbClr val="A5002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138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750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0683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4444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7115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8934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6908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013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294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673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3449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557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551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978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1675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007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FC950-FDE7-409E-9E61-C2E74D9AC465}" type="datetimeFigureOut">
              <a:rPr lang="uk-UA" smtClean="0"/>
              <a:pPr/>
              <a:t>02.03.2023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75AD1C-8FE3-4DE1-8A5A-842EFAEB5D1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431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7772400" cy="1470025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Рослинні символи українців</a:t>
            </a:r>
            <a:endParaRPr lang="uk-UA" sz="3200" b="1" dirty="0">
              <a:solidFill>
                <a:srgbClr val="00B0F0"/>
              </a:solidFill>
            </a:endParaRPr>
          </a:p>
        </p:txBody>
      </p:sp>
      <p:pic>
        <p:nvPicPr>
          <p:cNvPr id="8" name="Рисунок 7" descr="flora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2571744"/>
            <a:ext cx="3256733" cy="2214578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</a:rPr>
              <a:t>Барвінок   </a:t>
            </a:r>
            <a:r>
              <a:rPr lang="uk-UA" b="1" dirty="0" smtClean="0">
                <a:solidFill>
                  <a:srgbClr val="006600"/>
                </a:solidFill>
              </a:rPr>
              <a:t>  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  </a:t>
            </a:r>
            <a:r>
              <a:rPr lang="uk-UA" dirty="0" smtClean="0">
                <a:solidFill>
                  <a:srgbClr val="002060"/>
                </a:solidFill>
              </a:rPr>
              <a:t>За українськими народними уявленнями, барвінок символізує трійцю: дитинство, зрілий вік, старість; батька, матір, дитя; весну, літо, осінь; вічне нев'януче кохання, нестаріюче життя, пам'ять, а                                           тому з барвінком українці                                               віками сплітали весільні вінки,                                   робили косиці, плели вінки й на могили, що символізувало вічну пам'ять, садили й садять на могилах.</a:t>
            </a:r>
            <a:endParaRPr lang="uk-UA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periwinkle-myrtle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3429000"/>
            <a:ext cx="1643074" cy="1306244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Чорнобривці    </a:t>
            </a:r>
            <a:r>
              <a:rPr lang="uk-UA" b="1" dirty="0" smtClean="0">
                <a:solidFill>
                  <a:srgbClr val="006600"/>
                </a:solidFill>
              </a:rPr>
              <a:t>  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	</a:t>
            </a:r>
            <a:r>
              <a:rPr lang="uk-UA" dirty="0" smtClean="0">
                <a:solidFill>
                  <a:srgbClr val="C00000"/>
                </a:solidFill>
              </a:rPr>
              <a:t>Чорнобривці – з </a:t>
            </a:r>
            <a:r>
              <a:rPr lang="ru-RU" dirty="0" err="1" smtClean="0">
                <a:solidFill>
                  <a:srgbClr val="C00000"/>
                </a:solidFill>
              </a:rPr>
              <a:t>давніх-давен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прикрашали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сільські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подвір</a:t>
            </a:r>
            <a:r>
              <a:rPr lang="en-US" dirty="0" smtClean="0">
                <a:solidFill>
                  <a:srgbClr val="C00000"/>
                </a:solidFill>
              </a:rPr>
              <a:t>’</a:t>
            </a:r>
            <a:r>
              <a:rPr lang="uk-UA" dirty="0" smtClean="0">
                <a:solidFill>
                  <a:srgbClr val="C00000"/>
                </a:solidFill>
              </a:rPr>
              <a:t>я і так органічно ввійшли в сільський колорит,  що їх стали вважати символом України. Вони згадані в ряді художніх творів, народних і сучасних піснях, казках, бувальщинах та вишиванках. На сьогоднішній день вони є головною прикрасою  			не лише сільської місцевості, 			але й міської, тому що дають  			яскраві, соковиті кольори  				протягом літа і осені.  </a:t>
            </a:r>
          </a:p>
        </p:txBody>
      </p:sp>
      <p:pic>
        <p:nvPicPr>
          <p:cNvPr id="5" name="Рисунок 4" descr="чорнобрив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4643446"/>
            <a:ext cx="1928827" cy="1500198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428604"/>
            <a:ext cx="8229600" cy="98903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Соняшник </a:t>
            </a: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</a:t>
            </a: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uk-UA" sz="44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643050"/>
            <a:ext cx="78581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solidFill>
                  <a:srgbClr val="FFC000"/>
                </a:solidFill>
              </a:rPr>
              <a:t>Соняшник символізує Батьківщину: як соняшник повертає за Сонцем свою голову, так і людина думкою, словом і ділом звернена до своєї Вітчизни. Як Сонце для 				соняшника - єдиний і 				незамінний орієнтир, так і 			для людини Батьківщина - 			єдина і найвища цінність.</a:t>
            </a:r>
            <a:endParaRPr lang="uk-UA" sz="3200" dirty="0">
              <a:solidFill>
                <a:srgbClr val="FFC000"/>
              </a:solidFill>
            </a:endParaRPr>
          </a:p>
        </p:txBody>
      </p:sp>
      <p:pic>
        <p:nvPicPr>
          <p:cNvPr id="5" name="Рисунок 4" descr="соняшн.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7" y="3786190"/>
            <a:ext cx="2476517" cy="1857388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428604"/>
            <a:ext cx="8229600" cy="98903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dirty="0" smtClean="0">
                <a:solidFill>
                  <a:srgbClr val="003300"/>
                </a:solidFill>
                <a:latin typeface="+mj-lt"/>
                <a:ea typeface="+mj-ea"/>
                <a:cs typeface="+mj-cs"/>
              </a:rPr>
              <a:t>Любисток </a:t>
            </a:r>
            <a:r>
              <a:rPr lang="uk-UA" sz="4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</a:t>
            </a: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uk-UA" sz="44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643050"/>
            <a:ext cx="464347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solidFill>
                  <a:srgbClr val="003300"/>
                </a:solidFill>
              </a:rPr>
              <a:t>Любисток в Україні є символом кохання</a:t>
            </a:r>
            <a:r>
              <a:rPr lang="ru-RU" sz="3200" dirty="0" smtClean="0">
                <a:solidFill>
                  <a:srgbClr val="003300"/>
                </a:solidFill>
              </a:rPr>
              <a:t>.  </a:t>
            </a:r>
            <a:r>
              <a:rPr lang="ru-RU" sz="3200" dirty="0" err="1" smtClean="0">
                <a:solidFill>
                  <a:srgbClr val="003300"/>
                </a:solidFill>
              </a:rPr>
              <a:t>Це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зілля</a:t>
            </a:r>
            <a:r>
              <a:rPr lang="ru-RU" sz="3200" dirty="0" smtClean="0">
                <a:solidFill>
                  <a:srgbClr val="003300"/>
                </a:solidFill>
              </a:rPr>
              <a:t>, </a:t>
            </a:r>
            <a:r>
              <a:rPr lang="ru-RU" sz="3200" dirty="0" err="1" smtClean="0">
                <a:solidFill>
                  <a:srgbClr val="003300"/>
                </a:solidFill>
              </a:rPr>
              <a:t>яким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можна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причарувати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когось</a:t>
            </a:r>
            <a:r>
              <a:rPr lang="ru-RU" sz="3200" dirty="0" smtClean="0">
                <a:solidFill>
                  <a:srgbClr val="003300"/>
                </a:solidFill>
              </a:rPr>
              <a:t>. Через </a:t>
            </a:r>
            <a:r>
              <a:rPr lang="ru-RU" sz="3200" dirty="0" err="1" smtClean="0">
                <a:solidFill>
                  <a:srgbClr val="003300"/>
                </a:solidFill>
              </a:rPr>
              <a:t>це</a:t>
            </a:r>
            <a:r>
              <a:rPr lang="ru-RU" sz="3200" dirty="0" smtClean="0">
                <a:solidFill>
                  <a:srgbClr val="003300"/>
                </a:solidFill>
              </a:rPr>
              <a:t> в </a:t>
            </a:r>
            <a:r>
              <a:rPr lang="ru-RU" sz="3200" dirty="0" err="1" smtClean="0">
                <a:solidFill>
                  <a:srgbClr val="003300"/>
                </a:solidFill>
              </a:rPr>
              <a:t>народі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називають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його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любчик</a:t>
            </a:r>
            <a:r>
              <a:rPr lang="ru-RU" sz="3200" dirty="0" smtClean="0">
                <a:solidFill>
                  <a:srgbClr val="003300"/>
                </a:solidFill>
              </a:rPr>
              <a:t>, люби мене, </a:t>
            </a:r>
            <a:r>
              <a:rPr lang="ru-RU" sz="3200" dirty="0" err="1" smtClean="0">
                <a:solidFill>
                  <a:srgbClr val="003300"/>
                </a:solidFill>
              </a:rPr>
              <a:t>приворотне</a:t>
            </a:r>
            <a:r>
              <a:rPr lang="ru-RU" sz="3200" dirty="0" smtClean="0">
                <a:solidFill>
                  <a:srgbClr val="003300"/>
                </a:solidFill>
              </a:rPr>
              <a:t> </a:t>
            </a:r>
            <a:r>
              <a:rPr lang="ru-RU" sz="3200" dirty="0" err="1" smtClean="0">
                <a:solidFill>
                  <a:srgbClr val="003300"/>
                </a:solidFill>
              </a:rPr>
              <a:t>зілля</a:t>
            </a:r>
            <a:r>
              <a:rPr lang="ru-RU" sz="3200" dirty="0" smtClean="0">
                <a:solidFill>
                  <a:srgbClr val="003300"/>
                </a:solidFill>
              </a:rPr>
              <a:t>.</a:t>
            </a:r>
            <a:endParaRPr lang="uk-UA" sz="3200" dirty="0">
              <a:solidFill>
                <a:srgbClr val="003300"/>
              </a:solidFill>
            </a:endParaRPr>
          </a:p>
        </p:txBody>
      </p:sp>
      <p:pic>
        <p:nvPicPr>
          <p:cNvPr id="4" name="Рисунок 3" descr="лю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2643182"/>
            <a:ext cx="3238850" cy="2979742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428604"/>
            <a:ext cx="8229600" cy="98903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dirty="0" smtClean="0">
                <a:solidFill>
                  <a:srgbClr val="FF5050"/>
                </a:solidFill>
                <a:latin typeface="+mj-lt"/>
                <a:ea typeface="+mj-ea"/>
                <a:cs typeface="+mj-cs"/>
              </a:rPr>
              <a:t>Мальви  </a:t>
            </a: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uk-UA" sz="44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714488"/>
            <a:ext cx="471490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5050"/>
                </a:solidFill>
              </a:rPr>
              <a:t>  МАЛЬВА - символ </a:t>
            </a:r>
            <a:r>
              <a:rPr lang="ru-RU" sz="3200" dirty="0" err="1" smtClean="0">
                <a:solidFill>
                  <a:srgbClr val="FF5050"/>
                </a:solidFill>
              </a:rPr>
              <a:t>любові</a:t>
            </a:r>
            <a:r>
              <a:rPr lang="ru-RU" sz="3200" dirty="0" smtClean="0">
                <a:solidFill>
                  <a:srgbClr val="FF5050"/>
                </a:solidFill>
              </a:rPr>
              <a:t> до </a:t>
            </a:r>
            <a:r>
              <a:rPr lang="ru-RU" sz="3200" dirty="0" err="1" smtClean="0">
                <a:solidFill>
                  <a:srgbClr val="FF5050"/>
                </a:solidFill>
              </a:rPr>
              <a:t>рідної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землі</a:t>
            </a:r>
            <a:r>
              <a:rPr lang="ru-RU" sz="3200" dirty="0" smtClean="0">
                <a:solidFill>
                  <a:srgbClr val="FF5050"/>
                </a:solidFill>
              </a:rPr>
              <a:t>, </a:t>
            </a:r>
            <a:r>
              <a:rPr lang="ru-RU" sz="3200" dirty="0" err="1" smtClean="0">
                <a:solidFill>
                  <a:srgbClr val="FF5050"/>
                </a:solidFill>
              </a:rPr>
              <a:t>до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свого</a:t>
            </a:r>
            <a:r>
              <a:rPr lang="ru-RU" sz="3200" dirty="0" smtClean="0">
                <a:solidFill>
                  <a:srgbClr val="FF5050"/>
                </a:solidFill>
              </a:rPr>
              <a:t> народу, до </a:t>
            </a:r>
            <a:r>
              <a:rPr lang="ru-RU" sz="3200" dirty="0" err="1" smtClean="0">
                <a:solidFill>
                  <a:srgbClr val="FF5050"/>
                </a:solidFill>
              </a:rPr>
              <a:t>батьківської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хати</a:t>
            </a:r>
            <a:r>
              <a:rPr lang="ru-RU" sz="3200" dirty="0" smtClean="0">
                <a:solidFill>
                  <a:srgbClr val="FF5050"/>
                </a:solidFill>
              </a:rPr>
              <a:t>. </a:t>
            </a:r>
            <a:r>
              <a:rPr lang="ru-RU" sz="3200" dirty="0" err="1" smtClean="0">
                <a:solidFill>
                  <a:srgbClr val="FF5050"/>
                </a:solidFill>
              </a:rPr>
              <a:t>Уособлює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духовне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коріння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людини</a:t>
            </a:r>
            <a:r>
              <a:rPr lang="ru-RU" sz="3200" dirty="0" smtClean="0">
                <a:solidFill>
                  <a:srgbClr val="FF5050"/>
                </a:solidFill>
              </a:rPr>
              <a:t>, </a:t>
            </a:r>
            <a:r>
              <a:rPr lang="ru-RU" sz="3200" dirty="0" err="1" smtClean="0">
                <a:solidFill>
                  <a:srgbClr val="FF5050"/>
                </a:solidFill>
              </a:rPr>
              <a:t>її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вірність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духовній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спадщині</a:t>
            </a:r>
            <a:r>
              <a:rPr lang="ru-RU" sz="3200" dirty="0" smtClean="0">
                <a:solidFill>
                  <a:srgbClr val="FF5050"/>
                </a:solidFill>
              </a:rPr>
              <a:t> </a:t>
            </a:r>
            <a:r>
              <a:rPr lang="ru-RU" sz="3200" dirty="0" err="1" smtClean="0">
                <a:solidFill>
                  <a:srgbClr val="FF5050"/>
                </a:solidFill>
              </a:rPr>
              <a:t>предків</a:t>
            </a:r>
            <a:r>
              <a:rPr lang="ru-RU" sz="3200" dirty="0" smtClean="0">
                <a:solidFill>
                  <a:srgbClr val="FF5050"/>
                </a:solidFill>
              </a:rPr>
              <a:t>.</a:t>
            </a:r>
            <a:endParaRPr lang="uk-UA" sz="3200" dirty="0">
              <a:solidFill>
                <a:srgbClr val="FF5050"/>
              </a:solidFill>
            </a:endParaRPr>
          </a:p>
        </p:txBody>
      </p:sp>
      <p:pic>
        <p:nvPicPr>
          <p:cNvPr id="6146" name="Picture 2" descr="http://www.about-ukraine.com/userfiles/image/%D1%81%D0%B8%D0%BC%D0%B2%D0%BE%D0%BB%D0%B8/malv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785926"/>
            <a:ext cx="2714644" cy="3977817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Мак   </a:t>
            </a:r>
            <a:r>
              <a:rPr lang="uk-UA" b="1" dirty="0" smtClean="0">
                <a:solidFill>
                  <a:srgbClr val="006600"/>
                </a:solidFill>
              </a:rPr>
              <a:t>  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rgbClr val="FF0000"/>
                </a:solidFill>
              </a:rPr>
              <a:t>Люди </a:t>
            </a:r>
            <a:r>
              <a:rPr lang="uk-UA" dirty="0">
                <a:solidFill>
                  <a:srgbClr val="FF0000"/>
                </a:solidFill>
              </a:rPr>
              <a:t>вірили, що якщо нема довго дощу, то треба взяти освяченого на Маковія маку, піти десь у поле до кринички і посипати – то буде дрібний дощ. А як сипнути в криницю разом жменю – то буде злива.</a:t>
            </a:r>
          </a:p>
          <a:p>
            <a:pPr>
              <a:buNone/>
            </a:pPr>
            <a:r>
              <a:rPr lang="uk-UA" dirty="0">
                <a:solidFill>
                  <a:srgbClr val="FF0000"/>
                </a:solidFill>
              </a:rPr>
              <a:t>	</a:t>
            </a:r>
            <a:r>
              <a:rPr lang="uk-UA" dirty="0" smtClean="0">
                <a:solidFill>
                  <a:srgbClr val="FF0000"/>
                </a:solidFill>
              </a:rPr>
              <a:t>Вважають</a:t>
            </a:r>
            <a:r>
              <a:rPr lang="uk-UA" dirty="0">
                <a:solidFill>
                  <a:srgbClr val="FF0000"/>
                </a:solidFill>
              </a:rPr>
              <a:t>, що мак завжди щедро росте на полях битв. Народ стверджує: “ Це не квіти, це кров загиблих, котра піднімається до нас із землі і, перетворившись на криваві квіти маку, просить нас молитися за упокій їхніх грішних </a:t>
            </a:r>
            <a:r>
              <a:rPr lang="uk-UA" dirty="0" err="1">
                <a:solidFill>
                  <a:srgbClr val="FF0000"/>
                </a:solidFill>
              </a:rPr>
              <a:t>душ”</a:t>
            </a:r>
            <a:r>
              <a:rPr lang="uk-UA" dirty="0">
                <a:solidFill>
                  <a:srgbClr val="FF0000"/>
                </a:solidFill>
              </a:rPr>
              <a:t>. Звідси, мабуть, походить спосіб залякування дітей: не ходити на макові поля, оскільки ці квіти висмоктують кров.</a:t>
            </a:r>
          </a:p>
          <a:p>
            <a:endParaRPr lang="uk-UA" dirty="0"/>
          </a:p>
        </p:txBody>
      </p:sp>
      <p:pic>
        <p:nvPicPr>
          <p:cNvPr id="4" name="Рисунок 3" descr="coquelico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72" y="4429132"/>
            <a:ext cx="952500" cy="1838325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Символи - святині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1475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rgbClr val="C00000"/>
                </a:solidFill>
              </a:rPr>
              <a:t>Українці відтворюють ці символи у вишивці, у розписі посуду, в кованих виробах, у різьбленні, в барельєфному прикрашанні житла, у розписах печі в хатах, гончарних виробах, у гравюрі, а також, в окремому виді української творчості -                               в писанках.</a:t>
            </a:r>
            <a:endParaRPr lang="uk-UA" dirty="0">
              <a:solidFill>
                <a:srgbClr val="C000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4143380"/>
            <a:ext cx="1524239" cy="2025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Рослини - символи 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	</a:t>
            </a:r>
            <a:r>
              <a:rPr lang="uk-UA" dirty="0" smtClean="0">
                <a:solidFill>
                  <a:srgbClr val="C00000"/>
                </a:solidFill>
              </a:rPr>
              <a:t>У </a:t>
            </a:r>
            <a:r>
              <a:rPr lang="uk-UA" dirty="0">
                <a:solidFill>
                  <a:srgbClr val="C00000"/>
                </a:solidFill>
              </a:rPr>
              <a:t>калини китиці червоні,</a:t>
            </a:r>
          </a:p>
          <a:p>
            <a:pPr>
              <a:buNone/>
            </a:pPr>
            <a:r>
              <a:rPr lang="uk-UA" dirty="0">
                <a:solidFill>
                  <a:srgbClr val="C00000"/>
                </a:solidFill>
              </a:rPr>
              <a:t>	</a:t>
            </a:r>
            <a:r>
              <a:rPr lang="uk-UA" dirty="0" smtClean="0">
                <a:solidFill>
                  <a:srgbClr val="C00000"/>
                </a:solidFill>
              </a:rPr>
              <a:t>	Білі-білі </a:t>
            </a:r>
            <a:r>
              <a:rPr lang="uk-UA" dirty="0">
                <a:solidFill>
                  <a:srgbClr val="C00000"/>
                </a:solidFill>
              </a:rPr>
              <a:t>квіти у калини. 	</a:t>
            </a:r>
          </a:p>
          <a:p>
            <a:pPr>
              <a:buNone/>
            </a:pPr>
            <a:r>
              <a:rPr lang="uk-UA" dirty="0">
                <a:solidFill>
                  <a:srgbClr val="C00000"/>
                </a:solidFill>
              </a:rPr>
              <a:t>	</a:t>
            </a:r>
            <a:r>
              <a:rPr lang="uk-UA" dirty="0" smtClean="0">
                <a:solidFill>
                  <a:srgbClr val="C00000"/>
                </a:solidFill>
              </a:rPr>
              <a:t>	Я </a:t>
            </a:r>
            <a:r>
              <a:rPr lang="uk-UA" dirty="0">
                <a:solidFill>
                  <a:srgbClr val="C00000"/>
                </a:solidFill>
              </a:rPr>
              <a:t>тримаю китицю червону, </a:t>
            </a:r>
          </a:p>
          <a:p>
            <a:pPr>
              <a:buNone/>
            </a:pPr>
            <a:r>
              <a:rPr lang="uk-UA" dirty="0">
                <a:solidFill>
                  <a:srgbClr val="C00000"/>
                </a:solidFill>
              </a:rPr>
              <a:t>	</a:t>
            </a:r>
            <a:r>
              <a:rPr lang="uk-UA" dirty="0" smtClean="0">
                <a:solidFill>
                  <a:srgbClr val="C00000"/>
                </a:solidFill>
              </a:rPr>
              <a:t>	А </a:t>
            </a:r>
            <a:r>
              <a:rPr lang="uk-UA" dirty="0">
                <a:solidFill>
                  <a:srgbClr val="C00000"/>
                </a:solidFill>
              </a:rPr>
              <a:t>здається – усміх України.</a:t>
            </a:r>
          </a:p>
          <a:p>
            <a:pPr>
              <a:buNone/>
            </a:pPr>
            <a:r>
              <a:rPr lang="uk-UA" dirty="0">
                <a:solidFill>
                  <a:srgbClr val="C00000"/>
                </a:solidFill>
              </a:rPr>
              <a:t>		Посадіть калину в чистім полі!</a:t>
            </a:r>
          </a:p>
          <a:p>
            <a:pPr>
              <a:buNone/>
            </a:pPr>
            <a:r>
              <a:rPr lang="uk-UA" dirty="0">
                <a:solidFill>
                  <a:srgbClr val="C00000"/>
                </a:solidFill>
              </a:rPr>
              <a:t>		Хай вона освятить час!</a:t>
            </a:r>
          </a:p>
          <a:p>
            <a:pPr>
              <a:buNone/>
            </a:pPr>
            <a:r>
              <a:rPr lang="uk-UA" dirty="0" smtClean="0">
                <a:solidFill>
                  <a:srgbClr val="C00000"/>
                </a:solidFill>
              </a:rPr>
              <a:t>	</a:t>
            </a:r>
            <a:r>
              <a:rPr lang="uk-UA" dirty="0">
                <a:solidFill>
                  <a:srgbClr val="C00000"/>
                </a:solidFill>
              </a:rPr>
              <a:t>	</a:t>
            </a:r>
            <a:r>
              <a:rPr lang="uk-UA" dirty="0" smtClean="0">
                <a:solidFill>
                  <a:srgbClr val="C00000"/>
                </a:solidFill>
              </a:rPr>
              <a:t>Вона </a:t>
            </a:r>
            <a:r>
              <a:rPr lang="uk-UA" dirty="0">
                <a:solidFill>
                  <a:srgbClr val="C00000"/>
                </a:solidFill>
              </a:rPr>
              <a:t>любить дуже волю,</a:t>
            </a:r>
          </a:p>
          <a:p>
            <a:pPr>
              <a:buNone/>
            </a:pPr>
            <a:r>
              <a:rPr lang="uk-UA" dirty="0">
                <a:solidFill>
                  <a:srgbClr val="C00000"/>
                </a:solidFill>
              </a:rPr>
              <a:t>	</a:t>
            </a:r>
            <a:r>
              <a:rPr lang="uk-UA" dirty="0" smtClean="0">
                <a:solidFill>
                  <a:srgbClr val="C00000"/>
                </a:solidFill>
              </a:rPr>
              <a:t>	Хай </a:t>
            </a:r>
            <a:r>
              <a:rPr lang="uk-UA" dirty="0">
                <a:solidFill>
                  <a:srgbClr val="C00000"/>
                </a:solidFill>
              </a:rPr>
              <a:t>же воля любить нас!</a:t>
            </a:r>
          </a:p>
          <a:p>
            <a:endParaRPr lang="uk-UA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1785926"/>
            <a:ext cx="228601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006600"/>
                </a:solidFill>
              </a:rPr>
              <a:t>Символи - святині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14618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rgbClr val="006600"/>
                </a:solidFill>
              </a:rPr>
              <a:t>  Калина, верба, дуб, вишня, барвінок, чорнобривці, любисток, соняшник, мальви..  здавна уособлюють красу нашої України, духовну міць народу, засвідчують любов до рідної землі. </a:t>
            </a:r>
          </a:p>
          <a:p>
            <a:endParaRPr lang="uk-UA" dirty="0"/>
          </a:p>
        </p:txBody>
      </p:sp>
      <p:pic>
        <p:nvPicPr>
          <p:cNvPr id="4" name="Рисунок 3" descr="b1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3857628"/>
            <a:ext cx="3036115" cy="2428892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Калина 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	  </a:t>
            </a:r>
            <a:r>
              <a:rPr lang="uk-UA" dirty="0" smtClean="0">
                <a:solidFill>
                  <a:srgbClr val="C00000"/>
                </a:solidFill>
              </a:rPr>
              <a:t>Дерево </a:t>
            </a:r>
            <a:r>
              <a:rPr lang="uk-UA" dirty="0">
                <a:solidFill>
                  <a:srgbClr val="C00000"/>
                </a:solidFill>
              </a:rPr>
              <a:t>нашого українського роду. Колись, </a:t>
            </a:r>
            <a:r>
              <a:rPr lang="uk-UA" dirty="0" smtClean="0">
                <a:solidFill>
                  <a:srgbClr val="C00000"/>
                </a:solidFill>
              </a:rPr>
              <a:t>вона </a:t>
            </a:r>
            <a:r>
              <a:rPr lang="uk-UA" dirty="0">
                <a:solidFill>
                  <a:srgbClr val="C00000"/>
                </a:solidFill>
              </a:rPr>
              <a:t>уособлювала народження Всесвіту, була символом вогняної трійці: Сонця, Місяця й Зорі. Тому і назву свою одержала від давньої назви Сонця – Коло. А оскільки ягідки калини червоні, то й стали вони </a:t>
            </a:r>
            <a:r>
              <a:rPr lang="uk-UA" dirty="0" smtClean="0">
                <a:solidFill>
                  <a:srgbClr val="C00000"/>
                </a:solidFill>
              </a:rPr>
              <a:t>				символом </a:t>
            </a:r>
            <a:r>
              <a:rPr lang="uk-UA" dirty="0">
                <a:solidFill>
                  <a:srgbClr val="C00000"/>
                </a:solidFill>
              </a:rPr>
              <a:t>крові та </a:t>
            </a:r>
            <a:r>
              <a:rPr lang="uk-UA" dirty="0" smtClean="0">
                <a:solidFill>
                  <a:srgbClr val="C00000"/>
                </a:solidFill>
              </a:rPr>
              <a:t>					невмирущого </a:t>
            </a:r>
            <a:r>
              <a:rPr lang="uk-UA" dirty="0">
                <a:solidFill>
                  <a:srgbClr val="C00000"/>
                </a:solidFill>
              </a:rPr>
              <a:t>роду. Через це </a:t>
            </a:r>
            <a:r>
              <a:rPr lang="uk-UA" dirty="0" smtClean="0">
                <a:solidFill>
                  <a:srgbClr val="C00000"/>
                </a:solidFill>
              </a:rPr>
              <a:t>			й </a:t>
            </a:r>
            <a:r>
              <a:rPr lang="uk-UA" dirty="0">
                <a:solidFill>
                  <a:srgbClr val="C00000"/>
                </a:solidFill>
              </a:rPr>
              <a:t>весільні рушники рясніють її </a:t>
            </a:r>
            <a:r>
              <a:rPr lang="uk-UA" dirty="0" smtClean="0">
                <a:solidFill>
                  <a:srgbClr val="C00000"/>
                </a:solidFill>
              </a:rPr>
              <a:t>			пишними </a:t>
            </a:r>
            <a:r>
              <a:rPr lang="uk-UA" dirty="0">
                <a:solidFill>
                  <a:srgbClr val="C00000"/>
                </a:solidFill>
              </a:rPr>
              <a:t>гронами.</a:t>
            </a:r>
          </a:p>
        </p:txBody>
      </p:sp>
      <p:pic>
        <p:nvPicPr>
          <p:cNvPr id="6" name="Рисунок 5" descr="rush_kali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4429132"/>
            <a:ext cx="2140956" cy="1428760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Калина 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  </a:t>
            </a:r>
            <a:r>
              <a:rPr lang="uk-UA" dirty="0" smtClean="0">
                <a:solidFill>
                  <a:srgbClr val="C00000"/>
                </a:solidFill>
              </a:rPr>
              <a:t>В </a:t>
            </a:r>
            <a:r>
              <a:rPr lang="uk-UA" dirty="0">
                <a:solidFill>
                  <a:srgbClr val="C00000"/>
                </a:solidFill>
              </a:rPr>
              <a:t>українській народній творчості калина символізує мужність і незламність духу в боротьбі за незалежність рідного краю, благородний порив виборювати </a:t>
            </a:r>
            <a:r>
              <a:rPr lang="uk-UA" dirty="0" smtClean="0">
                <a:solidFill>
                  <a:srgbClr val="C00000"/>
                </a:solidFill>
              </a:rPr>
              <a:t>                   та </a:t>
            </a:r>
            <a:r>
              <a:rPr lang="uk-UA" dirty="0">
                <a:solidFill>
                  <a:srgbClr val="C00000"/>
                </a:solidFill>
              </a:rPr>
              <a:t>відстоювати свободу й гідність </a:t>
            </a:r>
            <a:r>
              <a:rPr lang="uk-UA" dirty="0" smtClean="0">
                <a:solidFill>
                  <a:srgbClr val="C00000"/>
                </a:solidFill>
              </a:rPr>
              <a:t>                                               людську.   </a:t>
            </a:r>
          </a:p>
          <a:p>
            <a:pPr>
              <a:buNone/>
            </a:pPr>
            <a:r>
              <a:rPr lang="uk-UA" dirty="0" smtClean="0">
                <a:solidFill>
                  <a:srgbClr val="C00000"/>
                </a:solidFill>
              </a:rPr>
              <a:t>	  Цілу довгу холодну зиму палахкотять рубіновим намистом  на калині яскраво-червоні плоди. А коли уважно глянути на зернину, вийняту з ягоди, то можна побачити, що вона нагадує маленьке серце.</a:t>
            </a:r>
            <a:endParaRPr lang="uk-UA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2928934"/>
            <a:ext cx="1714512" cy="12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Калина 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  </a:t>
            </a:r>
            <a:r>
              <a:rPr lang="uk-UA" dirty="0" smtClean="0">
                <a:solidFill>
                  <a:srgbClr val="C00000"/>
                </a:solidFill>
              </a:rPr>
              <a:t>Здавна </a:t>
            </a:r>
            <a:r>
              <a:rPr lang="uk-UA" dirty="0">
                <a:solidFill>
                  <a:srgbClr val="C00000"/>
                </a:solidFill>
              </a:rPr>
              <a:t>на Україні </a:t>
            </a:r>
            <a:r>
              <a:rPr lang="uk-UA" b="1" dirty="0">
                <a:solidFill>
                  <a:srgbClr val="C00000"/>
                </a:solidFill>
              </a:rPr>
              <a:t>калина</a:t>
            </a:r>
            <a:r>
              <a:rPr lang="uk-UA" dirty="0">
                <a:solidFill>
                  <a:srgbClr val="C00000"/>
                </a:solidFill>
              </a:rPr>
              <a:t> вважалась символом любові, щастя, краси, </a:t>
            </a:r>
            <a:r>
              <a:rPr lang="uk-UA" dirty="0" smtClean="0">
                <a:solidFill>
                  <a:srgbClr val="C00000"/>
                </a:solidFill>
              </a:rPr>
              <a:t>багатства</a:t>
            </a:r>
            <a:r>
              <a:rPr lang="uk-UA" dirty="0">
                <a:solidFill>
                  <a:srgbClr val="C00000"/>
                </a:solidFill>
              </a:rPr>
              <a:t>, </a:t>
            </a:r>
            <a:r>
              <a:rPr lang="uk-UA" dirty="0" err="1">
                <a:solidFill>
                  <a:srgbClr val="C00000"/>
                </a:solidFill>
              </a:rPr>
              <a:t>здоров´я</a:t>
            </a:r>
            <a:r>
              <a:rPr lang="uk-UA" dirty="0">
                <a:solidFill>
                  <a:srgbClr val="C00000"/>
                </a:solidFill>
              </a:rPr>
              <a:t> та символом </a:t>
            </a:r>
            <a:r>
              <a:rPr lang="uk-UA" dirty="0" err="1">
                <a:solidFill>
                  <a:srgbClr val="C00000"/>
                </a:solidFill>
              </a:rPr>
              <a:t>зв´язку</a:t>
            </a:r>
            <a:r>
              <a:rPr lang="uk-UA" dirty="0">
                <a:solidFill>
                  <a:srgbClr val="C00000"/>
                </a:solidFill>
              </a:rPr>
              <a:t> з потойбічним життям. На весіллях калиною оздоблюють коровай та вбрання нареченої, щоб підкреслити її чистоту, дівочу </a:t>
            </a:r>
            <a:r>
              <a:rPr lang="uk-UA" dirty="0" err="1" smtClean="0">
                <a:solidFill>
                  <a:srgbClr val="C00000"/>
                </a:solidFill>
              </a:rPr>
              <a:t>невин-</a:t>
            </a:r>
            <a:r>
              <a:rPr lang="uk-UA" dirty="0" smtClean="0">
                <a:solidFill>
                  <a:srgbClr val="C00000"/>
                </a:solidFill>
              </a:rPr>
              <a:t>           </a:t>
            </a:r>
            <a:r>
              <a:rPr lang="uk-UA" dirty="0" err="1" smtClean="0">
                <a:solidFill>
                  <a:srgbClr val="C00000"/>
                </a:solidFill>
              </a:rPr>
              <a:t>ність</a:t>
            </a:r>
            <a:r>
              <a:rPr lang="uk-UA" dirty="0">
                <a:solidFill>
                  <a:srgbClr val="C00000"/>
                </a:solidFill>
              </a:rPr>
              <a:t>, а також одяг молодого та </a:t>
            </a:r>
            <a:r>
              <a:rPr lang="uk-UA" dirty="0" err="1" smtClean="0">
                <a:solidFill>
                  <a:srgbClr val="C00000"/>
                </a:solidFill>
              </a:rPr>
              <a:t>весі-</a:t>
            </a:r>
            <a:r>
              <a:rPr lang="uk-UA" dirty="0" smtClean="0">
                <a:solidFill>
                  <a:srgbClr val="C00000"/>
                </a:solidFill>
              </a:rPr>
              <a:t>               </a:t>
            </a:r>
            <a:r>
              <a:rPr lang="uk-UA" dirty="0" err="1" smtClean="0">
                <a:solidFill>
                  <a:srgbClr val="C00000"/>
                </a:solidFill>
              </a:rPr>
              <a:t>льні</a:t>
            </a:r>
            <a:r>
              <a:rPr lang="uk-UA" dirty="0" smtClean="0">
                <a:solidFill>
                  <a:srgbClr val="C00000"/>
                </a:solidFill>
              </a:rPr>
              <a:t> </a:t>
            </a:r>
            <a:r>
              <a:rPr lang="uk-UA" dirty="0">
                <a:solidFill>
                  <a:srgbClr val="C00000"/>
                </a:solidFill>
              </a:rPr>
              <a:t>вінки. На хрестини калину затикали у калачі, шишки для кумів, клали в першу купіль дитини. Дівчата садили цей кущ і на могилах коханих. Перед розлукою або, освідчуючись у коханні, дарували  кетяг калини</a:t>
            </a:r>
            <a:r>
              <a:rPr lang="uk-UA" dirty="0" smtClean="0">
                <a:solidFill>
                  <a:srgbClr val="C00000"/>
                </a:solidFill>
              </a:rPr>
              <a:t>.</a:t>
            </a:r>
            <a:endParaRPr lang="uk-UA" dirty="0">
              <a:solidFill>
                <a:srgbClr val="C00000"/>
              </a:solidFill>
            </a:endParaRPr>
          </a:p>
        </p:txBody>
      </p:sp>
      <p:pic>
        <p:nvPicPr>
          <p:cNvPr id="5" name="Рисунок 4" descr="Keks_Lebedi_2,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2330" y="3143248"/>
            <a:ext cx="1106803" cy="1026556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006600"/>
                </a:solidFill>
              </a:rPr>
              <a:t>Верба  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7200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rgbClr val="006600"/>
                </a:solidFill>
              </a:rPr>
              <a:t>Вздовж </a:t>
            </a:r>
            <a:r>
              <a:rPr lang="uk-UA" dirty="0">
                <a:solidFill>
                  <a:srgbClr val="006600"/>
                </a:solidFill>
              </a:rPr>
              <a:t>доріг, понад ставками і річками, біля хат – скрізь вона була прикрасою українського села. </a:t>
            </a:r>
            <a:r>
              <a:rPr lang="uk-UA" dirty="0" err="1">
                <a:solidFill>
                  <a:srgbClr val="006600"/>
                </a:solidFill>
              </a:rPr>
              <a:t>“Верба</a:t>
            </a:r>
            <a:r>
              <a:rPr lang="uk-UA" dirty="0">
                <a:solidFill>
                  <a:srgbClr val="006600"/>
                </a:solidFill>
              </a:rPr>
              <a:t> біля криниці – не будеш мати </a:t>
            </a:r>
            <a:r>
              <a:rPr lang="uk-UA" dirty="0" err="1">
                <a:solidFill>
                  <a:srgbClr val="006600"/>
                </a:solidFill>
              </a:rPr>
              <a:t>п´яниці</a:t>
            </a:r>
            <a:r>
              <a:rPr lang="uk-UA" dirty="0">
                <a:solidFill>
                  <a:srgbClr val="006600"/>
                </a:solidFill>
              </a:rPr>
              <a:t>, верба коло городу – </a:t>
            </a:r>
            <a:r>
              <a:rPr lang="uk-UA" dirty="0" smtClean="0">
                <a:solidFill>
                  <a:srgbClr val="006600"/>
                </a:solidFill>
              </a:rPr>
              <a:t>			відверне </a:t>
            </a:r>
            <a:r>
              <a:rPr lang="uk-UA" dirty="0">
                <a:solidFill>
                  <a:srgbClr val="006600"/>
                </a:solidFill>
              </a:rPr>
              <a:t>шкоду, верба біля </a:t>
            </a:r>
            <a:r>
              <a:rPr lang="uk-UA" dirty="0" smtClean="0">
                <a:solidFill>
                  <a:srgbClr val="006600"/>
                </a:solidFill>
              </a:rPr>
              <a:t>			брами </a:t>
            </a:r>
            <a:r>
              <a:rPr lang="uk-UA" dirty="0">
                <a:solidFill>
                  <a:srgbClr val="006600"/>
                </a:solidFill>
              </a:rPr>
              <a:t>– Господь з </a:t>
            </a:r>
            <a:r>
              <a:rPr lang="uk-UA" dirty="0" err="1">
                <a:solidFill>
                  <a:srgbClr val="006600"/>
                </a:solidFill>
              </a:rPr>
              <a:t>вами”</a:t>
            </a:r>
            <a:r>
              <a:rPr lang="uk-UA" dirty="0">
                <a:solidFill>
                  <a:srgbClr val="006600"/>
                </a:solidFill>
              </a:rPr>
              <a:t> – так </a:t>
            </a:r>
            <a:r>
              <a:rPr lang="uk-UA" dirty="0" smtClean="0">
                <a:solidFill>
                  <a:srgbClr val="006600"/>
                </a:solidFill>
              </a:rPr>
              <a:t>			говорили </a:t>
            </a:r>
            <a:r>
              <a:rPr lang="uk-UA" dirty="0">
                <a:solidFill>
                  <a:srgbClr val="006600"/>
                </a:solidFill>
              </a:rPr>
              <a:t>в народі. </a:t>
            </a:r>
          </a:p>
        </p:txBody>
      </p:sp>
      <p:pic>
        <p:nvPicPr>
          <p:cNvPr id="5" name="Рисунок 4" descr="1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714751"/>
            <a:ext cx="2214578" cy="2292089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006600"/>
                </a:solidFill>
              </a:rPr>
              <a:t>Верба  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rgbClr val="006600"/>
                </a:solidFill>
              </a:rPr>
              <a:t>  Верба </a:t>
            </a:r>
            <a:r>
              <a:rPr lang="uk-UA" dirty="0">
                <a:solidFill>
                  <a:srgbClr val="006600"/>
                </a:solidFill>
              </a:rPr>
              <a:t>є природним фільтром. Недаремно люди найчастіше беруть воду біля криниць, поруч з якими росте </a:t>
            </a:r>
            <a:r>
              <a:rPr lang="uk-UA" dirty="0" smtClean="0">
                <a:solidFill>
                  <a:srgbClr val="006600"/>
                </a:solidFill>
              </a:rPr>
              <a:t>верба. </a:t>
            </a:r>
          </a:p>
          <a:p>
            <a:pPr>
              <a:buNone/>
            </a:pPr>
            <a:r>
              <a:rPr lang="uk-UA" dirty="0" smtClean="0">
                <a:solidFill>
                  <a:srgbClr val="006600"/>
                </a:solidFill>
              </a:rPr>
              <a:t>	  Ця </a:t>
            </a:r>
            <a:r>
              <a:rPr lang="uk-UA" dirty="0">
                <a:solidFill>
                  <a:srgbClr val="006600"/>
                </a:solidFill>
              </a:rPr>
              <a:t>рослина - народний </a:t>
            </a:r>
            <a:r>
              <a:rPr lang="uk-UA" dirty="0" smtClean="0">
                <a:solidFill>
                  <a:srgbClr val="006600"/>
                </a:solidFill>
              </a:rPr>
              <a:t>                                        прогностик</a:t>
            </a:r>
            <a:r>
              <a:rPr lang="uk-UA" dirty="0">
                <a:solidFill>
                  <a:srgbClr val="006600"/>
                </a:solidFill>
              </a:rPr>
              <a:t>. У жарку погоду </a:t>
            </a:r>
            <a:r>
              <a:rPr lang="uk-UA" dirty="0" smtClean="0">
                <a:solidFill>
                  <a:srgbClr val="006600"/>
                </a:solidFill>
              </a:rPr>
              <a:t>                                                 вона </a:t>
            </a:r>
            <a:r>
              <a:rPr lang="uk-UA" dirty="0" err="1">
                <a:solidFill>
                  <a:srgbClr val="006600"/>
                </a:solidFill>
              </a:rPr>
              <a:t>“плаче”</a:t>
            </a:r>
            <a:r>
              <a:rPr lang="uk-UA" dirty="0">
                <a:solidFill>
                  <a:srgbClr val="006600"/>
                </a:solidFill>
              </a:rPr>
              <a:t> і це говорить </a:t>
            </a:r>
            <a:r>
              <a:rPr lang="uk-UA" dirty="0" smtClean="0">
                <a:solidFill>
                  <a:srgbClr val="006600"/>
                </a:solidFill>
              </a:rPr>
              <a:t>                                               про </a:t>
            </a:r>
            <a:r>
              <a:rPr lang="uk-UA" dirty="0">
                <a:solidFill>
                  <a:srgbClr val="006600"/>
                </a:solidFill>
              </a:rPr>
              <a:t>те, що погода ще буде </a:t>
            </a:r>
            <a:r>
              <a:rPr lang="uk-UA" dirty="0" smtClean="0">
                <a:solidFill>
                  <a:srgbClr val="006600"/>
                </a:solidFill>
              </a:rPr>
              <a:t>                                                     сонячна </a:t>
            </a:r>
            <a:r>
              <a:rPr lang="uk-UA" dirty="0">
                <a:solidFill>
                  <a:srgbClr val="006600"/>
                </a:solidFill>
              </a:rPr>
              <a:t>і тепла</a:t>
            </a:r>
            <a:r>
              <a:rPr lang="uk-UA" dirty="0" smtClean="0">
                <a:solidFill>
                  <a:srgbClr val="006600"/>
                </a:solidFill>
              </a:rPr>
              <a:t>. </a:t>
            </a:r>
          </a:p>
          <a:p>
            <a:pPr>
              <a:buNone/>
            </a:pPr>
            <a:r>
              <a:rPr lang="uk-UA" dirty="0" smtClean="0">
                <a:solidFill>
                  <a:srgbClr val="006600"/>
                </a:solidFill>
              </a:rPr>
              <a:t>	  Людям із затяжною хворобою допомагала верба, їхній одяг вивішували на вербових гілках, поки він не </a:t>
            </a:r>
            <a:r>
              <a:rPr lang="uk-UA" dirty="0" err="1" smtClean="0">
                <a:solidFill>
                  <a:srgbClr val="006600"/>
                </a:solidFill>
              </a:rPr>
              <a:t>зтлівав</a:t>
            </a:r>
            <a:r>
              <a:rPr lang="uk-UA" dirty="0" smtClean="0">
                <a:solidFill>
                  <a:srgbClr val="006600"/>
                </a:solidFill>
              </a:rPr>
              <a:t>, пропаде одяг – пропаде і хвороба. </a:t>
            </a:r>
            <a:endParaRPr lang="uk-UA" dirty="0">
              <a:solidFill>
                <a:srgbClr val="006600"/>
              </a:solidFill>
            </a:endParaRPr>
          </a:p>
        </p:txBody>
      </p:sp>
      <p:pic>
        <p:nvPicPr>
          <p:cNvPr id="5" name="Рисунок 4" descr="iva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2500306"/>
            <a:ext cx="2667018" cy="2000264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003300"/>
                </a:solidFill>
              </a:rPr>
              <a:t>Дуб </a:t>
            </a:r>
            <a:r>
              <a:rPr lang="uk-UA" b="1" dirty="0" smtClean="0">
                <a:solidFill>
                  <a:srgbClr val="006600"/>
                </a:solidFill>
              </a:rPr>
              <a:t>  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434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  </a:t>
            </a:r>
            <a:r>
              <a:rPr lang="uk-UA" dirty="0" smtClean="0">
                <a:solidFill>
                  <a:srgbClr val="003300"/>
                </a:solidFill>
              </a:rPr>
              <a:t>У багатьох народних традиціях існував культ дуба, який вважався священним деревом, оселею Богів, небесними </a:t>
            </a:r>
            <a:r>
              <a:rPr lang="uk-UA" dirty="0" err="1" smtClean="0">
                <a:solidFill>
                  <a:srgbClr val="003300"/>
                </a:solidFill>
              </a:rPr>
              <a:t>вратами</a:t>
            </a:r>
            <a:r>
              <a:rPr lang="uk-UA" dirty="0" smtClean="0">
                <a:solidFill>
                  <a:srgbClr val="003300"/>
                </a:solidFill>
              </a:rPr>
              <a:t>, крізь які божество                                        може з'явитися перед людьми.                                            Дуб виступає в ролі світового                                              дерева: він символізує світову                                         вісь, з'єднуючу верхній та нижній світи, живих та померлих предків, знаменуючи центр Всесвіту. </a:t>
            </a:r>
            <a:endParaRPr lang="uk-UA" dirty="0">
              <a:solidFill>
                <a:srgbClr val="003300"/>
              </a:solidFill>
            </a:endParaRPr>
          </a:p>
        </p:txBody>
      </p:sp>
      <p:pic>
        <p:nvPicPr>
          <p:cNvPr id="4" name="Рисунок 3" descr="Quercu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3143248"/>
            <a:ext cx="2256124" cy="1590567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uk-UA" b="1" dirty="0" smtClean="0">
                <a:solidFill>
                  <a:srgbClr val="A50021"/>
                </a:solidFill>
              </a:rPr>
              <a:t>Вишня </a:t>
            </a:r>
            <a:r>
              <a:rPr lang="uk-UA" b="1" dirty="0" smtClean="0">
                <a:solidFill>
                  <a:srgbClr val="003300"/>
                </a:solidFill>
              </a:rPr>
              <a:t> </a:t>
            </a:r>
            <a:r>
              <a:rPr lang="uk-UA" b="1" dirty="0" smtClean="0">
                <a:solidFill>
                  <a:srgbClr val="006600"/>
                </a:solidFill>
              </a:rPr>
              <a:t>  </a:t>
            </a:r>
            <a:endParaRPr lang="uk-UA" b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  </a:t>
            </a:r>
            <a:r>
              <a:rPr lang="uk-UA" dirty="0" smtClean="0">
                <a:solidFill>
                  <a:srgbClr val="A50021"/>
                </a:solidFill>
              </a:rPr>
              <a:t>Вишня за віруваннями українців - дерево взаємної любові, весни, краси,                              мужності. В українському фольклорі                            вишня символізує красу убогої                                        дівчини, її молодість. З вишневих гілок українські предки варили ритуальний напій, який неодмінно вживали на Новий рік, Зелені Свята, Купала. В українському народі складено багато фольклорних та авторських пісень, в яких оспівуються вишні, вишневі садки.</a:t>
            </a:r>
          </a:p>
        </p:txBody>
      </p:sp>
      <p:pic>
        <p:nvPicPr>
          <p:cNvPr id="6" name="Рисунок 5" descr="1236418098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2285992"/>
            <a:ext cx="1500198" cy="1200159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832</TotalTime>
  <Words>1047</Words>
  <Application>Microsoft Office PowerPoint</Application>
  <PresentationFormat>Экран (4:3)</PresentationFormat>
  <Paragraphs>44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Аспект</vt:lpstr>
      <vt:lpstr>Рослинні символи українців</vt:lpstr>
      <vt:lpstr>Символи - святині</vt:lpstr>
      <vt:lpstr>Калина </vt:lpstr>
      <vt:lpstr>Калина </vt:lpstr>
      <vt:lpstr>Калина </vt:lpstr>
      <vt:lpstr>Верба  </vt:lpstr>
      <vt:lpstr>Верба  </vt:lpstr>
      <vt:lpstr>Дуб   </vt:lpstr>
      <vt:lpstr>Вишня    </vt:lpstr>
      <vt:lpstr>Барвінок     </vt:lpstr>
      <vt:lpstr>Чорнобривці      </vt:lpstr>
      <vt:lpstr>Презентация PowerPoint</vt:lpstr>
      <vt:lpstr>Презентация PowerPoint</vt:lpstr>
      <vt:lpstr>Презентация PowerPoint</vt:lpstr>
      <vt:lpstr>Мак     </vt:lpstr>
      <vt:lpstr>Символи - святині</vt:lpstr>
      <vt:lpstr>Рослини - символи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Народні символи України в біології</dc:title>
  <dc:creator>Павленко</dc:creator>
  <cp:lastModifiedBy>Lida</cp:lastModifiedBy>
  <cp:revision>131</cp:revision>
  <dcterms:created xsi:type="dcterms:W3CDTF">2011-02-13T15:55:50Z</dcterms:created>
  <dcterms:modified xsi:type="dcterms:W3CDTF">2023-03-02T19:29:35Z</dcterms:modified>
  <cp:contentStatus/>
</cp:coreProperties>
</file>