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6" r:id="rId2"/>
    <p:sldId id="261" r:id="rId3"/>
    <p:sldId id="262" r:id="rId4"/>
    <p:sldId id="280" r:id="rId5"/>
    <p:sldId id="281" r:id="rId6"/>
    <p:sldId id="282" r:id="rId7"/>
    <p:sldId id="263" r:id="rId8"/>
    <p:sldId id="265" r:id="rId9"/>
    <p:sldId id="273" r:id="rId10"/>
    <p:sldId id="283" r:id="rId11"/>
    <p:sldId id="284" r:id="rId12"/>
    <p:sldId id="264" r:id="rId13"/>
    <p:sldId id="259" r:id="rId14"/>
    <p:sldId id="285" r:id="rId15"/>
    <p:sldId id="286" r:id="rId16"/>
    <p:sldId id="287" r:id="rId17"/>
    <p:sldId id="266" r:id="rId18"/>
    <p:sldId id="275" r:id="rId19"/>
    <p:sldId id="276" r:id="rId20"/>
    <p:sldId id="279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63" autoAdjust="0"/>
    <p:restoredTop sz="94660"/>
  </p:normalViewPr>
  <p:slideViewPr>
    <p:cSldViewPr>
      <p:cViewPr varScale="1">
        <p:scale>
          <a:sx n="80" d="100"/>
          <a:sy n="80" d="100"/>
        </p:scale>
        <p:origin x="1531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CE7C9C-72FC-4CAE-B00E-EB2D696CA530}" type="datetimeFigureOut">
              <a:rPr lang="ru-RU" smtClean="0"/>
              <a:t>17.12.2018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5B916D-3BAB-48FC-B72E-FAC5EB8DCB4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84218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B916D-3BAB-48FC-B72E-FAC5EB8DCB41}" type="slidenum">
              <a:rPr lang="ru-RU" smtClean="0"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711551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>
            <a:noAutofit/>
          </a:bodyPr>
          <a:lstStyle>
            <a:lvl1pPr algn="r">
              <a:defRPr sz="4200"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30"/>
          <p:cNvSpPr>
            <a:spLocks noGrp="1"/>
          </p:cNvSpPr>
          <p:nvPr>
            <p:ph type="dt" sz="half" idx="10"/>
          </p:nvPr>
        </p:nvSpPr>
        <p:spPr>
          <a:xfrm>
            <a:off x="5870575" y="6557963"/>
            <a:ext cx="2003425" cy="227012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0079AC10-7200-4430-9F71-72AAB1A14A4C}" type="datetimeFigureOut">
              <a:rPr lang="ru-RU"/>
              <a:pPr>
                <a:defRPr/>
              </a:pPr>
              <a:t>17.12.2018</a:t>
            </a:fld>
            <a:endParaRPr lang="ru-RU" dirty="0"/>
          </a:p>
        </p:txBody>
      </p:sp>
      <p:sp>
        <p:nvSpPr>
          <p:cNvPr id="7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63"/>
            <a:ext cx="2927350" cy="228600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8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350" y="6556375"/>
            <a:ext cx="588963" cy="228600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5C7623E8-ACF4-4264-B073-A65C899609E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80AD1F-DA4D-46DF-AC63-F69D3CE87E7E}" type="datetimeFigureOut">
              <a:rPr lang="ru-RU"/>
              <a:pPr>
                <a:defRPr/>
              </a:pPr>
              <a:t>17.12.2018</a:t>
            </a:fld>
            <a:endParaRPr lang="ru-RU" dirty="0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A32C7E-796A-4198-AD20-EF512B3EDBE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3388" y="6557963"/>
            <a:ext cx="2001837" cy="227012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9B094F4-975B-4299-95D6-91397EC2594B}" type="datetimeFigureOut">
              <a:rPr lang="ru-RU"/>
              <a:pPr>
                <a:defRPr/>
              </a:pPr>
              <a:t>17.12.2018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375"/>
            <a:ext cx="3657600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750" y="6553200"/>
            <a:ext cx="587375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DE211788-3C94-48DB-A763-14DABEB6FCA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795791-858D-439F-B624-7AFDF4E4D455}" type="datetimeFigureOut">
              <a:rPr lang="ru-RU"/>
              <a:pPr>
                <a:defRPr/>
              </a:pPr>
              <a:t>17.12.2018</a:t>
            </a:fld>
            <a:endParaRPr lang="ru-RU" dirty="0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33422E-DA48-4B3B-A8C6-042117B778F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anchor="t"/>
          <a:lstStyle>
            <a:lvl1pPr algn="r">
              <a:buNone/>
              <a:defRPr sz="4200" b="1" cap="all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400" y="6556375"/>
            <a:ext cx="2001838" cy="22701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534A2499-90AA-43D7-8154-273425C72E97}" type="datetimeFigureOut">
              <a:rPr lang="ru-RU"/>
              <a:pPr>
                <a:defRPr/>
              </a:pPr>
              <a:t>17.12.2018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138" y="6556375"/>
            <a:ext cx="2895600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4175" y="6554788"/>
            <a:ext cx="587375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247C6CD-5DA7-42FC-88CC-586284CEF30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737C99-EE55-46EA-9F35-ECD9D6334E5C}" type="datetimeFigureOut">
              <a:rPr lang="ru-RU"/>
              <a:pPr>
                <a:defRPr/>
              </a:pPr>
              <a:t>17.12.2018</a:t>
            </a:fld>
            <a:endParaRPr lang="ru-RU" dirty="0"/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6BC7AB-DD0B-4A27-A975-F33B2AFF356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A24BC0-D946-4805-9C90-CBF92C2532FE}" type="datetimeFigureOut">
              <a:rPr lang="ru-RU"/>
              <a:pPr>
                <a:defRPr/>
              </a:pPr>
              <a:t>17.12.2018</a:t>
            </a:fld>
            <a:endParaRPr lang="ru-RU" dirty="0"/>
          </a:p>
        </p:txBody>
      </p:sp>
      <p:sp>
        <p:nvSpPr>
          <p:cNvPr id="8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709988-A901-40CC-8A84-90D616498CE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40A2BF-8ABF-447C-AF30-583A382008F8}" type="datetimeFigureOut">
              <a:rPr lang="ru-RU"/>
              <a:pPr>
                <a:defRPr/>
              </a:pPr>
              <a:t>17.12.2018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7D91C1-9BD2-4ED6-A62C-6536B123BA2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BCDC94-012D-4082-8789-31FBEEA07EFC}" type="datetimeFigureOut">
              <a:rPr lang="ru-RU"/>
              <a:pPr>
                <a:defRPr/>
              </a:pPr>
              <a:t>17.12.2018</a:t>
            </a:fld>
            <a:endParaRPr lang="ru-RU" dirty="0"/>
          </a:p>
        </p:txBody>
      </p:sp>
      <p:sp>
        <p:nvSpPr>
          <p:cNvPr id="3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9EAD1E-9B00-4764-9280-F7B14AE81A1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lIns="45720" tIns="0" rIns="0" bIns="0" spcCol="0" rtlCol="0" fromWordArt="0" forceAA="0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E28E1D-478F-40ED-852A-B468B418D7B8}" type="datetimeFigureOut">
              <a:rPr lang="ru-RU"/>
              <a:pPr>
                <a:defRPr/>
              </a:pPr>
              <a:t>17.12.2018</a:t>
            </a:fld>
            <a:endParaRPr lang="ru-RU" dirty="0"/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97EEDD-663A-4184-BD1B-8F60C666506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7"/>
          <p:cNvSpPr/>
          <p:nvPr/>
        </p:nvSpPr>
        <p:spPr>
          <a:xfrm rot="21240000">
            <a:off x="598488" y="1004888"/>
            <a:ext cx="4319587" cy="4311650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Прямоугольник 8"/>
          <p:cNvSpPr/>
          <p:nvPr/>
        </p:nvSpPr>
        <p:spPr>
          <a:xfrm rot="21420000">
            <a:off x="596900" y="998538"/>
            <a:ext cx="4319588" cy="4313237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lIns="82296" tIns="0" rIns="0" bIns="0" spcCol="0" rtlCol="0" fromWordArt="0" forceAA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F00483B-B1E8-4537-8E6C-C054408C2040}" type="datetimeFigureOut">
              <a:rPr lang="ru-RU"/>
              <a:pPr>
                <a:defRPr/>
              </a:pPr>
              <a:t>17.12.2018</a:t>
            </a:fld>
            <a:endParaRPr lang="ru-RU" dirty="0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F7496A7-476C-46A2-A59F-6A63035FA06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675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0" name="Текст 30"/>
          <p:cNvSpPr>
            <a:spLocks noGrp="1"/>
          </p:cNvSpPr>
          <p:nvPr>
            <p:ph type="body" idx="1"/>
          </p:nvPr>
        </p:nvSpPr>
        <p:spPr bwMode="auto">
          <a:xfrm>
            <a:off x="457200" y="1609725"/>
            <a:ext cx="7239000" cy="484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6563" y="6557963"/>
            <a:ext cx="2001837" cy="227012"/>
          </a:xfrm>
          <a:prstGeom prst="rect">
            <a:avLst/>
          </a:prstGeom>
        </p:spPr>
        <p:txBody>
          <a:bodyPr vert="horz" t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BBB3A417-3637-496C-9960-42BB1BFADFF3}" type="datetimeFigureOut">
              <a:rPr lang="ru-RU"/>
              <a:pPr>
                <a:defRPr/>
              </a:pPr>
              <a:t>17.12.2018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63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/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575" y="6556375"/>
            <a:ext cx="588963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100">
                <a:solidFill>
                  <a:schemeClr val="tx2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BDB3707D-937C-4BB2-93FC-7D2C3CF075D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3" r:id="rId3"/>
    <p:sldLayoutId id="2147483670" r:id="rId4"/>
    <p:sldLayoutId id="2147483669" r:id="rId5"/>
    <p:sldLayoutId id="2147483668" r:id="rId6"/>
    <p:sldLayoutId id="2147483667" r:id="rId7"/>
    <p:sldLayoutId id="2147483666" r:id="rId8"/>
    <p:sldLayoutId id="2147483674" r:id="rId9"/>
    <p:sldLayoutId id="2147483665" r:id="rId10"/>
    <p:sldLayoutId id="214748367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 b="1" kern="1200" cap="all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9pPr>
      <a:extLst/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tx2"/>
        </a:buClr>
        <a:buSzPct val="73000"/>
        <a:buFont typeface="Wingdings 2" pitchFamily="18" charset="2"/>
        <a:buChar char="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20700" indent="-228600" algn="l" rtl="0" eaLnBrk="0" fontAlgn="base" hangingPunct="0">
        <a:spcBef>
          <a:spcPts val="5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"/>
        <a:defRPr sz="2300" kern="1200">
          <a:solidFill>
            <a:srgbClr val="6C6C6C"/>
          </a:solidFill>
          <a:latin typeface="+mn-lt"/>
          <a:ea typeface="+mn-ea"/>
          <a:cs typeface="+mn-cs"/>
        </a:defRPr>
      </a:lvl2pPr>
      <a:lvl3pPr marL="758825" indent="-228600" algn="l" rtl="0" eaLnBrk="0" fontAlgn="base" hangingPunct="0">
        <a:spcBef>
          <a:spcPts val="400"/>
        </a:spcBef>
        <a:spcAft>
          <a:spcPct val="0"/>
        </a:spcAft>
        <a:buClr>
          <a:srgbClr val="F9B639"/>
        </a:buClr>
        <a:buSzPct val="60000"/>
        <a:buFont typeface="Wingdings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228600" algn="l" rtl="0" eaLnBrk="0" fontAlgn="base" hangingPunct="0">
        <a:spcBef>
          <a:spcPct val="200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"/>
        <a:defRPr sz="2000" kern="1200">
          <a:solidFill>
            <a:srgbClr val="6C6C6C"/>
          </a:solidFill>
          <a:latin typeface="+mn-lt"/>
          <a:ea typeface="+mn-ea"/>
          <a:cs typeface="+mn-cs"/>
        </a:defRPr>
      </a:lvl4pPr>
      <a:lvl5pPr marL="1279525" indent="-228600" algn="l" rtl="0" eaLnBrk="0" fontAlgn="base" hangingPunct="0">
        <a:spcBef>
          <a:spcPts val="400"/>
        </a:spcBef>
        <a:spcAft>
          <a:spcPct val="0"/>
        </a:spcAft>
        <a:buClr>
          <a:srgbClr val="F9B639"/>
        </a:buClr>
        <a:buSzPct val="70000"/>
        <a:buFont typeface="Wingdings" pitchFamily="2" charset="2"/>
        <a:buChar char="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75856" y="1484784"/>
            <a:ext cx="5702882" cy="250603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sz="3200" i="1" dirty="0" smtClean="0"/>
              <a:t>Самооцінка і здоров'я. Види самооцінки. Формування адекватної самооцінки</a:t>
            </a:r>
            <a:endParaRPr lang="ru-RU" sz="3200" dirty="0"/>
          </a:p>
        </p:txBody>
      </p:sp>
      <p:sp>
        <p:nvSpPr>
          <p:cNvPr id="1331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59113" y="4724400"/>
            <a:ext cx="5403850" cy="153352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uk-UA" sz="1700" b="1" dirty="0" smtClean="0">
                <a:solidFill>
                  <a:schemeClr val="bg1"/>
                </a:solidFill>
              </a:rPr>
              <a:t>Корнієнко Людмила Миколаївна,</a:t>
            </a:r>
          </a:p>
          <a:p>
            <a:pPr>
              <a:lnSpc>
                <a:spcPct val="80000"/>
              </a:lnSpc>
            </a:pPr>
            <a:r>
              <a:rPr lang="uk-UA" sz="1700" b="1" dirty="0" smtClean="0">
                <a:solidFill>
                  <a:schemeClr val="bg1"/>
                </a:solidFill>
              </a:rPr>
              <a:t>вчитель основ здоров’я</a:t>
            </a:r>
          </a:p>
          <a:p>
            <a:pPr eaLnBrk="1" hangingPunct="1">
              <a:lnSpc>
                <a:spcPct val="80000"/>
              </a:lnSpc>
            </a:pPr>
            <a:r>
              <a:rPr lang="uk-UA" sz="1700" dirty="0" smtClean="0"/>
              <a:t>ОНЗ Гребінківський НВК</a:t>
            </a:r>
            <a:endParaRPr lang="ru-RU" sz="1700" dirty="0" smtClean="0"/>
          </a:p>
        </p:txBody>
      </p:sp>
      <p:sp>
        <p:nvSpPr>
          <p:cNvPr id="5" name="TextBox 5"/>
          <p:cNvSpPr txBox="1"/>
          <p:nvPr/>
        </p:nvSpPr>
        <p:spPr>
          <a:xfrm>
            <a:off x="4286248" y="428604"/>
            <a:ext cx="2786050" cy="64633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uk-UA" b="1" dirty="0" smtClean="0"/>
              <a:t>Основи здоров</a:t>
            </a:r>
            <a:r>
              <a:rPr lang="en-US" b="1" dirty="0" smtClean="0"/>
              <a:t>’</a:t>
            </a:r>
            <a:r>
              <a:rPr lang="uk-UA" b="1" dirty="0" smtClean="0"/>
              <a:t>я </a:t>
            </a:r>
          </a:p>
          <a:p>
            <a:pPr algn="ctr"/>
            <a:r>
              <a:rPr lang="uk-UA" b="1" dirty="0" smtClean="0"/>
              <a:t>6 клас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0648"/>
            <a:ext cx="4536504" cy="6170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904" y="413048"/>
            <a:ext cx="4536504" cy="6170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55576" y="404664"/>
            <a:ext cx="6775732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Руханка «Австралійський дощ»</a:t>
            </a:r>
            <a:endParaRPr lang="ru-RU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15616" y="1443841"/>
            <a:ext cx="626469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uk-UA" sz="2800" i="1" dirty="0">
                <a:latin typeface="Times New Roman"/>
                <a:ea typeface="Times New Roman"/>
              </a:rPr>
              <a:t>-В Австралії піднявся </a:t>
            </a:r>
            <a:r>
              <a:rPr lang="uk-UA" sz="2800" i="1" dirty="0" smtClean="0">
                <a:latin typeface="Times New Roman"/>
                <a:ea typeface="Times New Roman"/>
              </a:rPr>
              <a:t>вітер</a:t>
            </a:r>
            <a:endParaRPr lang="uk-UA" sz="2800" i="1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uk-UA" sz="2800" i="1" dirty="0" smtClean="0">
                <a:latin typeface="Times New Roman"/>
                <a:ea typeface="Times New Roman"/>
              </a:rPr>
              <a:t>-Починає </a:t>
            </a:r>
            <a:r>
              <a:rPr lang="uk-UA" sz="2800" i="1" dirty="0">
                <a:latin typeface="Times New Roman"/>
                <a:ea typeface="Times New Roman"/>
              </a:rPr>
              <a:t>крапати дощ </a:t>
            </a:r>
            <a:endParaRPr lang="uk-UA" sz="2800" i="1" dirty="0" smtClean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uk-UA" sz="2800" i="1" dirty="0" smtClean="0">
                <a:latin typeface="Times New Roman"/>
                <a:ea typeface="Times New Roman"/>
              </a:rPr>
              <a:t>-</a:t>
            </a:r>
            <a:r>
              <a:rPr lang="uk-UA" sz="2800" i="1" dirty="0">
                <a:latin typeface="Times New Roman"/>
                <a:ea typeface="Times New Roman"/>
              </a:rPr>
              <a:t>Дощ </a:t>
            </a:r>
            <a:r>
              <a:rPr lang="uk-UA" sz="2800" i="1" dirty="0" smtClean="0">
                <a:latin typeface="Times New Roman"/>
                <a:ea typeface="Times New Roman"/>
              </a:rPr>
              <a:t>посилюється</a:t>
            </a:r>
            <a:endParaRPr lang="ru-RU" sz="2800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uk-UA" sz="2800" i="1" dirty="0">
                <a:latin typeface="Times New Roman"/>
                <a:ea typeface="Times New Roman"/>
              </a:rPr>
              <a:t>-Починається </a:t>
            </a:r>
            <a:r>
              <a:rPr lang="uk-UA" sz="2800" i="1" dirty="0" smtClean="0">
                <a:latin typeface="Times New Roman"/>
                <a:ea typeface="Times New Roman"/>
              </a:rPr>
              <a:t>справжня</a:t>
            </a:r>
            <a:endParaRPr lang="ru-RU" sz="2800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uk-UA" sz="2800" i="1" dirty="0">
                <a:latin typeface="Times New Roman"/>
                <a:ea typeface="Times New Roman"/>
              </a:rPr>
              <a:t>-А ось град –справжня буря </a:t>
            </a:r>
            <a:endParaRPr lang="uk-UA" sz="2800" i="1" dirty="0" smtClean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uk-UA" sz="2800" i="1" dirty="0" smtClean="0">
                <a:latin typeface="Times New Roman"/>
                <a:ea typeface="Times New Roman"/>
              </a:rPr>
              <a:t>-</a:t>
            </a:r>
            <a:r>
              <a:rPr lang="uk-UA" sz="2800" i="1" dirty="0">
                <a:latin typeface="Times New Roman"/>
                <a:ea typeface="Times New Roman"/>
              </a:rPr>
              <a:t>Але що це? Буря стихає </a:t>
            </a:r>
            <a:endParaRPr lang="uk-UA" sz="2800" i="1" dirty="0" smtClean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uk-UA" sz="2800" i="1" dirty="0" smtClean="0">
                <a:latin typeface="Times New Roman"/>
                <a:ea typeface="Times New Roman"/>
              </a:rPr>
              <a:t>-</a:t>
            </a:r>
            <a:r>
              <a:rPr lang="uk-UA" sz="2800" i="1" dirty="0">
                <a:latin typeface="Times New Roman"/>
                <a:ea typeface="Times New Roman"/>
              </a:rPr>
              <a:t>Дощ </a:t>
            </a:r>
            <a:r>
              <a:rPr lang="uk-UA" sz="2800" i="1" dirty="0" smtClean="0">
                <a:latin typeface="Times New Roman"/>
                <a:ea typeface="Times New Roman"/>
              </a:rPr>
              <a:t>вщухає</a:t>
            </a:r>
          </a:p>
          <a:p>
            <a:pPr>
              <a:spcAft>
                <a:spcPts val="0"/>
              </a:spcAft>
            </a:pPr>
            <a:r>
              <a:rPr lang="uk-UA" sz="2800" i="1" dirty="0" smtClean="0">
                <a:latin typeface="Times New Roman"/>
                <a:ea typeface="Times New Roman"/>
              </a:rPr>
              <a:t>-Рідкі </a:t>
            </a:r>
            <a:r>
              <a:rPr lang="uk-UA" sz="2800" i="1" dirty="0">
                <a:latin typeface="Times New Roman"/>
                <a:ea typeface="Times New Roman"/>
              </a:rPr>
              <a:t>краплі падають на землю </a:t>
            </a:r>
            <a:endParaRPr lang="uk-UA" sz="2800" i="1" dirty="0" smtClean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uk-UA" sz="2800" i="1" dirty="0" smtClean="0">
                <a:latin typeface="Times New Roman"/>
                <a:ea typeface="Times New Roman"/>
              </a:rPr>
              <a:t>-</a:t>
            </a:r>
            <a:r>
              <a:rPr lang="uk-UA" sz="2800" i="1" dirty="0">
                <a:latin typeface="Times New Roman"/>
                <a:ea typeface="Times New Roman"/>
              </a:rPr>
              <a:t>Тихий шелест </a:t>
            </a:r>
            <a:r>
              <a:rPr lang="uk-UA" sz="2800" i="1" dirty="0" smtClean="0">
                <a:latin typeface="Times New Roman"/>
                <a:ea typeface="Times New Roman"/>
              </a:rPr>
              <a:t>вітру</a:t>
            </a:r>
            <a:endParaRPr lang="uk-UA" sz="2800" i="1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uk-UA" sz="2800" i="1" dirty="0" smtClean="0">
                <a:latin typeface="Times New Roman"/>
                <a:ea typeface="Times New Roman"/>
              </a:rPr>
              <a:t>-Нарешті </a:t>
            </a:r>
            <a:r>
              <a:rPr lang="uk-UA" sz="2800" i="1" dirty="0">
                <a:latin typeface="Times New Roman"/>
                <a:ea typeface="Times New Roman"/>
              </a:rPr>
              <a:t>виглянуло </a:t>
            </a:r>
            <a:r>
              <a:rPr lang="uk-UA" sz="2800" i="1" dirty="0" smtClean="0">
                <a:latin typeface="Times New Roman"/>
                <a:ea typeface="Times New Roman"/>
              </a:rPr>
              <a:t>сонце</a:t>
            </a:r>
            <a:endParaRPr lang="ru-RU" sz="2800" dirty="0">
              <a:effectLst/>
              <a:latin typeface="Times New Roman"/>
              <a:ea typeface="Times New Roman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204864"/>
            <a:ext cx="2822575" cy="410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1805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1640" y="260648"/>
            <a:ext cx="6480720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cap="all" dirty="0" smtClean="0">
                <a:ln w="500">
                  <a:solidFill>
                    <a:srgbClr val="073E87">
                      <a:shade val="20000"/>
                      <a:satMod val="120000"/>
                    </a:srgbClr>
                  </a:solidFill>
                </a:ln>
                <a:solidFill>
                  <a:srgbClr val="FFC000"/>
                </a:solidFill>
                <a:latin typeface="Trebuchet MS"/>
                <a:ea typeface="+mj-ea"/>
                <a:cs typeface="+mj-cs"/>
              </a:rPr>
              <a:t>Інтерактивна вправа «Метод прес»</a:t>
            </a:r>
            <a:r>
              <a:rPr lang="ru-RU" sz="3800" b="1" cap="all" dirty="0">
                <a:ln w="500">
                  <a:solidFill>
                    <a:srgbClr val="073E87">
                      <a:shade val="20000"/>
                      <a:satMod val="120000"/>
                    </a:srgbClr>
                  </a:solidFill>
                </a:ln>
                <a:solidFill>
                  <a:srgbClr val="FFC000"/>
                </a:solidFill>
                <a:latin typeface="Trebuchet MS"/>
                <a:ea typeface="+mj-ea"/>
                <a:cs typeface="+mj-cs"/>
              </a:rPr>
              <a:t/>
            </a:r>
            <a:br>
              <a:rPr lang="ru-RU" sz="3800" b="1" cap="all" dirty="0">
                <a:ln w="500">
                  <a:solidFill>
                    <a:srgbClr val="073E87">
                      <a:shade val="20000"/>
                      <a:satMod val="120000"/>
                    </a:srgbClr>
                  </a:solidFill>
                </a:ln>
                <a:solidFill>
                  <a:srgbClr val="FFC000"/>
                </a:solidFill>
                <a:latin typeface="Trebuchet MS"/>
                <a:ea typeface="+mj-ea"/>
                <a:cs typeface="+mj-cs"/>
              </a:rPr>
            </a:br>
            <a:endParaRPr lang="ru-RU" dirty="0"/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480056" y="1935973"/>
            <a:ext cx="7427168" cy="492202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>
            <a:lvl1pPr marL="273050" indent="-27305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SzPct val="73000"/>
              <a:buFont typeface="Wingdings 2" pitchFamily="18" charset="2"/>
              <a:buChar char=""/>
              <a:defRPr sz="2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520700" indent="-2286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F9B639"/>
              </a:buClr>
              <a:buSzPct val="80000"/>
              <a:buFont typeface="Wingdings 2" pitchFamily="18" charset="2"/>
              <a:buChar char=""/>
              <a:defRPr sz="2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758825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60000"/>
              <a:buFont typeface="Wingdings" pitchFamily="2" charset="2"/>
              <a:buChar char="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004888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B639"/>
              </a:buClr>
              <a:buSzPct val="80000"/>
              <a:buFont typeface="Wingdings 2" pitchFamily="18" charset="2"/>
              <a:buChar char="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279525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472184" indent="-182880" algn="l" rtl="0" eaLnBrk="1" latinLnBrk="0" hangingPunct="1">
              <a:spcBef>
                <a:spcPts val="4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6733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16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847088" indent="-182880" algn="l" rtl="0" eaLnBrk="1" latinLnBrk="0" hangingPunct="1">
              <a:spcBef>
                <a:spcPts val="300"/>
              </a:spcBef>
              <a:buClr>
                <a:schemeClr val="accent4"/>
              </a:buClr>
              <a:buSzPct val="100000"/>
              <a:buChar char="•"/>
              <a:defRPr kumimoji="0" sz="16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/>
              <a:buChar char="§"/>
              <a:defRPr kumimoji="0" sz="14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 algn="just">
              <a:spcAft>
                <a:spcPts val="0"/>
              </a:spcAft>
              <a:buNone/>
            </a:pPr>
            <a:r>
              <a:rPr lang="ru-RU" sz="2800" dirty="0">
                <a:latin typeface="Times New Roman"/>
                <a:ea typeface="Times New Roman"/>
              </a:rPr>
              <a:t>1. Позиція.</a:t>
            </a:r>
            <a:endParaRPr lang="ru-RU" sz="2400" dirty="0">
              <a:latin typeface="Times New Roman"/>
              <a:ea typeface="Times New Roman"/>
            </a:endParaRPr>
          </a:p>
          <a:p>
            <a:pPr marL="0" indent="0" algn="just">
              <a:spcAft>
                <a:spcPts val="0"/>
              </a:spcAft>
              <a:buNone/>
            </a:pPr>
            <a:r>
              <a:rPr lang="ru-RU" sz="2800" i="1" dirty="0" smtClean="0">
                <a:latin typeface="Times New Roman"/>
                <a:ea typeface="Times New Roman"/>
              </a:rPr>
              <a:t>       </a:t>
            </a:r>
            <a:r>
              <a:rPr lang="ru-RU" sz="2800" i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Я </a:t>
            </a:r>
            <a:r>
              <a:rPr lang="ru-RU" sz="2800" i="1" dirty="0">
                <a:solidFill>
                  <a:srgbClr val="FF0000"/>
                </a:solidFill>
                <a:latin typeface="Times New Roman"/>
                <a:ea typeface="Times New Roman"/>
              </a:rPr>
              <a:t>вважаю, що...</a:t>
            </a:r>
            <a:endParaRPr lang="ru-RU" sz="2400" dirty="0">
              <a:solidFill>
                <a:srgbClr val="FF0000"/>
              </a:solidFill>
              <a:latin typeface="Times New Roman"/>
              <a:ea typeface="Times New Roman"/>
            </a:endParaRPr>
          </a:p>
          <a:p>
            <a:pPr marL="0" indent="0" algn="just">
              <a:spcAft>
                <a:spcPts val="0"/>
              </a:spcAft>
              <a:buNone/>
            </a:pPr>
            <a:r>
              <a:rPr lang="ru-RU" sz="2100" dirty="0">
                <a:latin typeface="Times New Roman"/>
                <a:ea typeface="Times New Roman"/>
              </a:rPr>
              <a:t>(Висловте  свою  думку,  поясніть,  у  чому  </a:t>
            </a:r>
            <a:r>
              <a:rPr lang="ru-RU" sz="2100" dirty="0" smtClean="0">
                <a:latin typeface="Times New Roman"/>
                <a:ea typeface="Times New Roman"/>
              </a:rPr>
              <a:t>полягає </a:t>
            </a:r>
            <a:r>
              <a:rPr lang="ru-RU" sz="2100" dirty="0">
                <a:latin typeface="Times New Roman"/>
                <a:ea typeface="Times New Roman"/>
              </a:rPr>
              <a:t>ваша точка зору.)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ru-RU" sz="2800" dirty="0">
                <a:latin typeface="Times New Roman"/>
                <a:ea typeface="Times New Roman"/>
              </a:rPr>
              <a:t> </a:t>
            </a:r>
            <a:r>
              <a:rPr lang="ru-RU" sz="2800" dirty="0" smtClean="0">
                <a:latin typeface="Times New Roman"/>
                <a:ea typeface="Times New Roman"/>
              </a:rPr>
              <a:t>2</a:t>
            </a:r>
            <a:r>
              <a:rPr lang="ru-RU" sz="2800" dirty="0">
                <a:latin typeface="Times New Roman"/>
                <a:ea typeface="Times New Roman"/>
              </a:rPr>
              <a:t>.  Обґрунтування.</a:t>
            </a:r>
            <a:endParaRPr lang="ru-RU" sz="2400" dirty="0">
              <a:latin typeface="Times New Roman"/>
              <a:ea typeface="Times New Roman"/>
            </a:endParaRPr>
          </a:p>
          <a:p>
            <a:pPr marL="0" indent="0" algn="just">
              <a:spcAft>
                <a:spcPts val="0"/>
              </a:spcAft>
              <a:buNone/>
            </a:pPr>
            <a:r>
              <a:rPr lang="ru-RU" sz="2800" dirty="0">
                <a:latin typeface="Times New Roman"/>
                <a:ea typeface="Times New Roman"/>
              </a:rPr>
              <a:t>    </a:t>
            </a:r>
            <a:r>
              <a:rPr lang="ru-RU" sz="2800" i="1" dirty="0">
                <a:solidFill>
                  <a:srgbClr val="FF0000"/>
                </a:solidFill>
                <a:latin typeface="Times New Roman"/>
                <a:ea typeface="Times New Roman"/>
              </a:rPr>
              <a:t>Тому, що...</a:t>
            </a:r>
            <a:endParaRPr lang="ru-RU" sz="2400" dirty="0">
              <a:solidFill>
                <a:srgbClr val="FF0000"/>
              </a:solidFill>
              <a:latin typeface="Times New Roman"/>
              <a:ea typeface="Times New Roman"/>
            </a:endParaRPr>
          </a:p>
          <a:p>
            <a:pPr marL="0" indent="0" algn="just">
              <a:spcAft>
                <a:spcPts val="0"/>
              </a:spcAft>
              <a:buNone/>
            </a:pPr>
            <a:r>
              <a:rPr lang="ru-RU" sz="1900" dirty="0">
                <a:latin typeface="Times New Roman"/>
                <a:ea typeface="Times New Roman"/>
              </a:rPr>
              <a:t>(Наведіть  причину  появи  цієї  думки,  тобто  на  чому  ґрунтуються докази на підтримку вашої позиції.)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ru-RU" sz="2800" dirty="0">
                <a:latin typeface="Times New Roman"/>
                <a:ea typeface="Times New Roman"/>
              </a:rPr>
              <a:t> </a:t>
            </a:r>
            <a:r>
              <a:rPr lang="ru-RU" sz="2800" dirty="0" smtClean="0">
                <a:latin typeface="Times New Roman"/>
                <a:ea typeface="Times New Roman"/>
              </a:rPr>
              <a:t>3</a:t>
            </a:r>
            <a:r>
              <a:rPr lang="ru-RU" sz="2800" dirty="0">
                <a:latin typeface="Times New Roman"/>
                <a:ea typeface="Times New Roman"/>
              </a:rPr>
              <a:t>.  Приклад.</a:t>
            </a:r>
            <a:endParaRPr lang="ru-RU" sz="2400" dirty="0">
              <a:latin typeface="Times New Roman"/>
              <a:ea typeface="Times New Roman"/>
            </a:endParaRPr>
          </a:p>
          <a:p>
            <a:pPr marL="0" indent="0" algn="just">
              <a:spcAft>
                <a:spcPts val="0"/>
              </a:spcAft>
              <a:buNone/>
            </a:pPr>
            <a:r>
              <a:rPr lang="ru-RU" sz="2800" i="1" dirty="0">
                <a:solidFill>
                  <a:srgbClr val="FF0000"/>
                </a:solidFill>
                <a:latin typeface="Times New Roman"/>
                <a:ea typeface="Times New Roman"/>
              </a:rPr>
              <a:t>Наприклад...</a:t>
            </a:r>
            <a:endParaRPr lang="ru-RU" sz="2400" dirty="0">
              <a:solidFill>
                <a:srgbClr val="FF0000"/>
              </a:solidFill>
              <a:latin typeface="Times New Roman"/>
              <a:ea typeface="Times New Roman"/>
            </a:endParaRPr>
          </a:p>
          <a:p>
            <a:pPr marL="0" indent="0" algn="just">
              <a:spcAft>
                <a:spcPts val="0"/>
              </a:spcAft>
              <a:buNone/>
            </a:pPr>
            <a:r>
              <a:rPr lang="ru-RU" sz="1900" dirty="0">
                <a:latin typeface="Times New Roman"/>
                <a:ea typeface="Times New Roman"/>
              </a:rPr>
              <a:t>(Наведіть факти, що демонструють ваші докази, вони зміцнять вашу позицію.)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ru-RU" sz="2800" dirty="0">
                <a:latin typeface="Times New Roman"/>
                <a:ea typeface="Times New Roman"/>
              </a:rPr>
              <a:t> </a:t>
            </a:r>
            <a:r>
              <a:rPr lang="ru-RU" sz="2800" dirty="0" smtClean="0">
                <a:latin typeface="Times New Roman"/>
                <a:ea typeface="Times New Roman"/>
              </a:rPr>
              <a:t> </a:t>
            </a:r>
            <a:r>
              <a:rPr lang="ru-RU" sz="2800" dirty="0">
                <a:latin typeface="Times New Roman"/>
                <a:ea typeface="Times New Roman"/>
              </a:rPr>
              <a:t>4.  Висновки.</a:t>
            </a:r>
            <a:endParaRPr lang="ru-RU" sz="2400" dirty="0">
              <a:latin typeface="Times New Roman"/>
              <a:ea typeface="Times New Roman"/>
            </a:endParaRPr>
          </a:p>
          <a:p>
            <a:pPr marL="0" indent="0" algn="just">
              <a:spcAft>
                <a:spcPts val="0"/>
              </a:spcAft>
              <a:buNone/>
            </a:pPr>
            <a:r>
              <a:rPr lang="ru-RU" sz="2800" i="1" dirty="0">
                <a:latin typeface="Times New Roman"/>
                <a:ea typeface="Times New Roman"/>
              </a:rPr>
              <a:t>     </a:t>
            </a:r>
            <a:r>
              <a:rPr lang="ru-RU" sz="2800" i="1" dirty="0">
                <a:solidFill>
                  <a:srgbClr val="FF0000"/>
                </a:solidFill>
                <a:latin typeface="Times New Roman"/>
                <a:ea typeface="Times New Roman"/>
              </a:rPr>
              <a:t>Тому...</a:t>
            </a:r>
            <a:endParaRPr lang="ru-RU" sz="2400" dirty="0">
              <a:solidFill>
                <a:srgbClr val="FF0000"/>
              </a:solidFill>
              <a:effectLst/>
              <a:latin typeface="Times New Roman"/>
              <a:ea typeface="Times New Roman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80056" y="1076255"/>
            <a:ext cx="76431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4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Чи</a:t>
            </a:r>
            <a:r>
              <a:rPr lang="ru-RU" sz="2400" b="1" dirty="0">
                <a:solidFill>
                  <a:srgbClr val="FF0000"/>
                </a:solidFill>
                <a:latin typeface="Times New Roman"/>
                <a:ea typeface="Times New Roman"/>
              </a:rPr>
              <a:t>  може  самооцінка  впливати  на  поведінку і здоров’я людини?</a:t>
            </a:r>
            <a:endParaRPr lang="ru-RU" sz="2400" b="1" dirty="0">
              <a:solidFill>
                <a:srgbClr val="FF0000"/>
              </a:solidFill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74570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7239000" cy="1008112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dirty="0" smtClean="0">
                <a:solidFill>
                  <a:srgbClr val="FFC000"/>
                </a:solidFill>
              </a:rPr>
              <a:t/>
            </a:r>
            <a:br>
              <a:rPr lang="uk-UA" dirty="0" smtClean="0">
                <a:solidFill>
                  <a:srgbClr val="FFC000"/>
                </a:solidFill>
              </a:rPr>
            </a:br>
            <a:r>
              <a:rPr lang="uk-UA" dirty="0" smtClean="0">
                <a:solidFill>
                  <a:srgbClr val="FFC000"/>
                </a:solidFill>
              </a:rPr>
              <a:t/>
            </a:r>
            <a:br>
              <a:rPr lang="uk-UA" dirty="0" smtClean="0">
                <a:solidFill>
                  <a:srgbClr val="FFC000"/>
                </a:solidFill>
              </a:rPr>
            </a:br>
            <a:r>
              <a:rPr lang="uk-UA" dirty="0" smtClean="0">
                <a:solidFill>
                  <a:srgbClr val="FFC000"/>
                </a:solidFill>
              </a:rPr>
              <a:t/>
            </a:r>
            <a:br>
              <a:rPr lang="uk-UA" dirty="0" smtClean="0">
                <a:solidFill>
                  <a:srgbClr val="FFC000"/>
                </a:solidFill>
              </a:rPr>
            </a:br>
            <a:r>
              <a:rPr lang="uk-UA" dirty="0" smtClean="0">
                <a:solidFill>
                  <a:srgbClr val="FFC000"/>
                </a:solidFill>
              </a:rPr>
              <a:t/>
            </a:r>
            <a:br>
              <a:rPr lang="uk-UA" dirty="0" smtClean="0">
                <a:solidFill>
                  <a:srgbClr val="FFC000"/>
                </a:solidFill>
              </a:rPr>
            </a:br>
            <a:r>
              <a:rPr lang="uk-UA" dirty="0" smtClean="0">
                <a:solidFill>
                  <a:srgbClr val="FFC000"/>
                </a:solidFill>
              </a:rPr>
              <a:t>Легенда про Нарциса</a:t>
            </a:r>
            <a:r>
              <a:rPr lang="ru-RU" dirty="0" smtClean="0">
                <a:solidFill>
                  <a:srgbClr val="FFC000"/>
                </a:solidFill>
              </a:rPr>
              <a:t/>
            </a:r>
            <a:br>
              <a:rPr lang="ru-RU" dirty="0" smtClean="0">
                <a:solidFill>
                  <a:srgbClr val="FFC000"/>
                </a:solidFill>
              </a:rPr>
            </a:b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388" y="1268413"/>
            <a:ext cx="7705725" cy="5400675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25000" lnSpcReduction="20000"/>
          </a:bodyPr>
          <a:lstStyle/>
          <a:p>
            <a:pPr marL="274320" indent="-274320" eaLnBrk="1" fontAlgn="auto" hangingPunct="1">
              <a:lnSpc>
                <a:spcPct val="12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uk-UA" dirty="0" smtClean="0">
                <a:solidFill>
                  <a:schemeClr val="accent6">
                    <a:lumMod val="50000"/>
                  </a:schemeClr>
                </a:solidFill>
              </a:rPr>
              <a:t>		</a:t>
            </a:r>
            <a:r>
              <a:rPr lang="uk-UA" sz="7200" dirty="0" smtClean="0">
                <a:solidFill>
                  <a:schemeClr val="accent6">
                    <a:lumMod val="50000"/>
                  </a:schemeClr>
                </a:solidFill>
              </a:rPr>
              <a:t> У Стародавній Греції жив дуже вродливий хлопець Нарцис. Та йому ніхто й ніщо не подобалося. Якось під час полювання Нарцис зупинився біля лісового озера і схилився, щоб напитися води. Із водяного дзеркала на нього дивилося юне вродливе обличчя, та таке гарне, що й переказати неможливо.</a:t>
            </a:r>
            <a:endParaRPr lang="ru-RU" sz="72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274320" indent="-274320" eaLnBrk="1" fontAlgn="auto" hangingPunct="1">
              <a:lnSpc>
                <a:spcPct val="12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uk-UA" sz="7200" dirty="0" smtClean="0">
                <a:solidFill>
                  <a:schemeClr val="accent6">
                    <a:lumMod val="50000"/>
                  </a:schemeClr>
                </a:solidFill>
              </a:rPr>
              <a:t>		Вражений Нарцис почав удивлятися у воду, милуючись дивовижною красою «водяної людини». Ані голод, ані втома не могли відірвати юнака від дзеркальної гладі.</a:t>
            </a:r>
            <a:endParaRPr lang="ru-RU" sz="72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274320" indent="-274320" eaLnBrk="1" fontAlgn="auto" hangingPunct="1">
              <a:lnSpc>
                <a:spcPct val="12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uk-UA" sz="7200" dirty="0" smtClean="0">
                <a:solidFill>
                  <a:schemeClr val="accent6">
                    <a:lumMod val="50000"/>
                  </a:schemeClr>
                </a:solidFill>
              </a:rPr>
              <a:t>		Сльози затуманювали очі, обличчя блідло і з кожним днем худло. Ніхто не зміг би впізнати в ньому того гордого й самовпевненого юнака, що жорстоко зневажав усе красиве.</a:t>
            </a:r>
            <a:endParaRPr lang="ru-RU" sz="72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274320" indent="-274320" eaLnBrk="1" fontAlgn="auto" hangingPunct="1">
              <a:lnSpc>
                <a:spcPct val="12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uk-UA" sz="7200" dirty="0" smtClean="0">
                <a:solidFill>
                  <a:schemeClr val="accent6">
                    <a:lumMod val="50000"/>
                  </a:schemeClr>
                </a:solidFill>
              </a:rPr>
              <a:t>		Раптом Нарцис зрозумів: «Та це ж я! Ти — це я. Горе моє, я по­любив сам себе!» Сили юнака танули, як вранішня роса на сонці. Надивившись на себе, Нарцис помер. А на тому місці, де він вос­таннє схилив голову, виросла квітка зі сніжно-білими пелюстками. Та горда холодна квітка милувалася своїм відображенням в озерній дзеркальній гладі. Люди нарекли її ім'ям юнака — нарцис.</a:t>
            </a:r>
            <a:endParaRPr lang="ru-RU" sz="72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274320" indent="-274320" eaLnBrk="1" fontAlgn="auto" hangingPunct="1">
              <a:lnSpc>
                <a:spcPct val="120000"/>
              </a:lnSpc>
              <a:spcAft>
                <a:spcPts val="0"/>
              </a:spcAft>
              <a:buFont typeface="Wingdings 2"/>
              <a:buChar char=""/>
              <a:defRPr/>
            </a:pPr>
            <a:endParaRPr lang="ru-RU" sz="72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58868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Проблемне запитання</a:t>
            </a:r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8434" name="Содержимое 2"/>
          <p:cNvSpPr>
            <a:spLocks noGrp="1"/>
          </p:cNvSpPr>
          <p:nvPr>
            <p:ph idx="1"/>
          </p:nvPr>
        </p:nvSpPr>
        <p:spPr>
          <a:xfrm>
            <a:off x="250825" y="1125538"/>
            <a:ext cx="8137525" cy="5330825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uk-UA" sz="2400" b="1" dirty="0" smtClean="0">
                <a:solidFill>
                  <a:srgbClr val="7030A0"/>
                </a:solidFill>
              </a:rPr>
              <a:t>Якою була самооцінка  юного красеня Нарциса?</a:t>
            </a:r>
            <a:endParaRPr lang="ru-RU" sz="2400" b="1" dirty="0" smtClean="0">
              <a:solidFill>
                <a:srgbClr val="7030A0"/>
              </a:solidFill>
            </a:endParaRPr>
          </a:p>
          <a:p>
            <a:pPr eaLnBrk="1" hangingPunct="1">
              <a:buFont typeface="Wingdings 2" pitchFamily="18" charset="2"/>
              <a:buNone/>
            </a:pPr>
            <a:endParaRPr lang="ru-RU" dirty="0" smtClean="0"/>
          </a:p>
        </p:txBody>
      </p:sp>
      <p:pic>
        <p:nvPicPr>
          <p:cNvPr id="18435" name="Picture 2" descr="Художница Pat Brennan (под ником moonmоmma). Часть 1 &quot; Фэнте…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0113" y="1844675"/>
            <a:ext cx="6626225" cy="438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867"/>
          <a:stretch/>
        </p:blipFill>
        <p:spPr>
          <a:xfrm>
            <a:off x="107504" y="116632"/>
            <a:ext cx="7992888" cy="648072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573016"/>
            <a:ext cx="1944951" cy="28310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3380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133"/>
          <a:stretch/>
        </p:blipFill>
        <p:spPr>
          <a:xfrm>
            <a:off x="179512" y="0"/>
            <a:ext cx="7789793" cy="6597352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128710"/>
            <a:ext cx="1693217" cy="2468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9940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7935433" cy="648072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3861048"/>
            <a:ext cx="1695450" cy="2468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11713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76712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dirty="0" smtClean="0"/>
              <a:t>Робота в групах </a:t>
            </a:r>
            <a:endParaRPr lang="ru-RU" dirty="0"/>
          </a:p>
        </p:txBody>
      </p:sp>
      <p:sp>
        <p:nvSpPr>
          <p:cNvPr id="20482" name="Содержимое 2"/>
          <p:cNvSpPr>
            <a:spLocks noGrp="1"/>
          </p:cNvSpPr>
          <p:nvPr>
            <p:ph idx="1"/>
          </p:nvPr>
        </p:nvSpPr>
        <p:spPr>
          <a:xfrm>
            <a:off x="457200" y="1268413"/>
            <a:ext cx="7239000" cy="5187950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uk-UA" dirty="0" smtClean="0">
                <a:solidFill>
                  <a:srgbClr val="FF0000"/>
                </a:solidFill>
              </a:rPr>
              <a:t>Розгляньте запропоновані зображення, визначте вид самооцінки.      </a:t>
            </a:r>
            <a:endParaRPr lang="ru-RU" dirty="0" smtClean="0">
              <a:solidFill>
                <a:srgbClr val="FF0000"/>
              </a:solidFill>
            </a:endParaRPr>
          </a:p>
          <a:p>
            <a:pPr eaLnBrk="1" hangingPunct="1">
              <a:buFont typeface="Wingdings 2" pitchFamily="18" charset="2"/>
              <a:buNone/>
            </a:pPr>
            <a:endParaRPr lang="ru-RU" dirty="0" smtClean="0"/>
          </a:p>
        </p:txBody>
      </p:sp>
      <p:pic>
        <p:nvPicPr>
          <p:cNvPr id="20483" name="Picture 2" descr="ТОП-15 способов самостоятельно повысить себе самооценку &quot; Хр…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2492375"/>
            <a:ext cx="2959100" cy="237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4" descr="Загадка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775" y="4365625"/>
            <a:ext cx="3000375" cy="224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6" descr="психология Записи с меткой психология Дневник Ромашка_2012 : LiveInternet - Российский Сервис Онлайн-Дневников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2205037"/>
            <a:ext cx="3403600" cy="2478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7704856" cy="620688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sz="2400" i="1" dirty="0" smtClean="0">
                <a:solidFill>
                  <a:srgbClr val="0070C0"/>
                </a:solidFill>
              </a:rPr>
              <a:t>Обговорення проекту самовдосконалення</a:t>
            </a:r>
            <a:endParaRPr lang="ru-RU" sz="2400" i="1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0825" y="764704"/>
            <a:ext cx="7921625" cy="5760640"/>
          </a:xfrm>
        </p:spPr>
        <p:txBody>
          <a:bodyPr>
            <a:normAutofit fontScale="25000" lnSpcReduction="20000"/>
          </a:bodyPr>
          <a:lstStyle/>
          <a:p>
            <a:pPr marL="274320" indent="-274320" algn="ctr" eaLnBrk="1" fontAlgn="auto" hangingPunct="1">
              <a:lnSpc>
                <a:spcPct val="17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uk-UA" sz="7200" b="1" u="sng" dirty="0" smtClean="0">
                <a:solidFill>
                  <a:srgbClr val="C00000"/>
                </a:solidFill>
              </a:rPr>
              <a:t>Правила для підвищення рівня самооцінки та впевненості у собі</a:t>
            </a:r>
            <a:endParaRPr lang="ru-RU" sz="7200" b="1" u="sng" dirty="0" smtClean="0">
              <a:solidFill>
                <a:srgbClr val="C00000"/>
              </a:solidFill>
            </a:endParaRPr>
          </a:p>
          <a:p>
            <a:pPr marL="274320" indent="-274320" eaLnBrk="1" fontAlgn="auto" hangingPunct="1">
              <a:lnSpc>
                <a:spcPct val="17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ru-RU" sz="7200" b="1" dirty="0" smtClean="0">
                <a:solidFill>
                  <a:schemeClr val="tx2">
                    <a:lumMod val="50000"/>
                  </a:schemeClr>
                </a:solidFill>
              </a:rPr>
              <a:t>1.Годі </a:t>
            </a:r>
            <a:r>
              <a:rPr lang="uk-UA" sz="7200" b="1" dirty="0" smtClean="0">
                <a:solidFill>
                  <a:schemeClr val="tx2">
                    <a:lumMod val="50000"/>
                  </a:schemeClr>
                </a:solidFill>
              </a:rPr>
              <a:t>порівнювати</a:t>
            </a:r>
            <a:r>
              <a:rPr lang="ru-RU" sz="7200" b="1" dirty="0" smtClean="0">
                <a:solidFill>
                  <a:schemeClr val="tx2">
                    <a:lumMod val="50000"/>
                  </a:schemeClr>
                </a:solidFill>
              </a:rPr>
              <a:t> себе з іншими людьми. </a:t>
            </a:r>
          </a:p>
          <a:p>
            <a:pPr marL="274320" indent="-274320" eaLnBrk="1" fontAlgn="auto" hangingPunct="1">
              <a:lnSpc>
                <a:spcPct val="17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ru-RU" sz="7200" b="1" dirty="0" smtClean="0">
                <a:solidFill>
                  <a:schemeClr val="tx2">
                    <a:lumMod val="50000"/>
                  </a:schemeClr>
                </a:solidFill>
              </a:rPr>
              <a:t>2. Перестань сварити себе і дорікати собі.</a:t>
            </a:r>
          </a:p>
          <a:p>
            <a:pPr marL="274320" indent="-274320" eaLnBrk="1" fontAlgn="auto" hangingPunct="1">
              <a:lnSpc>
                <a:spcPct val="17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ru-RU" sz="7200" b="1" dirty="0" smtClean="0">
                <a:solidFill>
                  <a:schemeClr val="tx2">
                    <a:lumMod val="50000"/>
                  </a:schemeClr>
                </a:solidFill>
              </a:rPr>
              <a:t>3. Забудь про «не». Намагайся якомога рідше вживати негативні вислови на свою адресу. </a:t>
            </a:r>
          </a:p>
          <a:p>
            <a:pPr marL="274320" indent="-274320" eaLnBrk="1" fontAlgn="auto" hangingPunct="1">
              <a:lnSpc>
                <a:spcPct val="17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ru-RU" sz="7200" b="1" dirty="0" smtClean="0">
                <a:solidFill>
                  <a:schemeClr val="tx2">
                    <a:lumMod val="50000"/>
                  </a:schemeClr>
                </a:solidFill>
              </a:rPr>
              <a:t>4. Радій компліментам. </a:t>
            </a:r>
          </a:p>
          <a:p>
            <a:pPr marL="274320" indent="-274320" eaLnBrk="1" fontAlgn="auto" hangingPunct="1">
              <a:lnSpc>
                <a:spcPct val="17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ru-RU" sz="7200" b="1" dirty="0" smtClean="0">
                <a:solidFill>
                  <a:schemeClr val="tx2">
                    <a:lumMod val="50000"/>
                  </a:schemeClr>
                </a:solidFill>
              </a:rPr>
              <a:t>5. Оточи себе позитивом. </a:t>
            </a:r>
          </a:p>
          <a:p>
            <a:pPr marL="274320" indent="-274320" eaLnBrk="1" fontAlgn="auto" hangingPunct="1">
              <a:lnSpc>
                <a:spcPct val="17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ru-RU" sz="7200" b="1" dirty="0" smtClean="0">
                <a:solidFill>
                  <a:schemeClr val="tx2">
                    <a:lumMod val="50000"/>
                  </a:schemeClr>
                </a:solidFill>
              </a:rPr>
              <a:t>6. Виділяй час на улюблену справу. </a:t>
            </a:r>
          </a:p>
          <a:p>
            <a:pPr marL="274320" indent="-274320" eaLnBrk="1" fontAlgn="auto" hangingPunct="1">
              <a:lnSpc>
                <a:spcPct val="17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uk-UA" sz="7200" b="1" dirty="0" smtClean="0">
                <a:solidFill>
                  <a:schemeClr val="tx2">
                    <a:lumMod val="50000"/>
                  </a:schemeClr>
                </a:solidFill>
              </a:rPr>
              <a:t>7. Спілкуйся з позитивними й упевненими в собі людьми. </a:t>
            </a:r>
            <a:endParaRPr lang="ru-RU" sz="72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274320" indent="-274320" eaLnBrk="1" fontAlgn="auto" hangingPunct="1">
              <a:lnSpc>
                <a:spcPct val="17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ru-RU" sz="7200" b="1" dirty="0" smtClean="0">
                <a:solidFill>
                  <a:schemeClr val="tx2">
                    <a:lumMod val="50000"/>
                  </a:schemeClr>
                </a:solidFill>
              </a:rPr>
              <a:t>8. На зациклюйся на критиці. </a:t>
            </a:r>
          </a:p>
          <a:p>
            <a:pPr marL="274320" indent="-274320" eaLnBrk="1" fontAlgn="auto" hangingPunct="1">
              <a:lnSpc>
                <a:spcPct val="17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ru-RU" sz="7200" b="1" dirty="0" smtClean="0">
                <a:solidFill>
                  <a:schemeClr val="tx2">
                    <a:lumMod val="50000"/>
                  </a:schemeClr>
                </a:solidFill>
              </a:rPr>
              <a:t>9. Створи список своїх досягнень</a:t>
            </a:r>
            <a:r>
              <a:rPr lang="uk-UA" sz="7200" b="1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  <a:endParaRPr lang="ru-RU" sz="72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274320" indent="-274320" eaLnBrk="1" fontAlgn="auto" hangingPunct="1">
              <a:lnSpc>
                <a:spcPct val="17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ru-RU" sz="7200" b="1" dirty="0" smtClean="0">
                <a:solidFill>
                  <a:schemeClr val="tx2">
                    <a:lumMod val="50000"/>
                  </a:schemeClr>
                </a:solidFill>
              </a:rPr>
              <a:t>10. </a:t>
            </a:r>
            <a:r>
              <a:rPr lang="uk-UA" sz="7200" b="1" dirty="0" smtClean="0">
                <a:solidFill>
                  <a:schemeClr val="tx2">
                    <a:lumMod val="50000"/>
                  </a:schemeClr>
                </a:solidFill>
              </a:rPr>
              <a:t>Пов</a:t>
            </a:r>
            <a:r>
              <a:rPr lang="ru-RU" sz="7200" b="1" dirty="0" smtClean="0">
                <a:solidFill>
                  <a:schemeClr val="tx2">
                    <a:lumMod val="50000"/>
                  </a:schemeClr>
                </a:solidFill>
              </a:rPr>
              <a:t>ір у себе</a:t>
            </a:r>
            <a:r>
              <a:rPr lang="uk-UA" sz="7200" b="1" dirty="0" smtClean="0">
                <a:solidFill>
                  <a:schemeClr val="tx2">
                    <a:lumMod val="50000"/>
                  </a:schemeClr>
                </a:solidFill>
              </a:rPr>
              <a:t>!</a:t>
            </a:r>
            <a:endParaRPr lang="ru-RU" sz="72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ru-RU" dirty="0"/>
          </a:p>
        </p:txBody>
      </p:sp>
      <p:pic>
        <p:nvPicPr>
          <p:cNvPr id="31747" name="Picture 4" descr="Праздничные уголки. Комментарии : Дневники на КП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9008">
            <a:off x="6135688" y="2832100"/>
            <a:ext cx="2568575" cy="394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732696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ДОМАШНЄ ЗАВДАННЯ </a:t>
            </a:r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750" y="1268413"/>
            <a:ext cx="7239000" cy="4846637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274320" indent="-274320" eaLnBrk="1" fontAlgn="auto" hangingPunct="1">
              <a:lnSpc>
                <a:spcPct val="15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uk-UA" b="1" dirty="0" smtClean="0"/>
              <a:t>1) Опрацювати статтю в підручнику; дати усно відповіді на запитання підручника.</a:t>
            </a:r>
            <a:endParaRPr lang="ru-RU" b="1" dirty="0" smtClean="0"/>
          </a:p>
          <a:p>
            <a:pPr marL="274320" indent="-274320" eaLnBrk="1" fontAlgn="auto" hangingPunct="1">
              <a:lnSpc>
                <a:spcPct val="15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uk-UA" b="1" dirty="0" smtClean="0"/>
              <a:t>2)Оформити проект самовдосконалення</a:t>
            </a:r>
            <a:endParaRPr lang="ru-RU" b="1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Мета: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uk-UA" dirty="0" smtClean="0"/>
              <a:t>   </a:t>
            </a:r>
            <a:r>
              <a:rPr lang="uk-UA" b="1" dirty="0" smtClean="0">
                <a:solidFill>
                  <a:schemeClr val="accent1">
                    <a:lumMod val="50000"/>
                  </a:schemeClr>
                </a:solidFill>
              </a:rPr>
              <a:t>ознайомити учнів із видами самооцінки, перевагами адекватної самооцінки, впливом самооцінки на  поведінку і здоров'я людини;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uk-UA" b="1" dirty="0" smtClean="0">
                <a:solidFill>
                  <a:schemeClr val="accent1">
                    <a:lumMod val="50000"/>
                  </a:schemeClr>
                </a:solidFill>
              </a:rPr>
              <a:t>   сприяти формуванню в дітей адекватної самооцінки; розвивати життєві навички позитивної самооцінки;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uk-UA" b="1" dirty="0" smtClean="0">
                <a:solidFill>
                  <a:schemeClr val="accent1">
                    <a:lumMod val="50000"/>
                  </a:schemeClr>
                </a:solidFill>
              </a:rPr>
              <a:t>   виховувати в дітей чуйність, милосердя, толерантність.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sz="6000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Запам'ятайте! </a:t>
            </a:r>
            <a:endParaRPr lang="ru-RU" sz="6000" i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0825" y="1609725"/>
            <a:ext cx="7705725" cy="4846638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uk-UA" dirty="0" smtClean="0"/>
              <a:t>   	</a:t>
            </a:r>
            <a:r>
              <a:rPr lang="uk-UA" sz="3600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Уміння адекватно оцінювати себе і свої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uk-UA" sz="3600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здібності позитивно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uk-UA" sz="3600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впливає на поведінку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uk-UA" sz="3600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і здоров’я, сприяє успіху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uk-UA" sz="3600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в житті.</a:t>
            </a:r>
            <a:endParaRPr lang="ru-RU" sz="3600" b="1" i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3795" name="Picture 4" descr="Праздничные уголки. Комментарии : Дневники на КП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9008">
            <a:off x="5221288" y="1365250"/>
            <a:ext cx="3975100" cy="536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dirty="0" smtClean="0">
                <a:solidFill>
                  <a:srgbClr val="0070C0"/>
                </a:solidFill>
              </a:rPr>
              <a:t>Установка на </a:t>
            </a:r>
            <a:br>
              <a:rPr lang="uk-UA" dirty="0" smtClean="0">
                <a:solidFill>
                  <a:srgbClr val="0070C0"/>
                </a:solidFill>
              </a:rPr>
            </a:br>
            <a:r>
              <a:rPr lang="uk-UA" dirty="0" smtClean="0">
                <a:solidFill>
                  <a:srgbClr val="0070C0"/>
                </a:solidFill>
              </a:rPr>
              <a:t>позитивний настрій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15362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uk-UA" b="1" dirty="0" smtClean="0">
                <a:solidFill>
                  <a:srgbClr val="0070C0"/>
                </a:solidFill>
              </a:rPr>
              <a:t>Чи  цікаво вам дізнатись, що сьогодні може статись?</a:t>
            </a:r>
            <a:endParaRPr lang="ru-RU" b="1" dirty="0" smtClean="0">
              <a:solidFill>
                <a:srgbClr val="0070C0"/>
              </a:solidFill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uk-UA" b="1" dirty="0" smtClean="0">
                <a:solidFill>
                  <a:srgbClr val="0070C0"/>
                </a:solidFill>
              </a:rPr>
              <a:t>Тож всідайтеся зручніше, попрацюємо скоріше.</a:t>
            </a:r>
            <a:endParaRPr lang="ru-RU" b="1" dirty="0" smtClean="0">
              <a:solidFill>
                <a:srgbClr val="0070C0"/>
              </a:solidFill>
            </a:endParaRPr>
          </a:p>
          <a:p>
            <a:pPr eaLnBrk="1" hangingPunct="1"/>
            <a:endParaRPr lang="ru-RU" dirty="0" smtClean="0"/>
          </a:p>
        </p:txBody>
      </p:sp>
      <p:pic>
        <p:nvPicPr>
          <p:cNvPr id="15363" name="Picture 2" descr="Учебного занятия для студентов по теме: &quot;Неотложные состояни…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875" y="2924175"/>
            <a:ext cx="3482975" cy="362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260648"/>
            <a:ext cx="7632848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800" b="1" cap="all" dirty="0" smtClean="0">
                <a:ln w="500">
                  <a:solidFill>
                    <a:srgbClr val="073E87">
                      <a:shade val="20000"/>
                      <a:satMod val="120000"/>
                    </a:srgbClr>
                  </a:solidFill>
                </a:ln>
                <a:gradFill>
                  <a:gsLst>
                    <a:gs pos="0">
                      <a:srgbClr val="A5D028">
                        <a:tint val="13000"/>
                      </a:srgbClr>
                    </a:gs>
                    <a:gs pos="10000">
                      <a:srgbClr val="A5D028">
                        <a:tint val="20000"/>
                      </a:srgbClr>
                    </a:gs>
                    <a:gs pos="49000">
                      <a:srgbClr val="A5D028">
                        <a:tint val="70000"/>
                      </a:srgbClr>
                    </a:gs>
                    <a:gs pos="50000">
                      <a:srgbClr val="A5D028">
                        <a:tint val="97000"/>
                      </a:srgbClr>
                    </a:gs>
                    <a:gs pos="100000">
                      <a:srgbClr val="A5D028">
                        <a:tint val="20000"/>
                      </a:srgbClr>
                    </a:gs>
                  </a:gsLst>
                  <a:lin ang="5400000" scaled="1"/>
                </a:gradFill>
                <a:latin typeface="Trebuchet MS"/>
                <a:ea typeface="+mj-ea"/>
                <a:cs typeface="+mj-cs"/>
              </a:rPr>
              <a:t>Вправа </a:t>
            </a:r>
          </a:p>
          <a:p>
            <a:pPr algn="ctr"/>
            <a:r>
              <a:rPr lang="uk-UA" sz="3800" b="1" cap="all" dirty="0" smtClean="0">
                <a:ln w="500">
                  <a:solidFill>
                    <a:srgbClr val="073E87">
                      <a:shade val="20000"/>
                      <a:satMod val="120000"/>
                    </a:srgbClr>
                  </a:solidFill>
                </a:ln>
                <a:gradFill>
                  <a:gsLst>
                    <a:gs pos="0">
                      <a:srgbClr val="A5D028">
                        <a:tint val="13000"/>
                      </a:srgbClr>
                    </a:gs>
                    <a:gs pos="10000">
                      <a:srgbClr val="A5D028">
                        <a:tint val="20000"/>
                      </a:srgbClr>
                    </a:gs>
                    <a:gs pos="49000">
                      <a:srgbClr val="A5D028">
                        <a:tint val="70000"/>
                      </a:srgbClr>
                    </a:gs>
                    <a:gs pos="50000">
                      <a:srgbClr val="A5D028">
                        <a:tint val="97000"/>
                      </a:srgbClr>
                    </a:gs>
                    <a:gs pos="100000">
                      <a:srgbClr val="A5D028">
                        <a:tint val="20000"/>
                      </a:srgbClr>
                    </a:gs>
                  </a:gsLst>
                  <a:lin ang="5400000" scaled="1"/>
                </a:gradFill>
                <a:latin typeface="Trebuchet MS"/>
                <a:ea typeface="+mj-ea"/>
                <a:cs typeface="+mj-cs"/>
              </a:rPr>
              <a:t>«Незвичайне  знайомство»</a:t>
            </a:r>
            <a:endParaRPr lang="ru-RU" dirty="0"/>
          </a:p>
        </p:txBody>
      </p:sp>
      <p:sp>
        <p:nvSpPr>
          <p:cNvPr id="3" name="Овальная выноска 2"/>
          <p:cNvSpPr/>
          <p:nvPr/>
        </p:nvSpPr>
        <p:spPr>
          <a:xfrm>
            <a:off x="1691680" y="1628800"/>
            <a:ext cx="2520280" cy="1404736"/>
          </a:xfrm>
          <a:prstGeom prst="wedgeEllipseCallou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Якби ти був (була) птахом, то яким?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648" y="2636912"/>
            <a:ext cx="2266950" cy="2019300"/>
          </a:xfrm>
          <a:prstGeom prst="rect">
            <a:avLst/>
          </a:prstGeom>
        </p:spPr>
      </p:pic>
      <p:sp>
        <p:nvSpPr>
          <p:cNvPr id="5" name="Овальная выноска 4"/>
          <p:cNvSpPr/>
          <p:nvPr/>
        </p:nvSpPr>
        <p:spPr>
          <a:xfrm>
            <a:off x="5364088" y="1551532"/>
            <a:ext cx="2592288" cy="1404736"/>
          </a:xfrm>
          <a:prstGeom prst="wedgeEllipseCallou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Якби ти був (була)деревом, то яким?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2331168"/>
            <a:ext cx="1583710" cy="1965598"/>
          </a:xfrm>
          <a:prstGeom prst="rect">
            <a:avLst/>
          </a:prstGeom>
        </p:spPr>
      </p:pic>
      <p:sp>
        <p:nvSpPr>
          <p:cNvPr id="7" name="Овальная выноска 6"/>
          <p:cNvSpPr/>
          <p:nvPr/>
        </p:nvSpPr>
        <p:spPr>
          <a:xfrm>
            <a:off x="1317985" y="3801608"/>
            <a:ext cx="2520280" cy="1404736"/>
          </a:xfrm>
          <a:prstGeom prst="wedgeEllipseCallou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Якби ти був (була)квіткою, то якою?</a:t>
            </a:r>
            <a:endParaRPr lang="ru-RU" dirty="0"/>
          </a:p>
        </p:txBody>
      </p:sp>
      <p:sp>
        <p:nvSpPr>
          <p:cNvPr id="8" name="Овальная выноска 7"/>
          <p:cNvSpPr/>
          <p:nvPr/>
        </p:nvSpPr>
        <p:spPr>
          <a:xfrm>
            <a:off x="5220072" y="3501008"/>
            <a:ext cx="2520280" cy="1404736"/>
          </a:xfrm>
          <a:prstGeom prst="wedgeEllipseCallou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Якби ти був (була) стихією, то якою?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648" y="4932301"/>
            <a:ext cx="1503032" cy="161670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7672" y="4905744"/>
            <a:ext cx="1642739" cy="1642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684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88640"/>
            <a:ext cx="8100392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uk-UA" dirty="0">
                <a:solidFill>
                  <a:srgbClr val="000000"/>
                </a:solidFill>
                <a:latin typeface="Times New Roman"/>
                <a:ea typeface="Times New Roman"/>
              </a:rPr>
              <a:t>Я – це Я.</a:t>
            </a:r>
            <a:br>
              <a:rPr lang="uk-UA" dirty="0">
                <a:solidFill>
                  <a:srgbClr val="000000"/>
                </a:solidFill>
                <a:latin typeface="Times New Roman"/>
                <a:ea typeface="Times New Roman"/>
              </a:rPr>
            </a:br>
            <a:r>
              <a:rPr lang="uk-UA" dirty="0">
                <a:solidFill>
                  <a:srgbClr val="000000"/>
                </a:solidFill>
                <a:latin typeface="Times New Roman"/>
                <a:ea typeface="Times New Roman"/>
              </a:rPr>
              <a:t>В усьому світі немає такої людини, як я.</a:t>
            </a:r>
            <a:br>
              <a:rPr lang="uk-UA" dirty="0">
                <a:solidFill>
                  <a:srgbClr val="000000"/>
                </a:solidFill>
                <a:latin typeface="Times New Roman"/>
                <a:ea typeface="Times New Roman"/>
              </a:rPr>
            </a:br>
            <a:r>
              <a:rPr lang="uk-UA" dirty="0">
                <a:solidFill>
                  <a:srgbClr val="000000"/>
                </a:solidFill>
                <a:latin typeface="Times New Roman"/>
                <a:ea typeface="Times New Roman"/>
              </a:rPr>
              <a:t>Мені належить все, що є в мені:</a:t>
            </a:r>
            <a:endParaRPr lang="ru-RU" sz="1600" dirty="0">
              <a:latin typeface="Times New Roman"/>
              <a:ea typeface="Times New Roman"/>
            </a:endParaRPr>
          </a:p>
          <a:p>
            <a:pPr marL="342900" lvl="0" indent="-342900">
              <a:spcAft>
                <a:spcPts val="0"/>
              </a:spcAft>
              <a:buFont typeface="Wingdings"/>
              <a:buChar char=""/>
            </a:pPr>
            <a:r>
              <a:rPr lang="uk-UA" dirty="0">
                <a:solidFill>
                  <a:srgbClr val="000000"/>
                </a:solidFill>
                <a:latin typeface="Times New Roman"/>
                <a:ea typeface="Times New Roman"/>
              </a:rPr>
              <a:t>моя свідомість, мої думки і плани;</a:t>
            </a:r>
            <a:endParaRPr lang="ru-RU" sz="1600" dirty="0">
              <a:latin typeface="Times New Roman"/>
              <a:ea typeface="Times New Roman"/>
            </a:endParaRPr>
          </a:p>
          <a:p>
            <a:pPr marL="342900" lvl="0" indent="-342900">
              <a:spcAft>
                <a:spcPts val="0"/>
              </a:spcAft>
              <a:buFont typeface="Wingdings"/>
              <a:buChar char=""/>
            </a:pPr>
            <a:r>
              <a:rPr lang="uk-UA" dirty="0">
                <a:solidFill>
                  <a:srgbClr val="000000"/>
                </a:solidFill>
                <a:latin typeface="Times New Roman"/>
                <a:ea typeface="Times New Roman"/>
              </a:rPr>
              <a:t>мої очі, всі образи, які вони можуть бачити;</a:t>
            </a:r>
            <a:endParaRPr lang="ru-RU" sz="1600" dirty="0">
              <a:latin typeface="Times New Roman"/>
              <a:ea typeface="Times New Roman"/>
            </a:endParaRPr>
          </a:p>
          <a:p>
            <a:pPr marL="342900" lvl="0" indent="-342900">
              <a:spcAft>
                <a:spcPts val="0"/>
              </a:spcAft>
              <a:buFont typeface="Wingdings"/>
              <a:buChar char=""/>
            </a:pPr>
            <a:r>
              <a:rPr lang="uk-UA" dirty="0">
                <a:solidFill>
                  <a:srgbClr val="000000"/>
                </a:solidFill>
                <a:latin typeface="Times New Roman"/>
                <a:ea typeface="Times New Roman"/>
              </a:rPr>
              <a:t>мої почуття, якими б вони не були, - тривога, насолода, напруження, любов роздратованість, радість;</a:t>
            </a:r>
            <a:endParaRPr lang="ru-RU" sz="1600" dirty="0">
              <a:latin typeface="Times New Roman"/>
              <a:ea typeface="Times New Roman"/>
            </a:endParaRPr>
          </a:p>
          <a:p>
            <a:pPr marL="342900" lvl="0" indent="-342900">
              <a:spcAft>
                <a:spcPts val="0"/>
              </a:spcAft>
              <a:buFont typeface="Wingdings"/>
              <a:buChar char=""/>
            </a:pPr>
            <a:r>
              <a:rPr lang="uk-UA" dirty="0">
                <a:solidFill>
                  <a:srgbClr val="000000"/>
                </a:solidFill>
                <a:latin typeface="Times New Roman"/>
                <a:ea typeface="Times New Roman"/>
              </a:rPr>
              <a:t>мій рот і всі слова, які вони можуть вимовляти;</a:t>
            </a:r>
            <a:endParaRPr lang="ru-RU" sz="1600" dirty="0">
              <a:latin typeface="Times New Roman"/>
              <a:ea typeface="Times New Roman"/>
            </a:endParaRPr>
          </a:p>
          <a:p>
            <a:pPr marL="342900" lvl="0" indent="-342900">
              <a:spcAft>
                <a:spcPts val="0"/>
              </a:spcAft>
              <a:buFont typeface="Wingdings"/>
              <a:buChar char=""/>
            </a:pPr>
            <a:r>
              <a:rPr lang="uk-UA" dirty="0">
                <a:solidFill>
                  <a:srgbClr val="000000"/>
                </a:solidFill>
                <a:latin typeface="Times New Roman"/>
                <a:ea typeface="Times New Roman"/>
              </a:rPr>
              <a:t>мій голос;</a:t>
            </a:r>
            <a:endParaRPr lang="ru-RU" sz="1600" dirty="0">
              <a:latin typeface="Times New Roman"/>
              <a:ea typeface="Times New Roman"/>
            </a:endParaRPr>
          </a:p>
          <a:p>
            <a:pPr marL="342900" lvl="0" indent="-342900">
              <a:spcAft>
                <a:spcPts val="0"/>
              </a:spcAft>
              <a:buFont typeface="Wingdings"/>
              <a:buChar char=""/>
            </a:pPr>
            <a:r>
              <a:rPr lang="uk-UA" dirty="0">
                <a:solidFill>
                  <a:srgbClr val="000000"/>
                </a:solidFill>
                <a:latin typeface="Times New Roman"/>
                <a:ea typeface="Times New Roman"/>
              </a:rPr>
              <a:t>всі мої дії, звернені до інших людей і до себе.</a:t>
            </a:r>
            <a:endParaRPr lang="ru-RU" sz="1600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uk-UA" dirty="0">
                <a:solidFill>
                  <a:srgbClr val="000000"/>
                </a:solidFill>
                <a:latin typeface="Times New Roman"/>
                <a:ea typeface="Times New Roman"/>
              </a:rPr>
              <a:t>Мені належать всі мої фантазії, мої мрії, всі мої надії і страхи.</a:t>
            </a:r>
            <a:br>
              <a:rPr lang="uk-UA" dirty="0">
                <a:solidFill>
                  <a:srgbClr val="000000"/>
                </a:solidFill>
                <a:latin typeface="Times New Roman"/>
                <a:ea typeface="Times New Roman"/>
              </a:rPr>
            </a:br>
            <a:r>
              <a:rPr lang="uk-UA" dirty="0">
                <a:solidFill>
                  <a:srgbClr val="000000"/>
                </a:solidFill>
                <a:latin typeface="Times New Roman"/>
                <a:ea typeface="Times New Roman"/>
              </a:rPr>
              <a:t>       Мені належать всі мої перемоги та успіхи.</a:t>
            </a:r>
            <a:br>
              <a:rPr lang="uk-UA" dirty="0">
                <a:solidFill>
                  <a:srgbClr val="000000"/>
                </a:solidFill>
                <a:latin typeface="Times New Roman"/>
                <a:ea typeface="Times New Roman"/>
              </a:rPr>
            </a:br>
            <a:r>
              <a:rPr lang="uk-UA" dirty="0">
                <a:solidFill>
                  <a:srgbClr val="000000"/>
                </a:solidFill>
                <a:latin typeface="Times New Roman"/>
                <a:ea typeface="Times New Roman"/>
              </a:rPr>
              <a:t>Я можу полюбити себе й затоваришувати із собою. Я можу зробити так, щоб усе в мені співвідносилось з моїми інтересами.</a:t>
            </a:r>
            <a:br>
              <a:rPr lang="uk-UA" dirty="0">
                <a:solidFill>
                  <a:srgbClr val="000000"/>
                </a:solidFill>
                <a:latin typeface="Times New Roman"/>
                <a:ea typeface="Times New Roman"/>
              </a:rPr>
            </a:br>
            <a:r>
              <a:rPr lang="uk-UA" dirty="0">
                <a:solidFill>
                  <a:srgbClr val="000000"/>
                </a:solidFill>
                <a:latin typeface="Times New Roman"/>
                <a:ea typeface="Times New Roman"/>
              </a:rPr>
              <a:t>      Я знаю, що дещо в мені є незрозумілим, проблемним. В мені є те, чого я не знаю. Але, оскільки я дружу із собою і люблю себе, я можу обережно й терпляче дізнаватись все  більше і більше різного про себе.</a:t>
            </a:r>
            <a:br>
              <a:rPr lang="uk-UA" dirty="0">
                <a:solidFill>
                  <a:srgbClr val="000000"/>
                </a:solidFill>
                <a:latin typeface="Times New Roman"/>
                <a:ea typeface="Times New Roman"/>
              </a:rPr>
            </a:br>
            <a:r>
              <a:rPr lang="uk-UA" dirty="0">
                <a:solidFill>
                  <a:srgbClr val="000000"/>
                </a:solidFill>
                <a:latin typeface="Times New Roman"/>
                <a:ea typeface="Times New Roman"/>
              </a:rPr>
              <a:t>Я можу бачити, чути, відчувати, думати, говорити, діяти. Я маю все, щоб бути близьким до інших людей, щоб бути продуктивним, вносити суть і порядок у світ речей і людей навколо мене.</a:t>
            </a:r>
            <a:br>
              <a:rPr lang="uk-UA" dirty="0">
                <a:solidFill>
                  <a:srgbClr val="000000"/>
                </a:solidFill>
                <a:latin typeface="Times New Roman"/>
                <a:ea typeface="Times New Roman"/>
              </a:rPr>
            </a:br>
            <a:r>
              <a:rPr lang="uk-UA" dirty="0">
                <a:solidFill>
                  <a:srgbClr val="000000"/>
                </a:solidFill>
                <a:latin typeface="Times New Roman"/>
                <a:ea typeface="Times New Roman"/>
              </a:rPr>
              <a:t>      Я належу собі, а значить, я можу будувати себе. Я – це Я, і Я – це надзвичайно.</a:t>
            </a:r>
            <a:br>
              <a:rPr lang="uk-UA" dirty="0">
                <a:solidFill>
                  <a:srgbClr val="000000"/>
                </a:solidFill>
                <a:latin typeface="Times New Roman"/>
                <a:ea typeface="Times New Roman"/>
              </a:rPr>
            </a:br>
            <a:r>
              <a:rPr lang="uk-UA" dirty="0" smtClean="0">
                <a:solidFill>
                  <a:srgbClr val="000000"/>
                </a:solidFill>
                <a:latin typeface="Times New Roman"/>
                <a:ea typeface="Times New Roman"/>
              </a:rPr>
              <a:t>                                                           </a:t>
            </a:r>
            <a:r>
              <a:rPr lang="uk-UA" dirty="0" smtClean="0">
                <a:solidFill>
                  <a:srgbClr val="FF0000"/>
                </a:solidFill>
                <a:latin typeface="Times New Roman"/>
                <a:ea typeface="Times New Roman"/>
              </a:rPr>
              <a:t>(</a:t>
            </a:r>
            <a:r>
              <a:rPr lang="uk-UA" dirty="0">
                <a:solidFill>
                  <a:srgbClr val="FF0000"/>
                </a:solidFill>
                <a:latin typeface="Times New Roman"/>
                <a:ea typeface="Times New Roman"/>
              </a:rPr>
              <a:t>За В. Сатір «Як будувати себе і свою сім’ю”)</a:t>
            </a:r>
            <a:endParaRPr lang="ru-RU" sz="1600" dirty="0">
              <a:solidFill>
                <a:srgbClr val="FF0000"/>
              </a:solidFill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55223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39728" y="426150"/>
            <a:ext cx="4350871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3800" b="1" cap="all" dirty="0" smtClean="0">
                <a:ln w="500">
                  <a:solidFill>
                    <a:srgbClr val="073E87">
                      <a:shade val="20000"/>
                      <a:satMod val="120000"/>
                    </a:srgbClr>
                  </a:solidFill>
                </a:ln>
                <a:gradFill>
                  <a:gsLst>
                    <a:gs pos="0">
                      <a:srgbClr val="A5D028">
                        <a:tint val="13000"/>
                      </a:srgbClr>
                    </a:gs>
                    <a:gs pos="10000">
                      <a:srgbClr val="A5D028">
                        <a:tint val="20000"/>
                      </a:srgbClr>
                    </a:gs>
                    <a:gs pos="49000">
                      <a:srgbClr val="A5D028">
                        <a:tint val="70000"/>
                      </a:srgbClr>
                    </a:gs>
                    <a:gs pos="50000">
                      <a:srgbClr val="A5D028">
                        <a:tint val="97000"/>
                      </a:srgbClr>
                    </a:gs>
                    <a:gs pos="100000">
                      <a:srgbClr val="A5D028">
                        <a:tint val="20000"/>
                      </a:srgbClr>
                    </a:gs>
                  </a:gsLst>
                  <a:lin ang="5400000" scaled="1"/>
                </a:gradFill>
                <a:latin typeface="Trebuchet MS"/>
                <a:ea typeface="+mj-ea"/>
                <a:cs typeface="+mj-cs"/>
              </a:rPr>
              <a:t>Вправа «Хто я?»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412776"/>
            <a:ext cx="4896544" cy="4904077"/>
          </a:xfrm>
          <a:prstGeom prst="rect">
            <a:avLst/>
          </a:prstGeom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44279"/>
            <a:ext cx="4535487" cy="6169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117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dirty="0" smtClean="0">
                <a:solidFill>
                  <a:srgbClr val="C00000"/>
                </a:solidFill>
              </a:rPr>
              <a:t>Робота з терміном 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uk-UA" dirty="0" smtClean="0"/>
              <a:t>   	</a:t>
            </a:r>
            <a:r>
              <a:rPr lang="uk-UA" sz="3600" b="1" u="sng" dirty="0" smtClean="0">
                <a:solidFill>
                  <a:srgbClr val="C00000"/>
                </a:solidFill>
              </a:rPr>
              <a:t>Самооцінка </a:t>
            </a:r>
            <a:r>
              <a:rPr lang="uk-UA" sz="3600" dirty="0" smtClean="0">
                <a:solidFill>
                  <a:srgbClr val="C00000"/>
                </a:solidFill>
              </a:rPr>
              <a:t>—  це уявлення людини про себе, оцінювання себе, своїх якостей і почуттів, можливостей і здібностей, вчинків і дій, переваг і недоліків.</a:t>
            </a:r>
            <a:endParaRPr lang="ru-RU" sz="3600" dirty="0" smtClean="0">
              <a:solidFill>
                <a:srgbClr val="C00000"/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ru-RU" dirty="0"/>
          </a:p>
        </p:txBody>
      </p:sp>
      <p:pic>
        <p:nvPicPr>
          <p:cNvPr id="16387" name="Picture 4" descr="Праздничные уголки. Комментарии : Дневники на КП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837464">
            <a:off x="5892800" y="2409825"/>
            <a:ext cx="2789238" cy="417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884824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23850" y="1484313"/>
          <a:ext cx="7632700" cy="5193032"/>
        </p:xfrm>
        <a:graphic>
          <a:graphicData uri="http://schemas.openxmlformats.org/drawingml/2006/table">
            <a:tbl>
              <a:tblPr/>
              <a:tblGrid>
                <a:gridCol w="2543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447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447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492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pitchFamily="34" charset="0"/>
                        </a:rPr>
                        <a:t>Завищена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pitchFamily="34" charset="0"/>
                        </a:rPr>
                        <a:t>Занижена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pitchFamily="34" charset="0"/>
                        </a:rPr>
                        <a:t>Адекватна 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7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переоцінюють свої реальні можливості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CE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невпевнені в собі 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CE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впевнені в собі, відповідальні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CE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88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вважають себе найкращими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E8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бояться критики оточуючих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E8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поважають себе та інших 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E8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88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зверхньо ставляться до інших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CE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бояться висловлювати власні думки 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CE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уміють визнавати власні помилки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CE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88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 визнають власних помилок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E8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перебільшують значення власних помилок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E8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 колективі поводяться спокійно і доброзичливо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E8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57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 власних невдачах звинувачують інших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CE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вразливі, потребують схвалення їхніх вчинків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CE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відстоюють власні думки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CE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57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іноді поводяться агресивно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E8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учнівських колективах почуваються скуто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E8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енергійні, активні, оптимістичні.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E8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755576" y="404664"/>
            <a:ext cx="6775732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Види самооцінки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solidFill>
            <a:srgbClr val="FFFF00"/>
          </a:solidFill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sz="2800" i="1" dirty="0" smtClean="0">
                <a:solidFill>
                  <a:srgbClr val="00B0F0"/>
                </a:solidFill>
              </a:rPr>
              <a:t>Виконання вправ на картках для визначення  рівня самооцінки</a:t>
            </a:r>
            <a:endParaRPr lang="ru-RU" sz="2800" i="1" dirty="0">
              <a:solidFill>
                <a:srgbClr val="00B0F0"/>
              </a:solidFill>
            </a:endParaRPr>
          </a:p>
        </p:txBody>
      </p:sp>
      <p:pic>
        <p:nvPicPr>
          <p:cNvPr id="27652" name="Рисунок 4" descr="Тест Лесенка - 9 Декабря 2009 - Блог - Пригодится для студен…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1844824"/>
            <a:ext cx="3673475" cy="331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3" name="Rectangle 1"/>
          <p:cNvSpPr>
            <a:spLocks noChangeArrowheads="1"/>
          </p:cNvSpPr>
          <p:nvPr/>
        </p:nvSpPr>
        <p:spPr bwMode="auto">
          <a:xfrm>
            <a:off x="2295160" y="5445224"/>
            <a:ext cx="3960812" cy="101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uk-UA" sz="2000" b="1" dirty="0">
                <a:solidFill>
                  <a:srgbClr val="0070C0"/>
                </a:solidFill>
                <a:cs typeface="Times New Roman" pitchFamily="18" charset="0"/>
              </a:rPr>
              <a:t>Нанести на картку із зображенням сходинок своє місцезнаходження на них. </a:t>
            </a:r>
            <a:endParaRPr lang="uk-UA" sz="2000" b="1" dirty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508104" y="3869918"/>
            <a:ext cx="3315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1-4 сх.- самооцінка занижена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275566" y="2780928"/>
            <a:ext cx="3384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5-7 сх.- адекватна самооцінка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784252" y="1950494"/>
            <a:ext cx="3471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8-10 сх.- самооцінка завищена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334</TotalTime>
  <Words>473</Words>
  <Application>Microsoft Office PowerPoint</Application>
  <PresentationFormat>Экран (4:3)</PresentationFormat>
  <Paragraphs>113</Paragraphs>
  <Slides>20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7" baseType="lpstr">
      <vt:lpstr>Arial</vt:lpstr>
      <vt:lpstr>Calibri</vt:lpstr>
      <vt:lpstr>Times New Roman</vt:lpstr>
      <vt:lpstr>Trebuchet MS</vt:lpstr>
      <vt:lpstr>Wingdings</vt:lpstr>
      <vt:lpstr>Wingdings 2</vt:lpstr>
      <vt:lpstr>Изящная</vt:lpstr>
      <vt:lpstr>Самооцінка і здоров'я. Види самооцінки. Формування адекватної самооцінки</vt:lpstr>
      <vt:lpstr>Мета:</vt:lpstr>
      <vt:lpstr>Установка на  позитивний настрій</vt:lpstr>
      <vt:lpstr>Презентация PowerPoint</vt:lpstr>
      <vt:lpstr>Презентация PowerPoint</vt:lpstr>
      <vt:lpstr>Презентация PowerPoint</vt:lpstr>
      <vt:lpstr>Робота з терміном </vt:lpstr>
      <vt:lpstr> </vt:lpstr>
      <vt:lpstr>Виконання вправ на картках для визначення  рівня самооцінки</vt:lpstr>
      <vt:lpstr>Презентация PowerPoint</vt:lpstr>
      <vt:lpstr>Презентация PowerPoint</vt:lpstr>
      <vt:lpstr>    Легенда про Нарциса </vt:lpstr>
      <vt:lpstr>Проблемне запитання</vt:lpstr>
      <vt:lpstr>Презентация PowerPoint</vt:lpstr>
      <vt:lpstr>Презентация PowerPoint</vt:lpstr>
      <vt:lpstr>Презентация PowerPoint</vt:lpstr>
      <vt:lpstr>Робота в групах </vt:lpstr>
      <vt:lpstr>Обговорення проекту самовдосконалення</vt:lpstr>
      <vt:lpstr>ДОМАШНЄ ЗАВДАННЯ </vt:lpstr>
      <vt:lpstr>Запам'ятайте!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aurumtv001@gmail.com</cp:lastModifiedBy>
  <cp:revision>49</cp:revision>
  <dcterms:modified xsi:type="dcterms:W3CDTF">2018-12-17T19:58:06Z</dcterms:modified>
</cp:coreProperties>
</file>