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32" r:id="rId4"/>
    <p:sldMasterId id="2147483768" r:id="rId5"/>
    <p:sldMasterId id="2147483780" r:id="rId6"/>
  </p:sldMasterIdLst>
  <p:notesMasterIdLst>
    <p:notesMasterId r:id="rId22"/>
  </p:notesMasterIdLst>
  <p:sldIdLst>
    <p:sldId id="261" r:id="rId7"/>
    <p:sldId id="329" r:id="rId8"/>
    <p:sldId id="331" r:id="rId9"/>
    <p:sldId id="340" r:id="rId10"/>
    <p:sldId id="323" r:id="rId11"/>
    <p:sldId id="325" r:id="rId12"/>
    <p:sldId id="327" r:id="rId13"/>
    <p:sldId id="332" r:id="rId14"/>
    <p:sldId id="347" r:id="rId15"/>
    <p:sldId id="346" r:id="rId16"/>
    <p:sldId id="348" r:id="rId17"/>
    <p:sldId id="349" r:id="rId18"/>
    <p:sldId id="334" r:id="rId19"/>
    <p:sldId id="287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E2FE"/>
    <a:srgbClr val="4F81BD"/>
    <a:srgbClr val="6D88FB"/>
    <a:srgbClr val="FE7A7A"/>
    <a:srgbClr val="4ED3FC"/>
    <a:srgbClr val="FF75BA"/>
    <a:srgbClr val="FF3399"/>
    <a:srgbClr val="0000FF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299" autoAdjust="0"/>
    <p:restoredTop sz="95798" autoAdjust="0"/>
  </p:normalViewPr>
  <p:slideViewPr>
    <p:cSldViewPr snapToGrid="0">
      <p:cViewPr>
        <p:scale>
          <a:sx n="50" d="100"/>
          <a:sy n="50" d="100"/>
        </p:scale>
        <p:origin x="-228" y="-7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E3482-C6EB-4FCF-9C19-CC6E2B0501B5}" type="datetimeFigureOut">
              <a:rPr lang="uk-UA" smtClean="0"/>
              <a:pPr/>
              <a:t>21.02.2018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34BD3-636A-4124-A80B-52050C49348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58920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02958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63160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10640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03945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187202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33130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5972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70391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22537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58055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A67C-AA27-4C25-A640-8ABE442D94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2D56-B1D5-491E-BABC-964DF8210E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E3C7-E00C-46F2-A0E6-2662D03609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AAF4-4791-4A60-B652-0B83EEBC9A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0E6B-62DA-4018-848A-70861144D0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C504-FBE5-43D8-BAA1-2A27AACC1E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288D-73F7-458B-96B0-59012A9737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4E06-F8FD-4F6B-B88E-6DEBC2D0A2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62A8-695F-4CF2-A9CF-546D6645CD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3403-9D0D-4102-B1A8-17131708566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7424-AC6B-40A2-A7C0-2988031ED6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B04D9-ECEE-4E26-8DC2-EE3691D10FE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D80DD-610E-4AB5-81D9-5C0F9A93E14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B869B-3325-4488-88CF-4DD0D1D4343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53617-0949-4959-8D90-5D0EF3AED34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A7E4-2941-4865-85E1-834CEABBB7E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113B-B0AB-4785-A52D-15A726446EB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32A9F-3A0F-47E1-A0AC-884697A2270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F720E-508A-4A44-9402-6351071CCD3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6B7D1-8360-4C58-B501-AAF2AA52D44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C65A-11A6-485C-B57B-687A998AD2A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FC09D-6B07-4CAA-BD43-E66AFDEEA12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D136-DE68-4A21-9ED2-CA6F696749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4EB2-F80A-4B72-BE95-AC09767ABB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4DED-84DE-446E-8EE2-4D654B523C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C49D-E05F-4B1D-87FA-B7E7E02463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480A-C706-4E1B-B709-66BAC39E67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450D-46E6-4B2C-BBFA-156FE6DE28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74DA-4D85-4763-BDD7-C49D87C3BF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07E8E-469C-41F1-A38E-D00DBD4985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0659-37EC-48AE-96AA-4D35B8CAFD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58DB-26A0-4FAD-8A37-9E422A09BA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7044-B2DA-47CA-B5BA-BEBABBB282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9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945FBF-FCC5-4040-85D4-DC9CA4B55C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594AE3-A03A-426A-8B10-391A804F03C4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532364-0E51-4EA6-B996-02DFB0FF47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110;&#1111;\&#1087;&#1088;&#1077;&#1079;&#1080;%20&#1093;&#1110;&#1084;&#1103;\&#1093;&#1110;&#1084;&#1110;&#1103;-8-&#1087;&#1088;&#1077;&#1079;&#1077;&#1085;&#1090;&#1072;&#1094;&#1110;&#1111;\&#1050;&#1083;&#1072;&#1089;&#1080;%20&#1089;&#1087;&#1086;&#1083;&#1091;&#1082;\&#1089;&#1086;&#1083;&#1110;\13%20-&#1042;&#1057;&#1058;&#1059;&#1055;-&#1085;&#1086;&#1074;&#1086;&#1075;&#1086;&#1076;&#1085;&#1080;&#1081;-1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&#1076;&#1110;&#1103;%20&#1082;&#1080;&#1089;&#1083;&#1086;&#1090;%20&#1085;&#1072;%20&#1084;&#1077;&#1090;&#1072;&#1083;&#1080;.wmv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76;&#1110;&#1103;%20&#1082;&#1080;&#1089;&#1083;&#1086;&#1090;%20&#1085;&#1072;%20&#1084;&#1077;&#1090;&#1072;&#1083;&#1080;.wmv" TargetMode="Externa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&#1055;&#1088;&#1077;&#1079;&#1077;&#1085;&#1090;&#1072;&#1094;&#1110;&#1111;\&#1087;&#1088;&#1077;&#1079;&#1080;%20&#1093;&#1110;&#1084;&#1103;\&#1093;&#1110;&#1084;&#1110;&#1103;-8-&#1087;&#1088;&#1077;&#1079;&#1077;&#1085;&#1090;&#1072;&#1094;&#1110;&#1111;\&#1050;&#1083;&#1072;&#1089;&#1080;%20&#1089;&#1087;&#1086;&#1083;&#1091;&#1082;\&#1089;&#1086;&#1083;&#1110;\13%20-&#1042;&#1057;&#1058;&#1059;&#1055;-&#1085;&#1086;&#1074;&#1086;&#1075;&#1086;&#1076;&#1085;&#1080;&#1081;-1.wav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bin"/><Relationship Id="rId6" Type="http://schemas.openxmlformats.org/officeDocument/2006/relationships/image" Target="../media/image27.wm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3010" y="5815025"/>
            <a:ext cx="221457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Хімія 9 клас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2550" y="1877049"/>
            <a:ext cx="4838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Карбонові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Олександр\Desktop\оцтова кисло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89751"/>
            <a:ext cx="3219450" cy="2268249"/>
          </a:xfrm>
          <a:prstGeom prst="rect">
            <a:avLst/>
          </a:prstGeom>
          <a:noFill/>
        </p:spPr>
      </p:pic>
      <p:pic>
        <p:nvPicPr>
          <p:cNvPr id="8" name="13 -ВСТУП-новогодний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5774" y="5481630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27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27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708" y="4020919"/>
            <a:ext cx="2424142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rgbClr val="FF0000"/>
                </a:solidFill>
              </a:rPr>
              <a:t>СООН</a:t>
            </a:r>
            <a:r>
              <a:rPr lang="uk-UA" sz="3600" b="1" baseline="30000" dirty="0" smtClean="0">
                <a:cs typeface="Arial"/>
              </a:rPr>
              <a:t> </a:t>
            </a:r>
            <a:endParaRPr lang="uk-UA" sz="3600" b="1" baseline="30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4258" y="4154269"/>
            <a:ext cx="823942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Н</a:t>
            </a:r>
            <a:r>
              <a:rPr lang="uk-UA" sz="3600" b="1" baseline="30000" dirty="0" smtClean="0">
                <a:solidFill>
                  <a:srgbClr val="FF0000"/>
                </a:solidFill>
              </a:rPr>
              <a:t>+</a:t>
            </a:r>
            <a:endParaRPr lang="uk-UA" sz="36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208" y="4116169"/>
            <a:ext cx="2481292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err="1" smtClean="0">
                <a:solidFill>
                  <a:srgbClr val="FF0000"/>
                </a:solidFill>
              </a:rPr>
              <a:t>СОО</a:t>
            </a:r>
            <a:r>
              <a:rPr lang="uk-UA" sz="3600" b="1" baseline="30000" dirty="0" smtClean="0"/>
              <a:t> </a:t>
            </a:r>
            <a:r>
              <a:rPr lang="uk-UA" sz="3600" b="1" baseline="30000" dirty="0" smtClean="0">
                <a:cs typeface="Arial"/>
              </a:rPr>
              <a:t>̶ </a:t>
            </a:r>
            <a:endParaRPr lang="uk-UA" sz="36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885" y="0"/>
            <a:ext cx="7514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Диоціює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у водному </a:t>
            </a:r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розчині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38500" y="4152900"/>
            <a:ext cx="685800" cy="3619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люс 9"/>
          <p:cNvSpPr/>
          <p:nvPr/>
        </p:nvSpPr>
        <p:spPr>
          <a:xfrm>
            <a:off x="6838950" y="41719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4129058" y="5125819"/>
            <a:ext cx="2500342" cy="584775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>
                <a:cs typeface="Arial"/>
              </a:rPr>
              <a:t>Ацетат-йон</a:t>
            </a:r>
            <a:r>
              <a:rPr lang="uk-UA" sz="3200" b="1" dirty="0" smtClean="0">
                <a:cs typeface="Arial"/>
              </a:rPr>
              <a:t>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5121" name="Picture 1" descr="C:\Users\Олександр\Desktop\ЛПР.png"/>
          <p:cNvPicPr>
            <a:picLocks noChangeAspect="1" noChangeArrowheads="1"/>
          </p:cNvPicPr>
          <p:nvPr/>
        </p:nvPicPr>
        <p:blipFill>
          <a:blip r:embed="rId2"/>
          <a:srcRect r="19801"/>
          <a:stretch>
            <a:fillRect/>
          </a:stretch>
        </p:blipFill>
        <p:spPr bwMode="auto">
          <a:xfrm>
            <a:off x="517393" y="990600"/>
            <a:ext cx="3159257" cy="2581275"/>
          </a:xfrm>
          <a:prstGeom prst="rect">
            <a:avLst/>
          </a:prstGeom>
          <a:noFill/>
        </p:spPr>
      </p:pic>
      <p:pic>
        <p:nvPicPr>
          <p:cNvPr id="12" name="Picture 1" descr="C:\Users\Олександр\Desktop\ЛПР.png"/>
          <p:cNvPicPr>
            <a:picLocks noChangeAspect="1" noChangeArrowheads="1"/>
          </p:cNvPicPr>
          <p:nvPr/>
        </p:nvPicPr>
        <p:blipFill>
          <a:blip r:embed="rId2"/>
          <a:srcRect l="79630" t="65652" r="2137"/>
          <a:stretch>
            <a:fillRect/>
          </a:stretch>
        </p:blipFill>
        <p:spPr bwMode="auto">
          <a:xfrm>
            <a:off x="3657600" y="2628900"/>
            <a:ext cx="762000" cy="9405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3334 0.008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00200" y="3676650"/>
            <a:ext cx="914400" cy="838200"/>
            <a:chOff x="2090" y="3571"/>
            <a:chExt cx="227" cy="227"/>
          </a:xfrm>
        </p:grpSpPr>
        <p:sp>
          <p:nvSpPr>
            <p:cNvPr id="15389" name="Oval 32"/>
            <p:cNvSpPr>
              <a:spLocks noChangeArrowheads="1"/>
            </p:cNvSpPr>
            <p:nvPr/>
          </p:nvSpPr>
          <p:spPr bwMode="gray">
            <a:xfrm>
              <a:off x="2090" y="3571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390" name="Oval 33"/>
            <p:cNvSpPr>
              <a:spLocks noChangeArrowheads="1"/>
            </p:cNvSpPr>
            <p:nvPr/>
          </p:nvSpPr>
          <p:spPr bwMode="gray">
            <a:xfrm>
              <a:off x="2128" y="3612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/>
                <a:t> </a:t>
              </a:r>
              <a:r>
                <a:rPr lang="de-DE" sz="2800" b="1" dirty="0"/>
                <a:t> Mg</a:t>
              </a:r>
              <a:endParaRPr lang="uk-UA" sz="4000" b="1" baseline="-25000" dirty="0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533650" y="3657600"/>
            <a:ext cx="914400" cy="838200"/>
            <a:chOff x="2109" y="3612"/>
            <a:chExt cx="227" cy="227"/>
          </a:xfrm>
        </p:grpSpPr>
        <p:sp>
          <p:nvSpPr>
            <p:cNvPr id="15387" name="Oval 3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A7F913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388" name="Oval 36"/>
            <p:cNvSpPr>
              <a:spLocks noChangeArrowheads="1"/>
            </p:cNvSpPr>
            <p:nvPr/>
          </p:nvSpPr>
          <p:spPr bwMode="gray">
            <a:xfrm>
              <a:off x="2128" y="3653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/>
                <a:t> </a:t>
              </a:r>
              <a:r>
                <a:rPr lang="de-DE" sz="2800" b="1"/>
                <a:t>  Al</a:t>
              </a:r>
              <a:endParaRPr lang="uk-UA" sz="4000" b="1" baseline="-25000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448050" y="3638550"/>
            <a:ext cx="914400" cy="838200"/>
            <a:chOff x="2109" y="3612"/>
            <a:chExt cx="227" cy="227"/>
          </a:xfrm>
        </p:grpSpPr>
        <p:sp>
          <p:nvSpPr>
            <p:cNvPr id="15385" name="Oval 3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386" name="Oval 39"/>
            <p:cNvSpPr>
              <a:spLocks noChangeArrowheads="1"/>
            </p:cNvSpPr>
            <p:nvPr/>
          </p:nvSpPr>
          <p:spPr bwMode="gray">
            <a:xfrm>
              <a:off x="2109" y="3653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/>
                <a:t> </a:t>
              </a:r>
              <a:r>
                <a:rPr lang="de-DE" sz="2800" b="1"/>
                <a:t>  Zn</a:t>
              </a:r>
              <a:endParaRPr lang="uk-UA" sz="4000" b="1" baseline="-25000"/>
            </a:p>
          </p:txBody>
        </p:sp>
      </p:grpSp>
      <p:sp>
        <p:nvSpPr>
          <p:cNvPr id="4147" name="AutoShape 51"/>
          <p:cNvSpPr>
            <a:spLocks noChangeArrowheads="1"/>
          </p:cNvSpPr>
          <p:nvPr/>
        </p:nvSpPr>
        <p:spPr bwMode="gray">
          <a:xfrm>
            <a:off x="304800" y="2952750"/>
            <a:ext cx="5791200" cy="5762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A7F913"/>
              </a:gs>
              <a:gs pos="50000">
                <a:srgbClr val="FFFBFC"/>
              </a:gs>
              <a:gs pos="100000">
                <a:srgbClr val="A7F913"/>
              </a:gs>
            </a:gsLst>
            <a:lin ang="5400000" scaled="1"/>
          </a:gradFill>
          <a:ln w="19050" algn="ctr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chemeClr val="accent2"/>
                </a:solidFill>
              </a:rPr>
              <a:t>    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  <a:r>
              <a:rPr lang="uk-UA" sz="2800" b="1">
                <a:solidFill>
                  <a:schemeClr val="accent2"/>
                </a:solidFill>
              </a:rPr>
              <a:t>Витісняють водень з кислот</a:t>
            </a:r>
            <a:endParaRPr lang="en-US" sz="2800" b="1">
              <a:solidFill>
                <a:schemeClr val="accent2"/>
              </a:solidFill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172200" y="3657600"/>
            <a:ext cx="914400" cy="838200"/>
            <a:chOff x="2109" y="3612"/>
            <a:chExt cx="227" cy="227"/>
          </a:xfrm>
        </p:grpSpPr>
        <p:sp>
          <p:nvSpPr>
            <p:cNvPr id="15383" name="Oval 5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384" name="Oval 57"/>
            <p:cNvSpPr>
              <a:spLocks noChangeArrowheads="1"/>
            </p:cNvSpPr>
            <p:nvPr/>
          </p:nvSpPr>
          <p:spPr bwMode="gray">
            <a:xfrm>
              <a:off x="2109" y="3653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/>
                <a:t> </a:t>
              </a:r>
              <a:r>
                <a:rPr lang="de-DE" sz="2800" b="1"/>
                <a:t> </a:t>
              </a:r>
              <a:r>
                <a:rPr lang="uk-UA" sz="2800" b="1"/>
                <a:t> </a:t>
              </a:r>
              <a:r>
                <a:rPr lang="de-DE" sz="2800" b="1"/>
                <a:t> Cu</a:t>
              </a:r>
              <a:endParaRPr lang="uk-UA" sz="4000" b="1" baseline="-25000"/>
            </a:p>
          </p:txBody>
        </p:sp>
      </p:grp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4591050"/>
            <a:ext cx="9144000" cy="533400"/>
          </a:xfrm>
          <a:prstGeom prst="rect">
            <a:avLst/>
          </a:prstGeom>
          <a:solidFill>
            <a:srgbClr val="DDF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6DDA"/>
                </a:solidFill>
              </a:rPr>
              <a:t>Li, K, </a:t>
            </a:r>
            <a:r>
              <a:rPr lang="en-US" sz="2400" b="1" dirty="0" err="1">
                <a:solidFill>
                  <a:srgbClr val="006DDA"/>
                </a:solidFill>
              </a:rPr>
              <a:t>Ba</a:t>
            </a:r>
            <a:r>
              <a:rPr lang="en-US" sz="2400" b="1" dirty="0">
                <a:solidFill>
                  <a:srgbClr val="006DDA"/>
                </a:solidFill>
              </a:rPr>
              <a:t>, Ca, </a:t>
            </a:r>
            <a:r>
              <a:rPr lang="en-US" sz="2400" b="1" dirty="0"/>
              <a:t>Mg, Al, </a:t>
            </a:r>
            <a:r>
              <a:rPr lang="en-US" sz="2400" b="1" dirty="0" err="1"/>
              <a:t>Mn</a:t>
            </a:r>
            <a:r>
              <a:rPr lang="en-US" sz="2400" b="1" dirty="0"/>
              <a:t>, Zn, Fe, </a:t>
            </a:r>
            <a:r>
              <a:rPr lang="en-US" sz="2400" b="1" dirty="0" err="1"/>
              <a:t>Sn</a:t>
            </a:r>
            <a:r>
              <a:rPr lang="en-US" sz="2400" b="1" dirty="0"/>
              <a:t>, </a:t>
            </a:r>
            <a:r>
              <a:rPr lang="en-US" sz="2400" b="1" dirty="0" err="1"/>
              <a:t>Pb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u="sng" dirty="0">
                <a:solidFill>
                  <a:srgbClr val="FF0000"/>
                </a:solidFill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) Cu, Hg, Ag, Pt, Au</a:t>
            </a:r>
            <a:endParaRPr lang="uk-UA" sz="2400" b="1" dirty="0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gray">
          <a:xfrm>
            <a:off x="6400800" y="2971800"/>
            <a:ext cx="2743200" cy="5762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6699"/>
              </a:gs>
              <a:gs pos="50000">
                <a:srgbClr val="FFC2D6"/>
              </a:gs>
              <a:gs pos="100000">
                <a:srgbClr val="FF6699"/>
              </a:gs>
            </a:gsLst>
            <a:lin ang="16200000" scaled="1"/>
          </a:gradFill>
          <a:ln w="1905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chemeClr val="accent2"/>
                </a:solidFill>
              </a:rPr>
              <a:t> не витісняють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57200" y="228600"/>
            <a:ext cx="678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Взаємодіє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металами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User\Рабочий стол\Мои рисунки\магний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41667" b="13889"/>
          <a:stretch>
            <a:fillRect/>
          </a:stretch>
        </p:blipFill>
        <p:spPr bwMode="auto">
          <a:xfrm>
            <a:off x="381000" y="99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\Рабочий стол\Мои рисунки\алюміній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33334" t="19444" r="18750" b="5556"/>
          <a:stretch>
            <a:fillRect/>
          </a:stretch>
        </p:blipFill>
        <p:spPr bwMode="auto">
          <a:xfrm>
            <a:off x="2438400" y="9906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User\Рабочий стол\Мои рисунки\цинк.jpg"/>
          <p:cNvPicPr>
            <a:picLocks noChangeAspect="1" noChangeArrowheads="1"/>
          </p:cNvPicPr>
          <p:nvPr/>
        </p:nvPicPr>
        <p:blipFill>
          <a:blip r:embed="rId5"/>
          <a:srcRect l="31250" t="19444" r="25000" b="8333"/>
          <a:stretch>
            <a:fillRect/>
          </a:stretch>
        </p:blipFill>
        <p:spPr bwMode="auto">
          <a:xfrm>
            <a:off x="4419600" y="9906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User\Рабочий стол\Мои рисунки\мідь.jpg"/>
          <p:cNvPicPr>
            <a:picLocks noChangeAspect="1" noChangeArrowheads="1"/>
          </p:cNvPicPr>
          <p:nvPr/>
        </p:nvPicPr>
        <p:blipFill>
          <a:blip r:embed="rId6"/>
          <a:srcRect l="25000" t="11111" r="25000" b="12904"/>
          <a:stretch>
            <a:fillRect/>
          </a:stretch>
        </p:blipFill>
        <p:spPr bwMode="auto">
          <a:xfrm>
            <a:off x="6858000" y="99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Скругленный прямоугольник 56">
            <a:hlinkClick r:id="rId7" action="ppaction://hlinkfile"/>
          </p:cNvPr>
          <p:cNvSpPr/>
          <p:nvPr/>
        </p:nvSpPr>
        <p:spPr>
          <a:xfrm>
            <a:off x="7162800" y="304800"/>
            <a:ext cx="160020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video</a:t>
            </a:r>
            <a:endParaRPr lang="uk-UA" b="1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62000" y="9906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 </a:t>
            </a:r>
            <a:r>
              <a:rPr lang="de-DE" sz="3600" b="1">
                <a:solidFill>
                  <a:srgbClr val="FF0000"/>
                </a:solidFill>
              </a:rPr>
              <a:t>Mg</a:t>
            </a:r>
            <a:endParaRPr lang="uk-UA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819400" y="9906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 Al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239000" y="10668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 </a:t>
            </a:r>
            <a:r>
              <a:rPr lang="de-DE" sz="3600" b="1">
                <a:solidFill>
                  <a:srgbClr val="FF0000"/>
                </a:solidFill>
              </a:rPr>
              <a:t>Cu</a:t>
            </a:r>
            <a:endParaRPr lang="uk-UA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648200" y="9906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 </a:t>
            </a:r>
            <a:r>
              <a:rPr lang="de-DE" sz="3600" b="1">
                <a:solidFill>
                  <a:srgbClr val="FF0000"/>
                </a:solidFill>
              </a:rPr>
              <a:t>Zn</a:t>
            </a:r>
            <a:endParaRPr lang="uk-UA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240119"/>
            <a:ext cx="2724150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2СН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rgbClr val="FF0000"/>
                </a:solidFill>
              </a:rPr>
              <a:t>СООН</a:t>
            </a:r>
            <a:r>
              <a:rPr lang="uk-UA" sz="3600" b="1" baseline="30000" dirty="0" smtClean="0">
                <a:cs typeface="Arial"/>
              </a:rPr>
              <a:t> </a:t>
            </a:r>
            <a:endParaRPr lang="uk-UA" sz="3600" b="1" baseline="30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9900" y="5276850"/>
            <a:ext cx="819150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Zn</a:t>
            </a:r>
            <a:endParaRPr lang="uk-UA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19900" y="5238750"/>
            <a:ext cx="819150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Zn</a:t>
            </a:r>
            <a:endParaRPr lang="uk-UA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153400" y="5219700"/>
            <a:ext cx="8191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endParaRPr lang="uk-UA" sz="36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262408" y="5221069"/>
            <a:ext cx="2557492" cy="6653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(</a:t>
            </a:r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err="1" smtClean="0">
                <a:solidFill>
                  <a:schemeClr val="tx1"/>
                </a:solidFill>
              </a:rPr>
              <a:t>СОО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  <a:r>
              <a:rPr lang="en-US" sz="3600" b="1" baseline="-25000" dirty="0" smtClean="0">
                <a:solidFill>
                  <a:schemeClr val="tx1"/>
                </a:solidFill>
              </a:rPr>
              <a:t>2</a:t>
            </a:r>
            <a:r>
              <a:rPr lang="uk-UA" sz="3600" b="1" baseline="30000" dirty="0" smtClean="0">
                <a:solidFill>
                  <a:schemeClr val="tx1"/>
                </a:solidFill>
                <a:cs typeface="Arial"/>
              </a:rPr>
              <a:t> </a:t>
            </a:r>
            <a:endParaRPr lang="uk-UA" sz="3600" b="1" baseline="30000" dirty="0">
              <a:solidFill>
                <a:schemeClr val="tx1"/>
              </a:solidFill>
            </a:endParaRPr>
          </a:p>
        </p:txBody>
      </p:sp>
      <p:sp>
        <p:nvSpPr>
          <p:cNvPr id="35" name="Плюс 34"/>
          <p:cNvSpPr/>
          <p:nvPr/>
        </p:nvSpPr>
        <p:spPr>
          <a:xfrm>
            <a:off x="7639050" y="52768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люс 29"/>
          <p:cNvSpPr/>
          <p:nvPr/>
        </p:nvSpPr>
        <p:spPr>
          <a:xfrm>
            <a:off x="2571750" y="52387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/>
          <p:cNvSpPr txBox="1"/>
          <p:nvPr/>
        </p:nvSpPr>
        <p:spPr>
          <a:xfrm>
            <a:off x="2933700" y="6078319"/>
            <a:ext cx="2895600" cy="584775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Цинк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err="1" smtClean="0">
                <a:solidFill>
                  <a:schemeClr val="tx1"/>
                </a:solidFill>
              </a:rPr>
              <a:t>етан</a:t>
            </a:r>
            <a:r>
              <a:rPr lang="uk-UA" sz="3200" b="1" dirty="0" err="1" smtClean="0">
                <a:solidFill>
                  <a:srgbClr val="FF0000"/>
                </a:solidFill>
              </a:rPr>
              <a:t>оат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53108" y="6059269"/>
            <a:ext cx="3090892" cy="584775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cs typeface="Arial"/>
              </a:rPr>
              <a:t> цинк ацетат 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695700" y="5353050"/>
            <a:ext cx="685800" cy="3619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" grpId="0" animBg="1"/>
      <p:bldP spid="50" grpId="0" animBg="1"/>
      <p:bldP spid="4123" grpId="0" animBg="1"/>
      <p:bldP spid="60" grpId="0"/>
      <p:bldP spid="61" grpId="0"/>
      <p:bldP spid="62" grpId="0"/>
      <p:bldP spid="63" grpId="0"/>
      <p:bldP spid="29" grpId="0" animBg="1"/>
      <p:bldP spid="31" grpId="0" animBg="1"/>
      <p:bldP spid="34" grpId="0" animBg="1"/>
      <p:bldP spid="36" grpId="0" animBg="1"/>
      <p:bldP spid="33" grpId="0" animBg="1"/>
      <p:bldP spid="35" grpId="0" animBg="1"/>
      <p:bldP spid="30" grpId="0" animBg="1"/>
      <p:bldP spid="37" grpId="0" animBg="1"/>
      <p:bldP spid="38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905750" y="2914650"/>
            <a:ext cx="1162050" cy="646331"/>
          </a:xfrm>
          <a:prstGeom prst="rect">
            <a:avLst/>
          </a:prstGeom>
          <a:solidFill>
            <a:srgbClr val="A3E6FB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</a:t>
            </a:r>
            <a:r>
              <a:rPr lang="en-US" sz="3600" b="1" baseline="-25000" dirty="0" smtClean="0"/>
              <a:t>2</a:t>
            </a:r>
            <a:r>
              <a:rPr lang="uk-UA" sz="3600" b="1" baseline="30000" dirty="0" smtClean="0"/>
              <a:t> </a:t>
            </a:r>
            <a:r>
              <a:rPr lang="uk-UA" sz="3600" b="1" dirty="0" smtClean="0"/>
              <a:t> </a:t>
            </a:r>
            <a:endParaRPr lang="uk-UA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57758" y="3544669"/>
            <a:ext cx="2671792" cy="646331"/>
          </a:xfrm>
          <a:prstGeom prst="rect">
            <a:avLst/>
          </a:prstGeom>
          <a:solidFill>
            <a:srgbClr val="A3E6F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err="1" smtClean="0">
                <a:solidFill>
                  <a:schemeClr val="tx1"/>
                </a:solidFill>
              </a:rPr>
              <a:t>СОО</a:t>
            </a:r>
            <a:r>
              <a:rPr lang="en-US" sz="3600" b="1" dirty="0" smtClean="0">
                <a:solidFill>
                  <a:schemeClr val="tx1"/>
                </a:solidFill>
              </a:rPr>
              <a:t>Na</a:t>
            </a:r>
            <a:r>
              <a:rPr lang="uk-UA" sz="3600" b="1" baseline="30000" dirty="0" smtClean="0">
                <a:solidFill>
                  <a:schemeClr val="tx1"/>
                </a:solidFill>
                <a:cs typeface="Arial"/>
              </a:rPr>
              <a:t> </a:t>
            </a:r>
            <a:endParaRPr lang="uk-UA" sz="3600" b="1" baseline="30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6550" y="3543300"/>
            <a:ext cx="1905000" cy="646331"/>
          </a:xfrm>
          <a:prstGeom prst="rect">
            <a:avLst/>
          </a:prstGeom>
          <a:solidFill>
            <a:srgbClr val="FE7A7A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CO</a:t>
            </a:r>
            <a:r>
              <a:rPr lang="en-US" sz="3600" b="1" baseline="-25000" dirty="0" smtClean="0"/>
              <a:t>3</a:t>
            </a:r>
            <a:r>
              <a:rPr lang="uk-UA" sz="3600" b="1" baseline="30000" dirty="0" smtClean="0"/>
              <a:t> </a:t>
            </a:r>
            <a:r>
              <a:rPr lang="uk-UA" sz="3600" b="1" dirty="0" smtClean="0"/>
              <a:t> </a:t>
            </a:r>
            <a:endParaRPr lang="uk-U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43850" y="1238250"/>
            <a:ext cx="1162050" cy="646331"/>
          </a:xfrm>
          <a:prstGeom prst="rect">
            <a:avLst/>
          </a:prstGeom>
          <a:solidFill>
            <a:srgbClr val="A3E6FB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endParaRPr lang="uk-UA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2950" y="247650"/>
            <a:ext cx="678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Взаємодіє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лугами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" y="1220569"/>
            <a:ext cx="2400300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rgbClr val="FF0000"/>
                </a:solidFill>
              </a:rPr>
              <a:t>СООН</a:t>
            </a:r>
            <a:r>
              <a:rPr lang="uk-UA" sz="3600" b="1" baseline="30000" dirty="0" smtClean="0">
                <a:cs typeface="Arial"/>
              </a:rPr>
              <a:t> </a:t>
            </a:r>
            <a:endParaRPr lang="uk-UA" sz="36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0" y="1219200"/>
            <a:ext cx="1485900" cy="646331"/>
          </a:xfrm>
          <a:prstGeom prst="rect">
            <a:avLst/>
          </a:prstGeom>
          <a:solidFill>
            <a:srgbClr val="FF75BA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NaOH</a:t>
            </a:r>
            <a:endParaRPr lang="uk-UA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95808" y="1258669"/>
            <a:ext cx="2671792" cy="646331"/>
          </a:xfrm>
          <a:prstGeom prst="rect">
            <a:avLst/>
          </a:prstGeom>
          <a:solidFill>
            <a:srgbClr val="A3E6F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err="1" smtClean="0">
                <a:solidFill>
                  <a:schemeClr val="tx1"/>
                </a:solidFill>
              </a:rPr>
              <a:t>СОО</a:t>
            </a:r>
            <a:r>
              <a:rPr lang="en-US" sz="3600" b="1" dirty="0" smtClean="0">
                <a:solidFill>
                  <a:schemeClr val="tx1"/>
                </a:solidFill>
              </a:rPr>
              <a:t>Na</a:t>
            </a:r>
            <a:r>
              <a:rPr lang="uk-UA" sz="3600" b="1" baseline="30000" dirty="0" smtClean="0">
                <a:solidFill>
                  <a:schemeClr val="tx1"/>
                </a:solidFill>
                <a:cs typeface="Arial"/>
              </a:rPr>
              <a:t> </a:t>
            </a:r>
            <a:endParaRPr lang="uk-UA" sz="3600" b="1" baseline="30000" dirty="0">
              <a:solidFill>
                <a:schemeClr val="tx1"/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7448550" y="12382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4286250" y="1390650"/>
            <a:ext cx="685800" cy="3619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люс 3"/>
          <p:cNvSpPr/>
          <p:nvPr/>
        </p:nvSpPr>
        <p:spPr>
          <a:xfrm>
            <a:off x="2324100" y="12382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2019300" y="2039719"/>
            <a:ext cx="3371850" cy="584775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 натрій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err="1" smtClean="0">
                <a:solidFill>
                  <a:schemeClr val="tx1"/>
                </a:solidFill>
              </a:rPr>
              <a:t>етан</a:t>
            </a:r>
            <a:r>
              <a:rPr lang="uk-UA" sz="3200" b="1" dirty="0" err="1" smtClean="0">
                <a:solidFill>
                  <a:srgbClr val="FF0000"/>
                </a:solidFill>
              </a:rPr>
              <a:t>оат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8300" y="2020669"/>
            <a:ext cx="3619500" cy="584775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cs typeface="Arial"/>
              </a:rPr>
              <a:t> натрій ацетат 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506569"/>
            <a:ext cx="2514600" cy="646331"/>
          </a:xfrm>
          <a:prstGeom prst="rect">
            <a:avLst/>
          </a:prstGeom>
          <a:solidFill>
            <a:srgbClr val="A3E6F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chemeClr val="tx1"/>
                </a:solidFill>
              </a:rPr>
              <a:t>СООН</a:t>
            </a:r>
            <a:r>
              <a:rPr lang="uk-UA" sz="3600" b="1" baseline="30000" dirty="0" smtClean="0"/>
              <a:t> </a:t>
            </a:r>
            <a:r>
              <a:rPr lang="uk-UA" sz="3600" b="1" baseline="30000" dirty="0" smtClean="0">
                <a:solidFill>
                  <a:schemeClr val="tx1"/>
                </a:solidFill>
                <a:cs typeface="Arial"/>
              </a:rPr>
              <a:t> </a:t>
            </a:r>
            <a:endParaRPr lang="uk-UA" sz="3600" b="1" baseline="30000" dirty="0">
              <a:solidFill>
                <a:schemeClr val="tx1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457450" y="350520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00100" y="2743200"/>
            <a:ext cx="678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Взаємодіє</a:t>
            </a:r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солями</a:t>
            </a:r>
            <a:endParaRPr lang="ru-RU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591050" y="3676650"/>
            <a:ext cx="685800" cy="3619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люс 19"/>
          <p:cNvSpPr/>
          <p:nvPr/>
        </p:nvSpPr>
        <p:spPr>
          <a:xfrm>
            <a:off x="7543800" y="34861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7924800" y="3905250"/>
            <a:ext cx="1162050" cy="646331"/>
          </a:xfrm>
          <a:prstGeom prst="rect">
            <a:avLst/>
          </a:prstGeom>
          <a:solidFill>
            <a:srgbClr val="A3E6FB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endParaRPr lang="uk-UA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47750" y="4324350"/>
            <a:ext cx="678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 err="1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Взаємодіє</a:t>
            </a:r>
            <a:r>
              <a:rPr lang="ru-RU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r>
              <a:rPr lang="uk-UA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</a:t>
            </a:r>
            <a:r>
              <a:rPr lang="ru-RU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спиртами</a:t>
            </a:r>
            <a:endParaRPr lang="ru-RU" sz="36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" y="4992469"/>
            <a:ext cx="2514600" cy="646331"/>
          </a:xfrm>
          <a:prstGeom prst="rect">
            <a:avLst/>
          </a:prstGeom>
          <a:solidFill>
            <a:srgbClr val="A3E6F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chemeClr val="tx1"/>
                </a:solidFill>
              </a:rPr>
              <a:t>СООН</a:t>
            </a:r>
            <a:r>
              <a:rPr lang="uk-UA" sz="3600" b="1" baseline="30000" dirty="0" smtClean="0"/>
              <a:t> </a:t>
            </a:r>
            <a:r>
              <a:rPr lang="uk-UA" sz="3600" b="1" baseline="30000" dirty="0" smtClean="0">
                <a:solidFill>
                  <a:schemeClr val="tx1"/>
                </a:solidFill>
                <a:cs typeface="Arial"/>
              </a:rPr>
              <a:t> </a:t>
            </a:r>
            <a:endParaRPr lang="uk-UA" sz="3600" b="1" baseline="30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5049619"/>
            <a:ext cx="1828800" cy="646331"/>
          </a:xfrm>
          <a:prstGeom prst="rect">
            <a:avLst/>
          </a:prstGeom>
          <a:solidFill>
            <a:srgbClr val="6D88F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chemeClr val="tx1"/>
                </a:solidFill>
              </a:rPr>
              <a:t>ОН</a:t>
            </a:r>
            <a:r>
              <a:rPr lang="uk-UA" sz="3600" b="1" baseline="30000" dirty="0" smtClean="0"/>
              <a:t> </a:t>
            </a:r>
            <a:r>
              <a:rPr lang="uk-UA" sz="3600" b="1" baseline="30000" dirty="0" smtClean="0">
                <a:solidFill>
                  <a:schemeClr val="tx1"/>
                </a:solidFill>
                <a:cs typeface="Arial"/>
              </a:rPr>
              <a:t> </a:t>
            </a:r>
            <a:endParaRPr lang="uk-UA" sz="3600" b="1" baseline="30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8700" y="5049619"/>
            <a:ext cx="2933700" cy="646331"/>
          </a:xfrm>
          <a:prstGeom prst="rect">
            <a:avLst/>
          </a:prstGeom>
          <a:solidFill>
            <a:srgbClr val="A3E6F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chemeClr val="tx1"/>
                </a:solidFill>
              </a:rPr>
              <a:t>СООСН</a:t>
            </a:r>
            <a:r>
              <a:rPr lang="uk-UA" sz="3600" b="1" baseline="-25000" dirty="0" smtClean="0">
                <a:solidFill>
                  <a:schemeClr val="tx1"/>
                </a:solidFill>
              </a:rPr>
              <a:t>3</a:t>
            </a:r>
            <a:r>
              <a:rPr lang="uk-UA" sz="3600" b="1" baseline="30000" dirty="0" smtClean="0"/>
              <a:t> </a:t>
            </a:r>
            <a:r>
              <a:rPr lang="uk-UA" sz="3600" b="1" baseline="30000" dirty="0" smtClean="0">
                <a:solidFill>
                  <a:schemeClr val="tx1"/>
                </a:solidFill>
                <a:cs typeface="Arial"/>
              </a:rPr>
              <a:t> </a:t>
            </a:r>
            <a:endParaRPr lang="uk-UA" sz="3600" b="1" baseline="30000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400550" y="5257800"/>
            <a:ext cx="685800" cy="3619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8096250" y="5029200"/>
            <a:ext cx="1219200" cy="646331"/>
          </a:xfrm>
          <a:prstGeom prst="rect">
            <a:avLst/>
          </a:prstGeom>
          <a:solidFill>
            <a:srgbClr val="A3E6FB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endParaRPr lang="uk-UA" sz="3600" b="1" dirty="0"/>
          </a:p>
        </p:txBody>
      </p:sp>
      <p:sp>
        <p:nvSpPr>
          <p:cNvPr id="25" name="Плюс 24"/>
          <p:cNvSpPr/>
          <p:nvPr/>
        </p:nvSpPr>
        <p:spPr>
          <a:xfrm>
            <a:off x="2400300" y="50482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люс 27"/>
          <p:cNvSpPr/>
          <p:nvPr/>
        </p:nvSpPr>
        <p:spPr>
          <a:xfrm>
            <a:off x="7639050" y="5048250"/>
            <a:ext cx="609600" cy="62865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Выноска со стрелкой вверх 30"/>
          <p:cNvSpPr/>
          <p:nvPr/>
        </p:nvSpPr>
        <p:spPr>
          <a:xfrm>
            <a:off x="4705350" y="5524500"/>
            <a:ext cx="3143250" cy="1200150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rgbClr val="00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етиловий </a:t>
            </a:r>
            <a:r>
              <a:rPr lang="uk-UA" sz="2800" b="1" dirty="0" err="1" smtClean="0">
                <a:solidFill>
                  <a:srgbClr val="FF0000"/>
                </a:solidFill>
              </a:rPr>
              <a:t>естер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000000"/>
                </a:solidFill>
              </a:rPr>
              <a:t>оцтової кислоти</a:t>
            </a:r>
            <a:endParaRPr lang="uk-UA" sz="2800" b="1" baseline="30000" dirty="0">
              <a:solidFill>
                <a:srgbClr val="000000"/>
              </a:solidFill>
            </a:endParaRPr>
          </a:p>
        </p:txBody>
      </p:sp>
      <p:sp>
        <p:nvSpPr>
          <p:cNvPr id="30" name="Скругленный прямоугольник 29">
            <a:hlinkClick r:id="rId2" action="ppaction://hlinkfile"/>
          </p:cNvPr>
          <p:cNvSpPr/>
          <p:nvPr/>
        </p:nvSpPr>
        <p:spPr>
          <a:xfrm>
            <a:off x="7315200" y="342900"/>
            <a:ext cx="160020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video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4" grpId="0" animBg="1"/>
      <p:bldP spid="9" grpId="0" animBg="1"/>
      <p:bldP spid="3" grpId="0" animBg="1"/>
      <p:bldP spid="5" grpId="0" animBg="1"/>
      <p:bldP spid="7" grpId="0" animBg="1"/>
      <p:bldP spid="8" grpId="0" animBg="1"/>
      <p:bldP spid="6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15" grpId="0" animBg="1"/>
      <p:bldP spid="29" grpId="0" animBg="1"/>
      <p:bldP spid="25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3130" y="0"/>
            <a:ext cx="449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Ключова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09684"/>
            <a:ext cx="91440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177800"/>
            <a:r>
              <a:rPr lang="uk-UA" sz="3600" b="1" dirty="0" smtClean="0">
                <a:solidFill>
                  <a:sysClr val="windowText" lastClr="000000"/>
                </a:solidFill>
              </a:rPr>
              <a:t> Карбонові кислоти виявляють усі загальні властивості неорганічних кислот, але в хімічних взаємодіях поводяться як слабкі кислоти</a:t>
            </a:r>
            <a:endParaRPr lang="uk-UA" sz="360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8" descr="BOO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041" y="4000500"/>
            <a:ext cx="2944374" cy="196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3 -ВСТУП-новогодний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5272080"/>
            <a:ext cx="595330" cy="5953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ії\для презентацій\фон з рамочками\Рисунок1лоплр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00042"/>
            <a:ext cx="5357850" cy="2928958"/>
          </a:xfrm>
          <a:prstGeom prst="rect">
            <a:avLst/>
          </a:prstGeom>
          <a:noFill/>
        </p:spPr>
      </p:pic>
      <p:pic>
        <p:nvPicPr>
          <p:cNvPr id="70660" name="Picture 8" descr="woman_leading_meeting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" y="0"/>
            <a:ext cx="3809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143372" y="914400"/>
            <a:ext cx="4252938" cy="5667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Домашнє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завдання</a:t>
            </a:r>
          </a:p>
        </p:txBody>
      </p:sp>
      <p:pic>
        <p:nvPicPr>
          <p:cNvPr id="9" name="Picture 8" descr="BOOK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410" y="5058278"/>
            <a:ext cx="2271740" cy="151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14942" y="2071679"/>
            <a:ext cx="17859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uk-UA" sz="4800" b="1" dirty="0" smtClean="0">
                <a:solidFill>
                  <a:srgbClr val="FF0000"/>
                </a:solidFill>
              </a:rPr>
              <a:t>§32</a:t>
            </a:r>
            <a:endParaRPr lang="uk-UA" sz="4800" dirty="0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7834286" y="5757856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31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виток-проз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36" y="742950"/>
            <a:ext cx="8915038" cy="4800601"/>
          </a:xfrm>
          <a:prstGeom prst="rect">
            <a:avLst/>
          </a:prstGeom>
          <a:noFill/>
        </p:spPr>
      </p:pic>
      <p:pic>
        <p:nvPicPr>
          <p:cNvPr id="6" name="Picture 2" descr="C:\Users\Олександр\Pictures\Матеріалит на Урок\Логотип на ур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5549901"/>
            <a:ext cx="2362200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gray">
          <a:xfrm>
            <a:off x="2457450" y="228599"/>
            <a:ext cx="4038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6350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Джерела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6231" y="1370635"/>
            <a:ext cx="657229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Григорович О.В. Хімія: </a:t>
            </a:r>
            <a:r>
              <a:rPr lang="uk-UA" sz="2400" b="1" dirty="0" err="1" smtClean="0"/>
              <a:t>підруч</a:t>
            </a:r>
            <a:r>
              <a:rPr lang="uk-UA" sz="2400" b="1" dirty="0" smtClean="0"/>
              <a:t>. Для 8 класу </a:t>
            </a:r>
            <a:r>
              <a:rPr lang="uk-UA" sz="2400" b="1" dirty="0" err="1" smtClean="0"/>
              <a:t>загальноосвіт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навч.закл</a:t>
            </a:r>
            <a:r>
              <a:rPr lang="uk-UA" sz="2400" dirty="0" smtClean="0"/>
              <a:t>./ О.В. Григорович .̶  Харків: Вид-во «Ранок», 2016</a:t>
            </a:r>
          </a:p>
          <a:p>
            <a:r>
              <a:rPr lang="uk-UA" sz="2400" dirty="0" err="1" smtClean="0"/>
              <a:t>Шаповалов</a:t>
            </a:r>
            <a:r>
              <a:rPr lang="uk-UA" sz="2400" dirty="0" smtClean="0"/>
              <a:t> С.А. </a:t>
            </a:r>
            <a:r>
              <a:rPr lang="uk-UA" sz="2400" b="1" dirty="0" smtClean="0"/>
              <a:t>Хімія.</a:t>
            </a:r>
            <a:r>
              <a:rPr lang="uk-UA" sz="2400" dirty="0" smtClean="0"/>
              <a:t> </a:t>
            </a:r>
            <a:r>
              <a:rPr lang="uk-UA" sz="2400" b="1" dirty="0" smtClean="0"/>
              <a:t>Довідник старшокласника та абітурієнта.</a:t>
            </a:r>
            <a:r>
              <a:rPr lang="uk-UA" sz="2400" dirty="0" smtClean="0"/>
              <a:t> Харків. </a:t>
            </a:r>
            <a:r>
              <a:rPr lang="uk-UA" sz="2400" dirty="0" err="1" smtClean="0"/>
              <a:t>Торсінг</a:t>
            </a:r>
            <a:r>
              <a:rPr lang="uk-UA" sz="2400" dirty="0" smtClean="0"/>
              <a:t>, 2005.</a:t>
            </a:r>
          </a:p>
          <a:p>
            <a:r>
              <a:rPr lang="uk-UA" sz="2400" dirty="0" smtClean="0"/>
              <a:t>  Данильченко В.Є Халімон Є.В.  </a:t>
            </a:r>
            <a:r>
              <a:rPr lang="uk-UA" sz="2400" b="1" dirty="0" smtClean="0"/>
              <a:t>Хімія.</a:t>
            </a:r>
            <a:r>
              <a:rPr lang="uk-UA" sz="2400" dirty="0" smtClean="0"/>
              <a:t> </a:t>
            </a:r>
            <a:r>
              <a:rPr lang="uk-UA" sz="2400" b="1" dirty="0" smtClean="0"/>
              <a:t>Навчальний посібник. 8-9 класи </a:t>
            </a:r>
            <a:r>
              <a:rPr lang="uk-UA" sz="2400" dirty="0" smtClean="0"/>
              <a:t>– Харків.: Країна мрій, 2008. – 128с.</a:t>
            </a:r>
          </a:p>
        </p:txBody>
      </p:sp>
      <p:pic>
        <p:nvPicPr>
          <p:cNvPr id="53251" name="Picture 3" descr="smart_guy_reading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03313"/>
            <a:ext cx="560070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Старинний глобуспрозор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574474"/>
            <a:ext cx="2971800" cy="3283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00300"/>
            <a:ext cx="9144000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285750">
              <a:defRPr/>
            </a:pPr>
            <a:r>
              <a:rPr kumimoji="0" lang="uk-UA" sz="3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Функціональна</a:t>
            </a:r>
            <a:r>
              <a:rPr kumimoji="0" lang="uk-UA" sz="32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група </a:t>
            </a:r>
            <a:r>
              <a:rPr lang="en-US" sz="3200" b="1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uk-UA" sz="3200" b="1" dirty="0" smtClean="0">
                <a:solidFill>
                  <a:sysClr val="windowText" lastClr="000000"/>
                </a:solidFill>
                <a:cs typeface="Arial"/>
              </a:rPr>
              <a:t>̶  це група атомів, </a:t>
            </a:r>
            <a:br>
              <a:rPr lang="uk-UA" sz="3200" b="1" dirty="0" smtClean="0">
                <a:solidFill>
                  <a:sysClr val="windowText" lastClr="000000"/>
                </a:solidFill>
                <a:cs typeface="Arial"/>
              </a:rPr>
            </a:br>
            <a:r>
              <a:rPr lang="uk-UA" sz="3200" b="1" dirty="0" smtClean="0">
                <a:solidFill>
                  <a:sysClr val="windowText" lastClr="000000"/>
                </a:solidFill>
                <a:cs typeface="Arial"/>
              </a:rPr>
              <a:t>що визначає хімічні і фізичні властивості речовини (ОН </a:t>
            </a:r>
            <a:r>
              <a:rPr lang="en-US" sz="3600" b="1" dirty="0" smtClean="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uk-UA" sz="3600" b="1" dirty="0" smtClean="0">
                <a:solidFill>
                  <a:sysClr val="windowText" lastClr="000000"/>
                </a:solidFill>
                <a:cs typeface="Arial"/>
              </a:rPr>
              <a:t>̶  </a:t>
            </a:r>
            <a:r>
              <a:rPr lang="uk-UA" sz="3200" b="1" dirty="0" smtClean="0">
                <a:solidFill>
                  <a:sysClr val="windowText" lastClr="000000"/>
                </a:solidFill>
                <a:cs typeface="Arial"/>
              </a:rPr>
              <a:t>спиртів, СООН</a:t>
            </a:r>
            <a:r>
              <a:rPr lang="en-US" sz="3600" b="1" dirty="0" smtClean="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uk-UA" sz="3600" b="1" dirty="0" smtClean="0">
                <a:solidFill>
                  <a:sysClr val="windowText" lastClr="000000"/>
                </a:solidFill>
                <a:cs typeface="Arial"/>
              </a:rPr>
              <a:t>̶ </a:t>
            </a:r>
            <a:r>
              <a:rPr lang="uk-UA" sz="3200" b="1" dirty="0" smtClean="0">
                <a:solidFill>
                  <a:sysClr val="windowText" lastClr="000000"/>
                </a:solidFill>
                <a:cs typeface="Arial"/>
              </a:rPr>
              <a:t> кислот)</a:t>
            </a:r>
            <a:r>
              <a:rPr kumimoji="0" lang="uk-UA" sz="32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uk-UA" sz="32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0567" y="0"/>
            <a:ext cx="3441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6AE2FE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spc="50" dirty="0" err="1" smtClean="0">
                <a:ln w="11430">
                  <a:solidFill>
                    <a:srgbClr val="6AE2FE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5400" b="1" cap="none" spc="50" dirty="0" err="1" smtClean="0">
                <a:ln w="11430">
                  <a:solidFill>
                    <a:srgbClr val="6AE2FE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овторимо</a:t>
            </a:r>
            <a:endParaRPr lang="ru-RU" sz="5400" b="1" cap="none" spc="50" dirty="0">
              <a:ln w="11430">
                <a:solidFill>
                  <a:srgbClr val="6AE2FE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86351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kern="0" dirty="0" smtClean="0">
                <a:solidFill>
                  <a:sysClr val="windowText" lastClr="000000"/>
                </a:solidFill>
              </a:rPr>
              <a:t>  </a:t>
            </a:r>
            <a:r>
              <a:rPr lang="uk-UA" sz="3200" b="1" kern="0" dirty="0" smtClean="0">
                <a:solidFill>
                  <a:sysClr val="windowText" lastClr="000000"/>
                </a:solidFill>
              </a:rPr>
              <a:t>Радикал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84606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7313" algn="ctr"/>
            <a:r>
              <a:rPr lang="uk-UA" sz="3200" b="1" dirty="0" smtClean="0">
                <a:solidFill>
                  <a:schemeClr val="tx1"/>
                </a:solidFill>
              </a:rPr>
              <a:t> на один атом менше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24351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333399">
                    <a:lumMod val="75000"/>
                  </a:srgbClr>
                </a:solidFill>
              </a:rPr>
              <a:t>Мет</a:t>
            </a:r>
            <a:r>
              <a:rPr lang="uk-UA" sz="3200" b="1" dirty="0" smtClean="0">
                <a:solidFill>
                  <a:srgbClr val="FF0000"/>
                </a:solidFill>
              </a:rPr>
              <a:t>ан           </a:t>
            </a:r>
            <a:r>
              <a:rPr lang="uk-UA" sz="3200" b="1" dirty="0" smtClean="0">
                <a:solidFill>
                  <a:schemeClr val="tx1"/>
                </a:solidFill>
              </a:rPr>
              <a:t>етан            пропан             бутан             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03" y="1533526"/>
            <a:ext cx="701039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cs typeface="Arial"/>
              </a:rPr>
              <a:t>  </a:t>
            </a:r>
            <a:r>
              <a:rPr lang="uk-UA" sz="3600" b="1" dirty="0" smtClean="0">
                <a:solidFill>
                  <a:sysClr val="windowText" lastClr="000000"/>
                </a:solidFill>
                <a:cs typeface="Arial"/>
              </a:rPr>
              <a:t>̶  </a:t>
            </a:r>
            <a:r>
              <a:rPr lang="uk-UA" sz="3600" b="1" dirty="0" smtClean="0">
                <a:solidFill>
                  <a:srgbClr val="FF0000"/>
                </a:solidFill>
                <a:cs typeface="Arial"/>
              </a:rPr>
              <a:t>СООН  </a:t>
            </a:r>
            <a:r>
              <a:rPr lang="uk-UA" sz="3600" b="1" dirty="0" err="1" smtClean="0">
                <a:solidFill>
                  <a:srgbClr val="0000FF"/>
                </a:solidFill>
                <a:cs typeface="Arial"/>
              </a:rPr>
              <a:t>карбо</a:t>
            </a:r>
            <a:r>
              <a:rPr lang="uk-UA" sz="3600" b="1" dirty="0" err="1" smtClean="0">
                <a:solidFill>
                  <a:schemeClr val="tx1"/>
                </a:solidFill>
                <a:cs typeface="Arial"/>
              </a:rPr>
              <a:t>ксильна</a:t>
            </a:r>
            <a:r>
              <a:rPr lang="uk-UA" sz="3600" b="1" dirty="0" smtClean="0">
                <a:solidFill>
                  <a:schemeClr val="tx1"/>
                </a:solidFill>
                <a:cs typeface="Arial"/>
              </a:rPr>
              <a:t> група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153" y="790576"/>
            <a:ext cx="701039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cs typeface="Arial"/>
              </a:rPr>
              <a:t>  </a:t>
            </a:r>
            <a:r>
              <a:rPr lang="uk-UA" sz="3600" b="1" dirty="0" smtClean="0">
                <a:solidFill>
                  <a:sysClr val="windowText" lastClr="000000"/>
                </a:solidFill>
                <a:cs typeface="Arial"/>
              </a:rPr>
              <a:t>̶  </a:t>
            </a:r>
            <a:r>
              <a:rPr lang="uk-UA" sz="3600" b="1" dirty="0" smtClean="0">
                <a:solidFill>
                  <a:srgbClr val="FF0000"/>
                </a:solidFill>
                <a:cs typeface="Arial"/>
              </a:rPr>
              <a:t>ОН  </a:t>
            </a:r>
            <a:r>
              <a:rPr lang="uk-UA" sz="3600" b="1" dirty="0" smtClean="0">
                <a:solidFill>
                  <a:srgbClr val="0000FF"/>
                </a:solidFill>
                <a:cs typeface="Arial"/>
              </a:rPr>
              <a:t>гідро</a:t>
            </a:r>
            <a:r>
              <a:rPr lang="uk-UA" sz="3600" b="1" dirty="0" smtClean="0">
                <a:solidFill>
                  <a:schemeClr val="tx1"/>
                </a:solidFill>
                <a:cs typeface="Arial"/>
              </a:rPr>
              <a:t>ксильна група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4908" y="4224344"/>
            <a:ext cx="110969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uk-UA" sz="3600" b="1" baseline="-25000" dirty="0" smtClean="0"/>
              <a:t>4</a:t>
            </a:r>
            <a:endParaRPr lang="uk-UA" sz="36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43258" y="4262444"/>
            <a:ext cx="131924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</a:t>
            </a:r>
            <a:r>
              <a:rPr lang="uk-UA" sz="3600" b="1" baseline="-25000" dirty="0" smtClean="0"/>
              <a:t>2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6    </a:t>
            </a:r>
            <a:r>
              <a:rPr lang="uk-UA" sz="3600" b="1" dirty="0" smtClean="0"/>
              <a:t>  </a:t>
            </a:r>
            <a:endParaRPr lang="uk-UA" sz="36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96008" y="4262444"/>
            <a:ext cx="130019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</a:t>
            </a:r>
            <a:r>
              <a:rPr lang="uk-UA" sz="3600" b="1" baseline="-25000" dirty="0" smtClean="0"/>
              <a:t>3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8</a:t>
            </a:r>
            <a:endParaRPr lang="uk-UA" sz="36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58" y="5024444"/>
            <a:ext cx="110969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uk-UA" sz="3600" b="1" baseline="-25000" dirty="0" smtClean="0"/>
              <a:t>3</a:t>
            </a:r>
            <a:endParaRPr lang="uk-UA" sz="36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05258" y="5005394"/>
            <a:ext cx="131924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</a:t>
            </a:r>
            <a:r>
              <a:rPr lang="uk-UA" sz="3600" b="1" baseline="-25000" dirty="0" smtClean="0"/>
              <a:t>2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5    </a:t>
            </a:r>
            <a:r>
              <a:rPr lang="uk-UA" sz="3600" b="1" dirty="0" smtClean="0"/>
              <a:t>  </a:t>
            </a:r>
            <a:endParaRPr lang="uk-UA" sz="36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43708" y="5062544"/>
            <a:ext cx="130019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</a:t>
            </a:r>
            <a:r>
              <a:rPr lang="uk-UA" sz="3600" b="1" baseline="-25000" dirty="0" smtClean="0"/>
              <a:t>3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7</a:t>
            </a:r>
            <a:endParaRPr lang="uk-UA" sz="3600" b="1" baseline="-25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hlink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8324850" y="0"/>
            <a:ext cx="0" cy="685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895350" y="1"/>
            <a:ext cx="70294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82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47008E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Тема  </a:t>
            </a:r>
            <a:r>
              <a:rPr lang="uk-UA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47008E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˝Карбонові</a:t>
            </a:r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47008E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 кислоти"</a:t>
            </a:r>
            <a:endParaRPr lang="uk-UA" sz="3600" kern="10" dirty="0">
              <a:ln w="9525">
                <a:noFill/>
                <a:round/>
                <a:headEnd/>
                <a:tailEnd/>
              </a:ln>
              <a:solidFill>
                <a:srgbClr val="47008E"/>
              </a:solidFill>
              <a:effectLst>
                <a:outerShdw dist="45791" dir="2021404" algn="ctr" rotWithShape="0">
                  <a:srgbClr val="CCECFF"/>
                </a:outerShdw>
              </a:effectLst>
              <a:latin typeface="Segoe Scrip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1300" y="1971677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 Н </a:t>
            </a:r>
            <a:r>
              <a:rPr lang="uk-UA" sz="3600" b="1" dirty="0" smtClean="0">
                <a:latin typeface="Comic Sans MS" pitchFamily="66" charset="0"/>
                <a:cs typeface="Arial"/>
              </a:rPr>
              <a:t>̶ С</a:t>
            </a:r>
            <a:r>
              <a:rPr lang="uk-UA" sz="3600" b="1" dirty="0" smtClean="0">
                <a:latin typeface="Comic Sans MS" pitchFamily="66" charset="0"/>
              </a:rPr>
              <a:t> </a:t>
            </a:r>
            <a:r>
              <a:rPr lang="uk-UA" sz="3600" b="1" dirty="0" smtClean="0">
                <a:latin typeface="Comic Sans MS" pitchFamily="66" charset="0"/>
                <a:cs typeface="Arial"/>
              </a:rPr>
              <a:t>̶</a:t>
            </a:r>
            <a:endParaRPr lang="uk-UA" sz="36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3777" y="962026"/>
            <a:ext cx="847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Segoe Script" pitchFamily="34" charset="0"/>
                <a:ea typeface="Batang" pitchFamily="18" charset="-127"/>
              </a:rPr>
              <a:t>Н</a:t>
            </a:r>
          </a:p>
          <a:p>
            <a:pPr algn="ctr"/>
            <a:r>
              <a:rPr lang="uk-UA" sz="3600" b="1" dirty="0" smtClean="0">
                <a:latin typeface="Segoe Script" pitchFamily="34" charset="0"/>
                <a:ea typeface="Batang" pitchFamily="18" charset="-127"/>
              </a:rPr>
              <a:t>Ι</a:t>
            </a:r>
          </a:p>
          <a:p>
            <a:pPr algn="ctr"/>
            <a:endParaRPr lang="uk-UA" sz="3600" b="1" dirty="0" smtClean="0">
              <a:latin typeface="Segoe Script" pitchFamily="34" charset="0"/>
              <a:ea typeface="Batang" pitchFamily="18" charset="-127"/>
            </a:endParaRPr>
          </a:p>
          <a:p>
            <a:pPr algn="ctr"/>
            <a:r>
              <a:rPr lang="uk-UA" sz="3600" b="1" dirty="0" smtClean="0">
                <a:latin typeface="Segoe Script" pitchFamily="34" charset="0"/>
                <a:ea typeface="Batang" pitchFamily="18" charset="-127"/>
              </a:rPr>
              <a:t>Ι </a:t>
            </a:r>
            <a:br>
              <a:rPr lang="uk-UA" sz="3600" b="1" dirty="0" smtClean="0">
                <a:latin typeface="Segoe Script" pitchFamily="34" charset="0"/>
                <a:ea typeface="Batang" pitchFamily="18" charset="-127"/>
              </a:rPr>
            </a:br>
            <a:r>
              <a:rPr lang="uk-UA" sz="3600" b="1" dirty="0" smtClean="0">
                <a:latin typeface="Segoe Script" pitchFamily="34" charset="0"/>
                <a:ea typeface="Batang" pitchFamily="18" charset="-127"/>
              </a:rPr>
              <a:t>Н</a:t>
            </a:r>
            <a:endParaRPr lang="uk-UA" sz="3600" b="1" dirty="0">
              <a:latin typeface="Segoe Script" pitchFamily="34" charset="0"/>
              <a:ea typeface="Batang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9127" y="923925"/>
            <a:ext cx="1114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О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ΙΙ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С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Ι </a:t>
            </a:r>
            <a:b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</a:br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ОН</a:t>
            </a:r>
            <a:endParaRPr lang="uk-UA" sz="3600" b="1" dirty="0">
              <a:solidFill>
                <a:srgbClr val="FF0000"/>
              </a:solidFill>
              <a:latin typeface="Segoe Script" pitchFamily="34" charset="0"/>
              <a:ea typeface="Batang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090680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Segoe Script" pitchFamily="34" charset="0"/>
                <a:ea typeface="Batang" pitchFamily="18" charset="-127"/>
              </a:rPr>
              <a:t>Н</a:t>
            </a:r>
            <a:r>
              <a:rPr lang="uk-UA" sz="3600" b="1" dirty="0" smtClean="0">
                <a:latin typeface="Comic Sans MS" pitchFamily="66" charset="0"/>
              </a:rPr>
              <a:t> </a:t>
            </a:r>
            <a:r>
              <a:rPr lang="uk-UA" sz="3600" b="1" dirty="0" smtClean="0">
                <a:latin typeface="Comic Sans MS" pitchFamily="66" charset="0"/>
                <a:cs typeface="Arial"/>
              </a:rPr>
              <a:t>̶ </a:t>
            </a:r>
            <a:endParaRPr lang="uk-UA" sz="3600" b="1" dirty="0">
              <a:latin typeface="Segoe Script" pitchFamily="34" charset="0"/>
              <a:ea typeface="Batang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933451"/>
            <a:ext cx="25527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E117C"/>
                </a:solidFill>
                <a:latin typeface="Arial" pitchFamily="34" charset="0"/>
                <a:cs typeface="Arial" pitchFamily="34" charset="0"/>
              </a:rPr>
              <a:t>Добавте  </a:t>
            </a:r>
            <a:br>
              <a:rPr lang="uk-UA" sz="2400" b="1" i="1" dirty="0" smtClean="0">
                <a:solidFill>
                  <a:srgbClr val="0E117C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карбоксильну</a:t>
            </a:r>
            <a:endParaRPr lang="uk-UA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E117C"/>
                </a:solidFill>
                <a:latin typeface="Arial" pitchFamily="34" charset="0"/>
                <a:cs typeface="Arial" pitchFamily="34" charset="0"/>
              </a:rPr>
              <a:t> групу </a:t>
            </a:r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СООН</a:t>
            </a:r>
            <a:endParaRPr lang="uk-UA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324600" y="2713494"/>
            <a:ext cx="25527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E117C"/>
                </a:solidFill>
                <a:latin typeface="Arial" pitchFamily="34" charset="0"/>
                <a:cs typeface="Arial" pitchFamily="34" charset="0"/>
              </a:rPr>
              <a:t> Ми отримали новий клас речовини,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E117C"/>
                </a:solidFill>
                <a:latin typeface="Arial" pitchFamily="34" charset="0"/>
                <a:cs typeface="Arial" pitchFamily="34" charset="0"/>
              </a:rPr>
              <a:t>які містять </a:t>
            </a:r>
            <a:r>
              <a:rPr lang="uk-UA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карбоксильну</a:t>
            </a:r>
            <a:r>
              <a:rPr lang="uk-UA" sz="2400" b="1" i="1" dirty="0" smtClean="0">
                <a:solidFill>
                  <a:srgbClr val="0E117C"/>
                </a:solidFill>
                <a:latin typeface="Arial" pitchFamily="34" charset="0"/>
                <a:cs typeface="Arial" pitchFamily="34" charset="0"/>
              </a:rPr>
              <a:t> групу </a:t>
            </a:r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СООН</a:t>
            </a:r>
            <a:endParaRPr lang="uk-UA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305550" y="5524501"/>
            <a:ext cx="260985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E117C"/>
                </a:solidFill>
                <a:latin typeface="Arial" pitchFamily="34" charset="0"/>
                <a:cs typeface="Arial" pitchFamily="34" charset="0"/>
              </a:rPr>
              <a:t> Їх називають </a:t>
            </a:r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кислоти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300" y="4133850"/>
            <a:ext cx="2266950" cy="523220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Н  </a:t>
            </a:r>
            <a:r>
              <a:rPr lang="uk-UA" sz="2800" b="1" dirty="0" smtClean="0">
                <a:latin typeface="Arial"/>
                <a:cs typeface="Arial"/>
              </a:rPr>
              <a:t>̶  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СООН</a:t>
            </a:r>
            <a:endParaRPr lang="uk-UA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" y="4906029"/>
            <a:ext cx="2247900" cy="523220"/>
          </a:xfrm>
          <a:prstGeom prst="rect">
            <a:avLst/>
          </a:prstGeom>
          <a:solidFill>
            <a:srgbClr val="A3E6FB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метанова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741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71850" y="4098192"/>
            <a:ext cx="2266950" cy="523220"/>
          </a:xfrm>
          <a:prstGeom prst="rect">
            <a:avLst/>
          </a:prstGeom>
          <a:solidFill>
            <a:srgbClr val="A3E6FB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СН</a:t>
            </a:r>
            <a:r>
              <a:rPr kumimoji="0" lang="uk-UA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cs typeface="Arial"/>
              </a:rPr>
              <a:t>̶ </a:t>
            </a:r>
            <a:r>
              <a:rPr lang="uk-UA" sz="2800" b="1" kern="0" dirty="0" smtClean="0">
                <a:solidFill>
                  <a:srgbClr val="FF0000"/>
                </a:solidFill>
                <a:latin typeface="Arial"/>
              </a:rPr>
              <a:t>СО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ОН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4208" y="4976816"/>
            <a:ext cx="2214592" cy="523220"/>
          </a:xfrm>
          <a:prstGeom prst="rect">
            <a:avLst/>
          </a:prstGeom>
          <a:solidFill>
            <a:srgbClr val="A3E6FB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етанова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43027" y="1019175"/>
            <a:ext cx="1114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О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ΙΙ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С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Ι </a:t>
            </a:r>
            <a:b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</a:br>
            <a:r>
              <a:rPr lang="uk-UA" sz="3600" b="1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ОН</a:t>
            </a:r>
            <a:endParaRPr lang="uk-UA" sz="3600" b="1" dirty="0">
              <a:solidFill>
                <a:srgbClr val="FF0000"/>
              </a:solidFill>
              <a:latin typeface="Segoe Script" pitchFamily="34" charset="0"/>
              <a:ea typeface="Batang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5763279"/>
            <a:ext cx="2228850" cy="523220"/>
          </a:xfrm>
          <a:prstGeom prst="rect">
            <a:avLst/>
          </a:prstGeom>
          <a:solidFill>
            <a:srgbClr val="A3E6FB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мурашина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741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48050" y="5801379"/>
            <a:ext cx="2228850" cy="523220"/>
          </a:xfrm>
          <a:prstGeom prst="rect">
            <a:avLst/>
          </a:prstGeom>
          <a:solidFill>
            <a:srgbClr val="A3E6FB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оцтова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741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34" grpId="0" animBg="1"/>
      <p:bldP spid="35" grpId="0" animBg="1"/>
      <p:bldP spid="36" grpId="0" animBg="1"/>
      <p:bldP spid="37" grpId="0" animBg="1"/>
      <p:bldP spid="43" grpId="0" animBg="1"/>
      <p:bldP spid="45" grpId="0" animBg="1"/>
      <p:bldP spid="47" grpId="0" animBg="1"/>
      <p:bldP spid="38" grpId="0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User\Рабочий стол\23-Полярний ковалентний звязок\2000-01-06 01 06 00.png"/>
          <p:cNvPicPr>
            <a:picLocks noChangeAspect="1" noChangeArrowheads="1"/>
          </p:cNvPicPr>
          <p:nvPr/>
        </p:nvPicPr>
        <p:blipFill>
          <a:blip r:embed="rId2"/>
          <a:srcRect l="1835" t="28597" r="70219" b="29236"/>
          <a:stretch>
            <a:fillRect/>
          </a:stretch>
        </p:blipFill>
        <p:spPr bwMode="auto">
          <a:xfrm>
            <a:off x="552452" y="2856532"/>
            <a:ext cx="1562071" cy="1527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9" descr="Електр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896" y="3167062"/>
            <a:ext cx="570649" cy="5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C:\Documents and Settings\User\Рабочий стол\23-Полярний ковалентний звязок\2000-01-06 01 06 00.png"/>
          <p:cNvPicPr>
            <a:picLocks noChangeAspect="1" noChangeArrowheads="1"/>
          </p:cNvPicPr>
          <p:nvPr/>
        </p:nvPicPr>
        <p:blipFill>
          <a:blip r:embed="rId2"/>
          <a:srcRect l="1835" t="28597" r="70219" b="29236"/>
          <a:stretch>
            <a:fillRect/>
          </a:stretch>
        </p:blipFill>
        <p:spPr bwMode="auto">
          <a:xfrm>
            <a:off x="5781664" y="4519608"/>
            <a:ext cx="1571636" cy="1637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609600" y="4476749"/>
            <a:ext cx="14668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мет</a:t>
            </a:r>
            <a:r>
              <a:rPr lang="uk-UA" sz="2800" b="1" dirty="0" smtClean="0">
                <a:solidFill>
                  <a:srgbClr val="FF0000"/>
                </a:solidFill>
              </a:rPr>
              <a:t>ан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058" y="5253044"/>
            <a:ext cx="120494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uk-UA" sz="3600" b="1" baseline="-25000" dirty="0" smtClean="0"/>
              <a:t>4</a:t>
            </a:r>
            <a:endParaRPr lang="uk-UA" sz="3600" b="1" baseline="-25000" dirty="0"/>
          </a:p>
        </p:txBody>
      </p:sp>
      <p:pic>
        <p:nvPicPr>
          <p:cNvPr id="1026" name="Picture 2" descr="C:\Users\Олександр\Pictures\ЛОГОТИПИ\Image 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059" y="914401"/>
            <a:ext cx="1605643" cy="184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4500576" y="742950"/>
            <a:ext cx="1500174" cy="1543050"/>
            <a:chOff x="2109" y="3612"/>
            <a:chExt cx="227" cy="227"/>
          </a:xfrm>
        </p:grpSpPr>
        <p:sp>
          <p:nvSpPr>
            <p:cNvPr id="57" name="Oval 7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800080">
                    <a:gamma/>
                    <a:shade val="4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7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smtClean="0">
                  <a:solidFill>
                    <a:sysClr val="windowText" lastClr="000000"/>
                  </a:solidFill>
                </a:rPr>
                <a:t>O</a:t>
              </a:r>
              <a:endParaRPr kumimoji="0" lang="uk-UA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15058" y="3468469"/>
            <a:ext cx="2424142" cy="646331"/>
          </a:xfrm>
          <a:prstGeom prst="rect">
            <a:avLst/>
          </a:prstGeom>
          <a:solidFill>
            <a:srgbClr val="A3E6FB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Н  </a:t>
            </a:r>
            <a:r>
              <a:rPr lang="uk-UA" sz="3600" b="1" dirty="0" smtClean="0">
                <a:latin typeface="Arial"/>
                <a:cs typeface="Arial"/>
              </a:rPr>
              <a:t>̶  </a:t>
            </a:r>
            <a:r>
              <a:rPr lang="uk-UA" sz="3600" b="1" dirty="0" smtClean="0"/>
              <a:t>СООН</a:t>
            </a:r>
            <a:endParaRPr lang="uk-UA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2495536" y="2519356"/>
            <a:ext cx="2071702" cy="207170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</a:rPr>
              <a:t>С</a:t>
            </a:r>
            <a:endParaRPr lang="uk-UA" sz="6000" b="1" dirty="0">
              <a:solidFill>
                <a:schemeClr val="tx1"/>
              </a:solidFill>
            </a:endParaRPr>
          </a:p>
        </p:txBody>
      </p:sp>
      <p:pic>
        <p:nvPicPr>
          <p:cNvPr id="20496" name="Picture 16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0770" y="366554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16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8620" y="221774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3871926" y="4610100"/>
            <a:ext cx="1500174" cy="1543050"/>
            <a:chOff x="2109" y="3612"/>
            <a:chExt cx="227" cy="227"/>
          </a:xfrm>
        </p:grpSpPr>
        <p:sp>
          <p:nvSpPr>
            <p:cNvPr id="40" name="Oval 7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800080">
                    <a:gamma/>
                    <a:shade val="4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smtClean="0">
                  <a:solidFill>
                    <a:sysClr val="windowText" lastClr="000000"/>
                  </a:solidFill>
                </a:rPr>
                <a:t>O</a:t>
              </a:r>
              <a:endParaRPr kumimoji="0" lang="uk-UA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3" name="Picture 16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8670" y="250349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16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020" y="448469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9" descr="Електр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64" y="5332604"/>
            <a:ext cx="585786" cy="59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60" y="177165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10" y="213360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9060" y="421005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460" y="485775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Олександр\Desktop\іке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0" y="762329"/>
            <a:ext cx="1866900" cy="254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2819400" y="6216075"/>
            <a:ext cx="2362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метан</a:t>
            </a:r>
            <a:r>
              <a:rPr lang="uk-UA" sz="3200" b="1" dirty="0" smtClean="0">
                <a:solidFill>
                  <a:srgbClr val="FF0000"/>
                </a:solidFill>
              </a:rPr>
              <a:t>ова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1650" y="57150"/>
            <a:ext cx="56007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ysClr val="windowText" lastClr="000000"/>
                </a:solidFill>
              </a:rPr>
              <a:t>Молекула </a:t>
            </a:r>
            <a:r>
              <a:rPr lang="uk-UA" sz="2800" b="1" dirty="0" smtClean="0">
                <a:solidFill>
                  <a:srgbClr val="FF0000"/>
                </a:solidFill>
              </a:rPr>
              <a:t>метанової</a:t>
            </a: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кислоти</a:t>
            </a:r>
            <a:endParaRPr lang="uk-U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5550" y="6216075"/>
            <a:ext cx="2590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мурашина</a:t>
            </a:r>
            <a:r>
              <a:rPr lang="uk-UA" sz="3200" b="1" i="1" dirty="0" smtClean="0">
                <a:solidFill>
                  <a:srgbClr val="FF0000"/>
                </a:solidFill>
              </a:rPr>
              <a:t> 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62" grpId="0" animBg="1"/>
      <p:bldP spid="37" grpId="0" animBg="1"/>
      <p:bldP spid="36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ександр\Desktop\чаепр.png"/>
          <p:cNvPicPr>
            <a:picLocks noChangeAspect="1" noChangeArrowheads="1"/>
          </p:cNvPicPr>
          <p:nvPr/>
        </p:nvPicPr>
        <p:blipFill>
          <a:blip r:embed="rId2"/>
          <a:srcRect r="37089"/>
          <a:stretch>
            <a:fillRect/>
          </a:stretch>
        </p:blipFill>
        <p:spPr bwMode="auto">
          <a:xfrm>
            <a:off x="6553200" y="2266950"/>
            <a:ext cx="1524000" cy="2697785"/>
          </a:xfrm>
          <a:prstGeom prst="rect">
            <a:avLst/>
          </a:prstGeom>
          <a:noFill/>
        </p:spPr>
      </p:pic>
      <p:sp>
        <p:nvSpPr>
          <p:cNvPr id="29" name="Овал 28"/>
          <p:cNvSpPr/>
          <p:nvPr/>
        </p:nvSpPr>
        <p:spPr>
          <a:xfrm>
            <a:off x="1847836" y="2652706"/>
            <a:ext cx="2071702" cy="207170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</a:rPr>
              <a:t>С</a:t>
            </a:r>
            <a:endParaRPr lang="uk-UA" sz="6000" b="1" dirty="0">
              <a:solidFill>
                <a:schemeClr val="tx1"/>
              </a:solidFill>
            </a:endParaRPr>
          </a:p>
        </p:txBody>
      </p:sp>
      <p:pic>
        <p:nvPicPr>
          <p:cNvPr id="20494" name="Picture 14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04" y="2209793"/>
            <a:ext cx="533400" cy="53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7" name="Picture 17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104" y="4643445"/>
            <a:ext cx="533400" cy="53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8" name="Picture 18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10" y="3676652"/>
            <a:ext cx="533400" cy="53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C:\Documents and Settings\User\Рабочий стол\23-Полярний ковалентний звязок\2000-01-06 01 06 00.png"/>
          <p:cNvPicPr>
            <a:picLocks noChangeAspect="1" noChangeArrowheads="1"/>
          </p:cNvPicPr>
          <p:nvPr/>
        </p:nvPicPr>
        <p:blipFill>
          <a:blip r:embed="rId4"/>
          <a:srcRect l="1835" t="28597" r="70219" b="29236"/>
          <a:stretch>
            <a:fillRect/>
          </a:stretch>
        </p:blipFill>
        <p:spPr bwMode="auto">
          <a:xfrm>
            <a:off x="0" y="2856532"/>
            <a:ext cx="1562071" cy="1527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9" descr="Електр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8246" y="3186112"/>
            <a:ext cx="570649" cy="5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C:\Documents and Settings\User\Рабочий стол\23-Полярний ковалентний звязок\2000-01-06 01 06 00.png"/>
          <p:cNvPicPr>
            <a:picLocks noChangeAspect="1" noChangeArrowheads="1"/>
          </p:cNvPicPr>
          <p:nvPr/>
        </p:nvPicPr>
        <p:blipFill>
          <a:blip r:embed="rId4"/>
          <a:srcRect l="1835" t="28597" r="70219" b="29236"/>
          <a:stretch>
            <a:fillRect/>
          </a:stretch>
        </p:blipFill>
        <p:spPr bwMode="auto">
          <a:xfrm>
            <a:off x="2171700" y="5086362"/>
            <a:ext cx="1543050" cy="153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9" descr="Електр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0356" y="4614873"/>
            <a:ext cx="570649" cy="5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C:\Documents and Settings\User\Рабочий стол\23-Полярний ковалентний звязок\2000-01-06 01 06 00.png"/>
          <p:cNvPicPr>
            <a:picLocks noChangeAspect="1" noChangeArrowheads="1"/>
          </p:cNvPicPr>
          <p:nvPr/>
        </p:nvPicPr>
        <p:blipFill>
          <a:blip r:embed="rId4"/>
          <a:srcRect l="1835" t="28597" r="70219" b="29236"/>
          <a:stretch>
            <a:fillRect/>
          </a:stretch>
        </p:blipFill>
        <p:spPr bwMode="auto">
          <a:xfrm>
            <a:off x="2133600" y="644514"/>
            <a:ext cx="1619250" cy="1686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9" descr="Електр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0261" y="2185976"/>
            <a:ext cx="570649" cy="5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81000" y="4495799"/>
            <a:ext cx="14668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ет</a:t>
            </a:r>
            <a:r>
              <a:rPr lang="uk-UA" sz="2800" b="1" dirty="0" smtClean="0">
                <a:solidFill>
                  <a:srgbClr val="FF0000"/>
                </a:solidFill>
              </a:rPr>
              <a:t>ан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358" y="5291144"/>
            <a:ext cx="1414492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</a:t>
            </a:r>
            <a:r>
              <a:rPr lang="uk-UA" sz="3600" b="1" baseline="-25000" dirty="0" smtClean="0"/>
              <a:t>2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6</a:t>
            </a:r>
            <a:endParaRPr lang="uk-UA" sz="3600" b="1" baseline="-25000" dirty="0"/>
          </a:p>
        </p:txBody>
      </p:sp>
      <p:grpSp>
        <p:nvGrpSpPr>
          <p:cNvPr id="56" name="Group 71"/>
          <p:cNvGrpSpPr>
            <a:grpSpLocks/>
          </p:cNvGrpSpPr>
          <p:nvPr/>
        </p:nvGrpSpPr>
        <p:grpSpPr bwMode="auto">
          <a:xfrm>
            <a:off x="6215076" y="762000"/>
            <a:ext cx="1500174" cy="1543050"/>
            <a:chOff x="2109" y="3612"/>
            <a:chExt cx="227" cy="227"/>
          </a:xfrm>
        </p:grpSpPr>
        <p:sp>
          <p:nvSpPr>
            <p:cNvPr id="57" name="Oval 7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800080">
                    <a:gamma/>
                    <a:shade val="4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7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smtClean="0">
                  <a:solidFill>
                    <a:sysClr val="windowText" lastClr="000000"/>
                  </a:solidFill>
                </a:rPr>
                <a:t>O</a:t>
              </a:r>
              <a:endParaRPr kumimoji="0" lang="uk-UA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462308" y="6173569"/>
            <a:ext cx="2900392" cy="646331"/>
          </a:xfrm>
          <a:prstGeom prst="rect">
            <a:avLst/>
          </a:prstGeom>
          <a:solidFill>
            <a:srgbClr val="A3E6FB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baseline="-25000" dirty="0" smtClean="0"/>
              <a:t> </a:t>
            </a:r>
            <a:r>
              <a:rPr lang="uk-UA" sz="3600" b="1" dirty="0" smtClean="0"/>
              <a:t> </a:t>
            </a:r>
            <a:r>
              <a:rPr lang="en-US" sz="3600" b="1" dirty="0" smtClean="0">
                <a:latin typeface="Arial"/>
                <a:cs typeface="Arial"/>
              </a:rPr>
              <a:t>̶</a:t>
            </a:r>
            <a:r>
              <a:rPr lang="uk-UA" sz="3600" b="1" dirty="0" smtClean="0">
                <a:latin typeface="Arial"/>
                <a:cs typeface="Arial"/>
              </a:rPr>
              <a:t> </a:t>
            </a:r>
            <a:r>
              <a:rPr lang="uk-UA" sz="3600" b="1" dirty="0" smtClean="0"/>
              <a:t>СООН</a:t>
            </a:r>
            <a:endParaRPr lang="uk-UA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4343386" y="2633656"/>
            <a:ext cx="2071702" cy="207170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</a:rPr>
              <a:t>С</a:t>
            </a:r>
            <a:endParaRPr lang="uk-UA" sz="6000" b="1" dirty="0">
              <a:solidFill>
                <a:schemeClr val="tx1"/>
              </a:solidFill>
            </a:endParaRPr>
          </a:p>
        </p:txBody>
      </p:sp>
      <p:pic>
        <p:nvPicPr>
          <p:cNvPr id="20496" name="Picture 16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7670" y="368459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16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070" y="225584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5719776" y="4800600"/>
            <a:ext cx="1500174" cy="1543050"/>
            <a:chOff x="2109" y="3612"/>
            <a:chExt cx="227" cy="227"/>
          </a:xfrm>
        </p:grpSpPr>
        <p:sp>
          <p:nvSpPr>
            <p:cNvPr id="40" name="Oval 7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800080">
                    <a:gamma/>
                    <a:shade val="4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smtClean="0">
                  <a:solidFill>
                    <a:sysClr val="windowText" lastClr="000000"/>
                  </a:solidFill>
                </a:rPr>
                <a:t>O</a:t>
              </a:r>
              <a:endParaRPr kumimoji="0" lang="uk-UA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3" name="Picture 16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170" y="254159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16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7870" y="461804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9" descr="Електр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0414" y="5523104"/>
            <a:ext cx="585786" cy="59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6910" y="182880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6960" y="213360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4060" y="440055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4" descr="C:\Documents and Settings\User\Мои документы\Мои рисунки\щрз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4210" y="4991100"/>
            <a:ext cx="557194" cy="5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Олександр\Desktop\анг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" y="814388"/>
            <a:ext cx="1995487" cy="192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6" descr="радіактивний елемент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7670" y="3189291"/>
            <a:ext cx="571930" cy="5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Олександр\Desktop\Image 3.png"/>
          <p:cNvPicPr>
            <a:picLocks noChangeAspect="1" noChangeArrowheads="1"/>
          </p:cNvPicPr>
          <p:nvPr/>
        </p:nvPicPr>
        <p:blipFill>
          <a:blip r:embed="rId8"/>
          <a:srcRect l="10502"/>
          <a:stretch>
            <a:fillRect/>
          </a:stretch>
        </p:blipFill>
        <p:spPr bwMode="auto">
          <a:xfrm>
            <a:off x="8077200" y="2266950"/>
            <a:ext cx="933450" cy="2700562"/>
          </a:xfrm>
          <a:prstGeom prst="rect">
            <a:avLst/>
          </a:prstGeom>
          <a:noFill/>
        </p:spPr>
      </p:pic>
      <p:pic>
        <p:nvPicPr>
          <p:cNvPr id="24" name="Picture 2" descr="C:\Documents and Settings\User\Рабочий стол\23-Полярний ковалентний звязок\2000-01-06 01 06 00.png"/>
          <p:cNvPicPr>
            <a:picLocks noChangeAspect="1" noChangeArrowheads="1"/>
          </p:cNvPicPr>
          <p:nvPr/>
        </p:nvPicPr>
        <p:blipFill>
          <a:blip r:embed="rId4"/>
          <a:srcRect l="1835" t="28597" r="70219" b="29236"/>
          <a:stretch>
            <a:fillRect/>
          </a:stretch>
        </p:blipFill>
        <p:spPr bwMode="auto">
          <a:xfrm>
            <a:off x="7572364" y="4691058"/>
            <a:ext cx="1571636" cy="1637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TextBox 44"/>
          <p:cNvSpPr txBox="1"/>
          <p:nvPr/>
        </p:nvSpPr>
        <p:spPr>
          <a:xfrm>
            <a:off x="1771650" y="57150"/>
            <a:ext cx="56007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ysClr val="windowText" lastClr="000000"/>
                </a:solidFill>
              </a:rPr>
              <a:t>Молекула 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етанової</a:t>
            </a: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кислоти</a:t>
            </a:r>
            <a:endParaRPr lang="uk-UA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6" grpId="0" animBg="1"/>
      <p:bldP spid="62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Олександр\Desktop\Image 3.png"/>
          <p:cNvPicPr>
            <a:picLocks noChangeAspect="1" noChangeArrowheads="1"/>
          </p:cNvPicPr>
          <p:nvPr/>
        </p:nvPicPr>
        <p:blipFill>
          <a:blip r:embed="rId2"/>
          <a:srcRect l="11765"/>
          <a:stretch>
            <a:fillRect/>
          </a:stretch>
        </p:blipFill>
        <p:spPr bwMode="auto">
          <a:xfrm>
            <a:off x="7772400" y="1123950"/>
            <a:ext cx="85725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" y="4325720"/>
            <a:ext cx="2171700" cy="52322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</a:rPr>
              <a:t> мурашина</a:t>
            </a:r>
            <a:endParaRPr lang="uk-UA" sz="2800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34611"/>
            <a:ext cx="3162300" cy="646331"/>
          </a:xfrm>
          <a:prstGeom prst="rect">
            <a:avLst/>
          </a:prstGeom>
          <a:solidFill>
            <a:srgbClr val="A3E6FB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</a:t>
            </a:r>
            <a:r>
              <a:rPr lang="uk-UA" sz="3600" b="1" baseline="-25000" dirty="0" smtClean="0">
                <a:solidFill>
                  <a:schemeClr val="tx1"/>
                </a:solidFill>
              </a:rPr>
              <a:t>3</a:t>
            </a:r>
            <a:r>
              <a:rPr lang="uk-UA" sz="3600" b="1" dirty="0" smtClean="0"/>
              <a:t>Н</a:t>
            </a:r>
            <a:r>
              <a:rPr lang="uk-UA" sz="3600" b="1" baseline="-25000" dirty="0" smtClean="0">
                <a:solidFill>
                  <a:schemeClr val="tx1"/>
                </a:solidFill>
              </a:rPr>
              <a:t>7</a:t>
            </a:r>
            <a:r>
              <a:rPr lang="uk-UA" sz="3600" b="1" baseline="-25000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/>
              <a:t> </a:t>
            </a:r>
            <a:r>
              <a:rPr lang="uk-UA" sz="3600" b="1" dirty="0" smtClean="0">
                <a:cs typeface="Arial"/>
              </a:rPr>
              <a:t>̶  </a:t>
            </a:r>
            <a:r>
              <a:rPr lang="uk-UA" sz="3600" b="1" dirty="0" smtClean="0">
                <a:solidFill>
                  <a:srgbClr val="FF0000"/>
                </a:solidFill>
                <a:cs typeface="Arial"/>
              </a:rPr>
              <a:t>СО</a:t>
            </a:r>
            <a:r>
              <a:rPr lang="uk-UA" sz="3600" b="1" dirty="0" smtClean="0">
                <a:solidFill>
                  <a:srgbClr val="FF0000"/>
                </a:solidFill>
              </a:rPr>
              <a:t>ОН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2758" y="4291017"/>
            <a:ext cx="202409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оцтова</a:t>
            </a:r>
            <a:endParaRPr lang="uk-UA" sz="3200" b="1" i="1" dirty="0">
              <a:solidFill>
                <a:srgbClr val="74127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1208" y="4306670"/>
            <a:ext cx="267179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err="1" smtClean="0">
                <a:solidFill>
                  <a:srgbClr val="0000FF"/>
                </a:solidFill>
              </a:rPr>
              <a:t>пропіонова</a:t>
            </a:r>
            <a:endParaRPr lang="uk-UA" sz="3200" b="1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6453" y="3514726"/>
            <a:ext cx="3105148" cy="646331"/>
          </a:xfrm>
          <a:prstGeom prst="rect">
            <a:avLst/>
          </a:prstGeom>
          <a:solidFill>
            <a:srgbClr val="A3E6F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Arial"/>
                <a:cs typeface="Arial"/>
              </a:rPr>
              <a:t>С</a:t>
            </a:r>
            <a:r>
              <a:rPr lang="uk-UA" sz="3600" b="1" baseline="-25000" dirty="0" smtClean="0"/>
              <a:t>2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5</a:t>
            </a:r>
            <a:r>
              <a:rPr lang="uk-UA" sz="3600" b="1" dirty="0" smtClean="0">
                <a:latin typeface="Arial"/>
                <a:cs typeface="Arial"/>
              </a:rPr>
              <a:t> </a:t>
            </a:r>
            <a:r>
              <a:rPr lang="uk-UA" sz="3600" b="1" dirty="0" smtClean="0"/>
              <a:t> </a:t>
            </a:r>
            <a:r>
              <a:rPr lang="uk-UA" sz="3600" b="1" dirty="0" smtClean="0">
                <a:cs typeface="Arial"/>
              </a:rPr>
              <a:t>̶  </a:t>
            </a:r>
            <a:r>
              <a:rPr lang="uk-UA" sz="3600" b="1" dirty="0" smtClean="0">
                <a:solidFill>
                  <a:srgbClr val="FF0000"/>
                </a:solidFill>
                <a:cs typeface="Arial"/>
              </a:rPr>
              <a:t>СООН</a:t>
            </a:r>
            <a:r>
              <a:rPr lang="uk-UA" sz="3600" b="1" dirty="0" smtClean="0"/>
              <a:t> </a:t>
            </a:r>
            <a:endParaRPr lang="uk-UA" sz="3600" b="1" dirty="0"/>
          </a:p>
        </p:txBody>
      </p:sp>
      <p:pic>
        <p:nvPicPr>
          <p:cNvPr id="3074" name="Picture 2" descr="C:\Users\Олександр\Desktop\ік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1066800"/>
            <a:ext cx="1752600" cy="22288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300" y="3525619"/>
            <a:ext cx="2552700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Н  </a:t>
            </a:r>
            <a:r>
              <a:rPr lang="uk-UA" sz="3600" b="1" dirty="0" smtClean="0">
                <a:latin typeface="Arial"/>
                <a:cs typeface="Arial"/>
              </a:rPr>
              <a:t>̶  </a:t>
            </a:r>
            <a:r>
              <a:rPr lang="uk-UA" sz="3600" b="1" dirty="0" smtClean="0">
                <a:solidFill>
                  <a:srgbClr val="FF0000"/>
                </a:solidFill>
              </a:rPr>
              <a:t>СООН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3" descr="C:\Users\Олександр\Desktop\чаепр.png"/>
          <p:cNvPicPr>
            <a:picLocks noChangeAspect="1" noChangeArrowheads="1"/>
          </p:cNvPicPr>
          <p:nvPr/>
        </p:nvPicPr>
        <p:blipFill>
          <a:blip r:embed="rId4"/>
          <a:srcRect r="39330"/>
          <a:stretch>
            <a:fillRect/>
          </a:stretch>
        </p:blipFill>
        <p:spPr bwMode="auto">
          <a:xfrm>
            <a:off x="3086101" y="1123949"/>
            <a:ext cx="1314450" cy="2190751"/>
          </a:xfrm>
          <a:prstGeom prst="rect">
            <a:avLst/>
          </a:prstGeom>
          <a:noFill/>
        </p:spPr>
      </p:pic>
      <p:pic>
        <p:nvPicPr>
          <p:cNvPr id="4" name="Picture 4" descr="C:\Users\Олександр\Desktop\Image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1" y="1133474"/>
            <a:ext cx="990600" cy="21812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52708" y="3506569"/>
            <a:ext cx="2900392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baseline="-25000" dirty="0" smtClean="0"/>
              <a:t> </a:t>
            </a:r>
            <a:r>
              <a:rPr lang="uk-UA" sz="3600" b="1" dirty="0" smtClean="0"/>
              <a:t> </a:t>
            </a:r>
            <a:r>
              <a:rPr lang="en-US" sz="3600" b="1" dirty="0" smtClean="0">
                <a:latin typeface="Arial"/>
                <a:cs typeface="Arial"/>
              </a:rPr>
              <a:t>̶</a:t>
            </a:r>
            <a:r>
              <a:rPr lang="uk-UA" sz="3600" b="1" dirty="0" smtClean="0">
                <a:latin typeface="Arial"/>
                <a:cs typeface="Arial"/>
              </a:rPr>
              <a:t>  </a:t>
            </a:r>
            <a:r>
              <a:rPr lang="uk-UA" sz="3600" b="1" dirty="0" smtClean="0">
                <a:solidFill>
                  <a:srgbClr val="FF0000"/>
                </a:solidFill>
              </a:rPr>
              <a:t>СООН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Олександр\Desktop\чаепр.png"/>
          <p:cNvPicPr>
            <a:picLocks noChangeAspect="1" noChangeArrowheads="1"/>
          </p:cNvPicPr>
          <p:nvPr/>
        </p:nvPicPr>
        <p:blipFill>
          <a:blip r:embed="rId4"/>
          <a:srcRect r="5714"/>
          <a:stretch>
            <a:fillRect/>
          </a:stretch>
        </p:blipFill>
        <p:spPr bwMode="auto">
          <a:xfrm>
            <a:off x="5962650" y="1123950"/>
            <a:ext cx="1885950" cy="2209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328958" y="5968425"/>
            <a:ext cx="210029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 </a:t>
            </a:r>
            <a:r>
              <a:rPr lang="uk-UA" sz="3200" b="1" i="1" dirty="0" smtClean="0">
                <a:solidFill>
                  <a:srgbClr val="0000FF"/>
                </a:solidFill>
              </a:rPr>
              <a:t>масляна</a:t>
            </a:r>
            <a:endParaRPr lang="uk-UA" sz="3200" b="1" i="1" dirty="0">
              <a:solidFill>
                <a:srgbClr val="0000FF"/>
              </a:solidFill>
            </a:endParaRP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304800" y="5105401"/>
            <a:ext cx="2362200" cy="952500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uk-UA" sz="3200" b="1" dirty="0" err="1" smtClean="0">
                <a:solidFill>
                  <a:schemeClr val="tx1"/>
                </a:solidFill>
              </a:rPr>
              <a:t>бутан</a:t>
            </a:r>
            <a:r>
              <a:rPr lang="uk-UA" sz="3200" b="1" dirty="0" err="1" smtClean="0">
                <a:solidFill>
                  <a:srgbClr val="FF0000"/>
                </a:solidFill>
              </a:rPr>
              <a:t>ова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4103" y="5000626"/>
            <a:ext cx="259079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cs typeface="Arial"/>
              </a:rPr>
              <a:t>R  </a:t>
            </a:r>
            <a:r>
              <a:rPr lang="uk-UA" sz="3600" b="1" dirty="0" smtClean="0">
                <a:solidFill>
                  <a:sysClr val="windowText" lastClr="000000"/>
                </a:solidFill>
                <a:cs typeface="Arial"/>
              </a:rPr>
              <a:t>̶  </a:t>
            </a:r>
            <a:r>
              <a:rPr lang="uk-UA" sz="3600" b="1" dirty="0" smtClean="0">
                <a:solidFill>
                  <a:srgbClr val="FF0000"/>
                </a:solidFill>
                <a:cs typeface="Arial"/>
              </a:rPr>
              <a:t>СООН</a:t>
            </a:r>
            <a:r>
              <a:rPr lang="uk-UA" sz="3600" b="1" dirty="0" smtClean="0"/>
              <a:t> </a:t>
            </a:r>
            <a:endParaRPr lang="uk-UA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76950" y="5780782"/>
            <a:ext cx="270510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загальна формула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85750" y="323851"/>
            <a:ext cx="2209800" cy="876299"/>
          </a:xfrm>
          <a:prstGeom prst="downArrow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</a:rPr>
              <a:t> метан</a:t>
            </a:r>
            <a:r>
              <a:rPr lang="uk-UA" sz="3200" b="1" dirty="0" smtClean="0">
                <a:solidFill>
                  <a:srgbClr val="FF0000"/>
                </a:solidFill>
              </a:rPr>
              <a:t>ова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057900" y="304801"/>
            <a:ext cx="2590800" cy="952500"/>
          </a:xfrm>
          <a:prstGeom prst="downArrow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</a:rPr>
              <a:t>пропан</a:t>
            </a:r>
            <a:r>
              <a:rPr lang="uk-UA" sz="3200" b="1" dirty="0" smtClean="0">
                <a:solidFill>
                  <a:srgbClr val="FF0000"/>
                </a:solidFill>
              </a:rPr>
              <a:t>ова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162300" y="285751"/>
            <a:ext cx="2038350" cy="952500"/>
          </a:xfrm>
          <a:prstGeom prst="downArrow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uk-UA" sz="3200" b="1" dirty="0" err="1" smtClean="0">
                <a:solidFill>
                  <a:sysClr val="windowText" lastClr="000000"/>
                </a:solidFill>
              </a:rPr>
              <a:t>етан</a:t>
            </a:r>
            <a:r>
              <a:rPr lang="uk-UA" sz="3200" b="1" dirty="0" err="1" smtClean="0">
                <a:solidFill>
                  <a:srgbClr val="FF0000"/>
                </a:solidFill>
              </a:rPr>
              <a:t>ова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65785" y="4871144"/>
            <a:ext cx="1644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9" grpId="0" animBg="1"/>
      <p:bldP spid="22" grpId="0" animBg="1"/>
      <p:bldP spid="24" grpId="0" animBg="1"/>
      <p:bldP spid="27" grpId="0" animBg="1"/>
      <p:bldP spid="29" grpId="0" animBg="1"/>
      <p:bldP spid="30" grpId="0" animBg="1"/>
      <p:bldP spid="31" grpId="0" animBg="1"/>
      <p:bldP spid="3" grpId="0" animBg="1"/>
      <p:bldP spid="11" grpId="0" animBg="1"/>
      <p:bldP spid="7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3950" y="2295525"/>
            <a:ext cx="4457700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Гомологічний ряд </a:t>
            </a:r>
            <a:b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насичених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 кислот</a:t>
            </a:r>
            <a:endParaRPr lang="uk-UA" sz="2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uk-UA" sz="2800" b="1" dirty="0" smtClean="0">
                <a:solidFill>
                  <a:srgbClr val="0000FF"/>
                </a:solidFill>
                <a:latin typeface="Arial"/>
                <a:cs typeface="Arial"/>
              </a:rPr>
              <a:t>(насичені вуглеводні  — </a:t>
            </a:r>
            <a:br>
              <a:rPr lang="uk-UA" sz="28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uk-UA" sz="2800" b="1" dirty="0" smtClean="0">
                <a:solidFill>
                  <a:srgbClr val="0000FF"/>
                </a:solidFill>
                <a:latin typeface="Arial"/>
                <a:cs typeface="Arial"/>
              </a:rPr>
              <a:t>насичені  кислоти) </a:t>
            </a:r>
            <a:endParaRPr lang="uk-UA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1393094"/>
            <a:ext cx="2628900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</a:rPr>
              <a:t>R</a:t>
            </a:r>
            <a:r>
              <a:rPr lang="uk-UA" sz="36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  <a:latin typeface="Arial"/>
                <a:cs typeface="Arial"/>
              </a:rPr>
              <a:t>̶</a:t>
            </a:r>
            <a:r>
              <a:rPr lang="uk-UA" sz="3600" b="1" dirty="0" smtClean="0">
                <a:solidFill>
                  <a:sysClr val="windowText" lastClr="000000"/>
                </a:solidFill>
                <a:latin typeface="Arial"/>
                <a:cs typeface="Arial"/>
              </a:rPr>
              <a:t>  СО</a:t>
            </a:r>
            <a:r>
              <a:rPr lang="uk-UA" sz="3600" b="1" dirty="0" smtClean="0">
                <a:solidFill>
                  <a:srgbClr val="FF0000"/>
                </a:solidFill>
              </a:rPr>
              <a:t>ОН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650" y="1333515"/>
            <a:ext cx="2133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dirty="0" smtClean="0"/>
              <a:t>С</a:t>
            </a:r>
            <a:r>
              <a:rPr lang="en-US" sz="4400" baseline="-25000" dirty="0" smtClean="0">
                <a:solidFill>
                  <a:srgbClr val="FF0000"/>
                </a:solidFill>
              </a:rPr>
              <a:t>n</a:t>
            </a:r>
            <a:r>
              <a:rPr lang="uk-UA" sz="4400" dirty="0" smtClean="0"/>
              <a:t>Н</a:t>
            </a:r>
            <a:r>
              <a:rPr lang="en-US" sz="4400" baseline="-25000" dirty="0" smtClean="0">
                <a:solidFill>
                  <a:srgbClr val="FF0000"/>
                </a:solidFill>
              </a:rPr>
              <a:t>2n+2</a:t>
            </a:r>
            <a:endParaRPr lang="uk-UA" sz="44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6050" y="1333515"/>
            <a:ext cx="30099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4F81BD"/>
                </a:solidFill>
              </a:rPr>
              <a:t>С</a:t>
            </a:r>
            <a:r>
              <a:rPr lang="en-US" sz="4400" baseline="-25000" dirty="0" smtClean="0">
                <a:solidFill>
                  <a:schemeClr val="tx1"/>
                </a:solidFill>
              </a:rPr>
              <a:t>n</a:t>
            </a:r>
            <a:r>
              <a:rPr lang="uk-UA" sz="4400" dirty="0" smtClean="0">
                <a:solidFill>
                  <a:srgbClr val="4F81BD"/>
                </a:solidFill>
              </a:rPr>
              <a:t>Н</a:t>
            </a:r>
            <a:r>
              <a:rPr lang="en-US" sz="4400" baseline="-25000" dirty="0" smtClean="0">
                <a:solidFill>
                  <a:schemeClr val="tx1"/>
                </a:solidFill>
              </a:rPr>
              <a:t>2n+</a:t>
            </a:r>
            <a:r>
              <a:rPr lang="uk-UA" sz="4400" baseline="-25000" dirty="0" smtClean="0">
                <a:solidFill>
                  <a:schemeClr val="tx1"/>
                </a:solidFill>
              </a:rPr>
              <a:t>1 </a:t>
            </a:r>
            <a:r>
              <a:rPr lang="uk-UA" sz="4400" dirty="0" smtClean="0">
                <a:solidFill>
                  <a:schemeClr val="tx1"/>
                </a:solidFill>
              </a:rPr>
              <a:t>=</a:t>
            </a:r>
            <a:r>
              <a:rPr lang="en-US" sz="44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</a:rPr>
              <a:t>R</a:t>
            </a:r>
            <a:endParaRPr lang="uk-UA" sz="4400" baseline="-25000" dirty="0">
              <a:solidFill>
                <a:schemeClr val="tx1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66700" y="133350"/>
            <a:ext cx="2571750" cy="1524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87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ysClr val="windowText" lastClr="000000"/>
                </a:solidFill>
              </a:rPr>
              <a:t>Насичені</a:t>
            </a:r>
          </a:p>
          <a:p>
            <a:pPr algn="ctr"/>
            <a:r>
              <a:rPr lang="uk-UA" sz="2800" b="1" dirty="0" err="1" smtClean="0">
                <a:solidFill>
                  <a:sysClr val="windowText" lastClr="000000"/>
                </a:solidFill>
              </a:rPr>
              <a:t>вуглеводені</a:t>
            </a:r>
            <a:endParaRPr lang="uk-U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124200" y="152401"/>
            <a:ext cx="2781300" cy="1524000"/>
          </a:xfrm>
          <a:prstGeom prst="downArrowCallout">
            <a:avLst>
              <a:gd name="adj1" fmla="val 25000"/>
              <a:gd name="adj2" fmla="val 25000"/>
              <a:gd name="adj3" fmla="val 21429"/>
              <a:gd name="adj4" fmla="val 683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ysClr val="windowText" lastClr="000000"/>
                </a:solidFill>
              </a:rPr>
              <a:t>Вуглеводневі  радикали</a:t>
            </a:r>
            <a:endParaRPr lang="uk-UA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153150" y="152401"/>
            <a:ext cx="2628900" cy="1524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84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ysClr val="windowText" lastClr="000000"/>
                </a:solidFill>
              </a:rPr>
              <a:t> Насичені кислоти</a:t>
            </a:r>
            <a:endParaRPr lang="uk-UA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2967043"/>
            <a:ext cx="2628900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en-US" sz="3600" b="1" baseline="-25000" dirty="0" smtClean="0"/>
              <a:t>3</a:t>
            </a:r>
            <a:r>
              <a:rPr lang="uk-UA" sz="3600" b="1" dirty="0" smtClean="0">
                <a:solidFill>
                  <a:srgbClr val="FF0000"/>
                </a:solidFill>
              </a:rPr>
              <a:t>СООН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3774344"/>
            <a:ext cx="2628900" cy="646331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</a:t>
            </a:r>
            <a:r>
              <a:rPr lang="uk-UA" sz="3600" b="1" baseline="-25000" dirty="0" smtClean="0">
                <a:solidFill>
                  <a:schemeClr val="tx1"/>
                </a:solidFill>
              </a:rPr>
              <a:t>2</a:t>
            </a:r>
            <a:r>
              <a:rPr lang="uk-UA" sz="3600" b="1" dirty="0" smtClean="0"/>
              <a:t>Н</a:t>
            </a:r>
            <a:r>
              <a:rPr lang="uk-UA" sz="3600" b="1" baseline="-25000" dirty="0" smtClean="0">
                <a:solidFill>
                  <a:srgbClr val="FF0000"/>
                </a:solidFill>
              </a:rPr>
              <a:t>5</a:t>
            </a:r>
            <a:r>
              <a:rPr lang="uk-UA" sz="3600" b="1" dirty="0" smtClean="0">
                <a:solidFill>
                  <a:srgbClr val="FF0000"/>
                </a:solidFill>
              </a:rPr>
              <a:t>СООН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43437"/>
            <a:ext cx="91440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  СООН </a:t>
            </a:r>
            <a:r>
              <a:rPr lang="uk-UA" sz="2800" b="1" dirty="0" err="1" smtClean="0">
                <a:solidFill>
                  <a:schemeClr val="tx1"/>
                </a:solidFill>
                <a:cs typeface="Arial"/>
              </a:rPr>
              <a:t>“це-о-о-</a:t>
            </a:r>
            <a:r>
              <a:rPr lang="uk-UA" sz="2800" b="1" dirty="0" smtClean="0">
                <a:solidFill>
                  <a:schemeClr val="tx1"/>
                </a:solidFill>
                <a:cs typeface="Arial"/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  <a:cs typeface="Arial"/>
              </a:rPr>
              <a:t>аш”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̶  функціональна група, </a:t>
            </a:r>
            <a:b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яка обумовлює властивості  (функції)  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кислот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713393"/>
            <a:ext cx="91440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 Насичені кислоти 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̶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органічні сполуки, які містять   </a:t>
            </a:r>
            <a:r>
              <a:rPr lang="uk-UA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карбоксильну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  функціональну  групу </a:t>
            </a:r>
            <a:r>
              <a:rPr lang="uk-UA" sz="2800" b="1" dirty="0" smtClean="0">
                <a:solidFill>
                  <a:srgbClr val="FF0000"/>
                </a:solidFill>
              </a:rPr>
              <a:t> СООН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2228850"/>
            <a:ext cx="2667000" cy="584775"/>
          </a:xfrm>
          <a:prstGeom prst="rect">
            <a:avLst/>
          </a:prstGeom>
          <a:solidFill>
            <a:srgbClr val="A3E6FB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Н  </a:t>
            </a:r>
            <a:r>
              <a:rPr lang="uk-UA" sz="3200" b="1" dirty="0" smtClean="0">
                <a:latin typeface="Arial"/>
                <a:cs typeface="Arial"/>
              </a:rPr>
              <a:t>̶  </a:t>
            </a:r>
            <a:r>
              <a:rPr lang="uk-U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СООН</a:t>
            </a:r>
            <a:endParaRPr lang="uk-UA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9" grpId="0" animBg="1"/>
      <p:bldP spid="2" grpId="0" animBg="1"/>
      <p:bldP spid="9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124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ysClr val="windowText" lastClr="000000"/>
                </a:solidFill>
                <a:latin typeface="Arial"/>
                <a:cs typeface="Arial"/>
              </a:rPr>
              <a:t> Фізичні властивості оцтової кислоти</a:t>
            </a:r>
            <a:endParaRPr lang="uk-U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19174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"/>
                <a:cs typeface="Arial"/>
              </a:rPr>
              <a:t> Молекула оцтової кислоти полярна, тому між молекулами утворюються </a:t>
            </a:r>
            <a:r>
              <a:rPr lang="uk-UA" sz="3200" dirty="0" smtClean="0">
                <a:solidFill>
                  <a:srgbClr val="FF0000"/>
                </a:solidFill>
                <a:latin typeface="Arial"/>
                <a:cs typeface="Arial"/>
              </a:rPr>
              <a:t>водневі зв'язки </a:t>
            </a:r>
            <a:r>
              <a:rPr lang="uk-UA" sz="3200" dirty="0" smtClean="0">
                <a:solidFill>
                  <a:schemeClr val="tx1"/>
                </a:solidFill>
                <a:latin typeface="Arial"/>
                <a:cs typeface="Arial"/>
              </a:rPr>
              <a:t>з утворенням </a:t>
            </a:r>
            <a:r>
              <a:rPr lang="uk-UA" sz="3200" dirty="0" err="1" smtClean="0">
                <a:solidFill>
                  <a:schemeClr val="tx1"/>
                </a:solidFill>
                <a:latin typeface="Arial"/>
                <a:cs typeface="Arial"/>
              </a:rPr>
              <a:t>димерів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Олександр\Pictures\оцтова кисло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8450"/>
            <a:ext cx="2971800" cy="1974024"/>
          </a:xfrm>
          <a:prstGeom prst="rect">
            <a:avLst/>
          </a:prstGeom>
          <a:noFill/>
        </p:spPr>
      </p:pic>
      <p:pic>
        <p:nvPicPr>
          <p:cNvPr id="6" name="Picture 2" descr="C:\Users\Олександр\Pictures\оцтова кисло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5000929" y="2686050"/>
            <a:ext cx="2919506" cy="2057400"/>
          </a:xfrm>
          <a:prstGeom prst="rect">
            <a:avLst/>
          </a:prstGeom>
          <a:noFill/>
        </p:spPr>
      </p:pic>
      <p:sp>
        <p:nvSpPr>
          <p:cNvPr id="8" name="Выноска со стрелкой вверх 7"/>
          <p:cNvSpPr/>
          <p:nvPr/>
        </p:nvSpPr>
        <p:spPr>
          <a:xfrm>
            <a:off x="3181350" y="4438650"/>
            <a:ext cx="1581150" cy="1657350"/>
          </a:xfrm>
          <a:prstGeom prst="upArrowCallout">
            <a:avLst>
              <a:gd name="adj1" fmla="val 18103"/>
              <a:gd name="adj2" fmla="val 25000"/>
              <a:gd name="adj3" fmla="val 25000"/>
              <a:gd name="adj4" fmla="val 534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</a:rPr>
              <a:t>водневі зв'язки</a:t>
            </a:r>
            <a:endParaRPr lang="uk-UA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 descr="C:\Users\Олександр\Desktop\ен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4810656"/>
            <a:ext cx="2457450" cy="1570038"/>
          </a:xfrm>
          <a:prstGeom prst="rect">
            <a:avLst/>
          </a:prstGeom>
          <a:noFill/>
        </p:spPr>
      </p:pic>
      <p:pic>
        <p:nvPicPr>
          <p:cNvPr id="1030" name="Picture 6" descr="C:\Users\Олександр\Desktop\рао.png"/>
          <p:cNvPicPr>
            <a:picLocks noChangeAspect="1" noChangeArrowheads="1"/>
          </p:cNvPicPr>
          <p:nvPr/>
        </p:nvPicPr>
        <p:blipFill>
          <a:blip r:embed="rId4"/>
          <a:srcRect l="5128"/>
          <a:stretch>
            <a:fillRect/>
          </a:stretch>
        </p:blipFill>
        <p:spPr bwMode="auto">
          <a:xfrm>
            <a:off x="6781800" y="4819650"/>
            <a:ext cx="2114551" cy="1562100"/>
          </a:xfrm>
          <a:prstGeom prst="rect">
            <a:avLst/>
          </a:prstGeom>
          <a:noFill/>
        </p:spPr>
      </p:pic>
      <p:sp>
        <p:nvSpPr>
          <p:cNvPr id="14" name="Молния 13"/>
          <p:cNvSpPr/>
          <p:nvPr/>
        </p:nvSpPr>
        <p:spPr>
          <a:xfrm rot="7926518">
            <a:off x="6771911" y="5859729"/>
            <a:ext cx="328261" cy="31461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Молния 15"/>
          <p:cNvSpPr/>
          <p:nvPr/>
        </p:nvSpPr>
        <p:spPr>
          <a:xfrm rot="7926518">
            <a:off x="6543311" y="4945329"/>
            <a:ext cx="328261" cy="31461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5 -0.0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15625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384585" y="281285"/>
            <a:ext cx="701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Хімічні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властивості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88326" y="1100435"/>
            <a:ext cx="6059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колір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індикаторів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User\Рабочий стол\Мои рисунки\Image 19.png"/>
          <p:cNvPicPr>
            <a:picLocks noChangeAspect="1" noChangeArrowheads="1"/>
          </p:cNvPicPr>
          <p:nvPr/>
        </p:nvPicPr>
        <p:blipFill>
          <a:blip r:embed="rId3"/>
          <a:srcRect l="11524" t="23632" r="8698" b="8096"/>
          <a:stretch>
            <a:fillRect/>
          </a:stretch>
        </p:blipFill>
        <p:spPr bwMode="auto">
          <a:xfrm>
            <a:off x="1524000" y="2057400"/>
            <a:ext cx="6858000" cy="396240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віртуальна лаб з хімії\речовини\речовини фото\фенолфталеї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33400"/>
            <a:ext cx="2133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User\Рабочий стол\віртуальна лаб з хімії\речовини\речовини фото\метилоранж.jpg"/>
          <p:cNvPicPr>
            <a:picLocks noChangeAspect="1" noChangeArrowheads="1"/>
          </p:cNvPicPr>
          <p:nvPr/>
        </p:nvPicPr>
        <p:blipFill>
          <a:blip r:embed="rId5"/>
          <a:srcRect l="11538" t="10000" r="11538" b="5000"/>
          <a:stretch>
            <a:fillRect/>
          </a:stretch>
        </p:blipFill>
        <p:spPr bwMode="auto">
          <a:xfrm>
            <a:off x="4057650" y="514350"/>
            <a:ext cx="224117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User\Рабочий стол\дія лугів на індикатори_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514350"/>
            <a:ext cx="2309945" cy="191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User\Рабочий стол\Мои рисунки\2016-11-20 19 12 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429000"/>
            <a:ext cx="1524000" cy="2424576"/>
          </a:xfrm>
          <a:prstGeom prst="rect">
            <a:avLst/>
          </a:prstGeom>
          <a:noFill/>
        </p:spPr>
      </p:pic>
      <p:pic>
        <p:nvPicPr>
          <p:cNvPr id="10" name="Picture 3" descr="C:\Documents and Settings\User\Рабочий стол\Мои рисунки\2016-11-20 19 12 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429000"/>
            <a:ext cx="1524000" cy="24245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67200" y="152400"/>
            <a:ext cx="1828800" cy="400050"/>
          </a:xfrm>
          <a:prstGeom prst="rect">
            <a:avLst/>
          </a:prstGeom>
          <a:solidFill>
            <a:srgbClr val="F0914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 метилоранж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152400"/>
            <a:ext cx="211455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/>
              <a:t>фенолфталеїн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4500" y="133350"/>
            <a:ext cx="1828800" cy="400050"/>
          </a:xfrm>
          <a:prstGeom prst="rect">
            <a:avLst/>
          </a:prstGeom>
          <a:solidFill>
            <a:srgbClr val="9F26E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  лакмус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77000" y="6172200"/>
            <a:ext cx="19812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безбарвний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6172200"/>
            <a:ext cx="1676400" cy="461665"/>
          </a:xfrm>
          <a:prstGeom prst="rect">
            <a:avLst/>
          </a:prstGeom>
          <a:solidFill>
            <a:srgbClr val="FE060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червоний</a:t>
            </a:r>
            <a:endParaRPr lang="uk-UA" sz="24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00200" y="6172200"/>
            <a:ext cx="1676400" cy="46196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 рожевий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455</Words>
  <PresentationFormat>Экран (4:3)</PresentationFormat>
  <Paragraphs>151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Тема Office</vt:lpstr>
      <vt:lpstr>1_Тема Office</vt:lpstr>
      <vt:lpstr>3_Оформление по умолчанию</vt:lpstr>
      <vt:lpstr>2_Оформление по умолчанию</vt:lpstr>
      <vt:lpstr>5_Оформление по умолчанию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Олександр</dc:creator>
  <cp:lastModifiedBy>Олександр</cp:lastModifiedBy>
  <cp:revision>320</cp:revision>
  <dcterms:created xsi:type="dcterms:W3CDTF">2018-01-04T07:20:10Z</dcterms:created>
  <dcterms:modified xsi:type="dcterms:W3CDTF">2018-02-21T17:42:35Z</dcterms:modified>
</cp:coreProperties>
</file>