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57" r:id="rId4"/>
    <p:sldId id="300" r:id="rId5"/>
    <p:sldId id="304" r:id="rId6"/>
    <p:sldId id="291" r:id="rId7"/>
    <p:sldId id="292" r:id="rId8"/>
    <p:sldId id="293" r:id="rId9"/>
    <p:sldId id="305" r:id="rId10"/>
    <p:sldId id="302" r:id="rId11"/>
    <p:sldId id="294" r:id="rId12"/>
    <p:sldId id="308" r:id="rId13"/>
    <p:sldId id="309" r:id="rId14"/>
    <p:sldId id="314" r:id="rId15"/>
    <p:sldId id="315" r:id="rId16"/>
    <p:sldId id="312" r:id="rId17"/>
    <p:sldId id="295" r:id="rId18"/>
    <p:sldId id="297" r:id="rId19"/>
    <p:sldId id="296" r:id="rId20"/>
    <p:sldId id="298" r:id="rId21"/>
    <p:sldId id="306" r:id="rId22"/>
    <p:sldId id="303" r:id="rId23"/>
    <p:sldId id="311" r:id="rId24"/>
    <p:sldId id="280" r:id="rId25"/>
    <p:sldId id="307" r:id="rId26"/>
    <p:sldId id="283" r:id="rId27"/>
    <p:sldId id="313" r:id="rId28"/>
    <p:sldId id="274" r:id="rId29"/>
    <p:sldId id="299" r:id="rId30"/>
    <p:sldId id="259" r:id="rId31"/>
    <p:sldId id="310" r:id="rId32"/>
    <p:sldId id="273" r:id="rId33"/>
    <p:sldId id="277" r:id="rId34"/>
    <p:sldId id="270" r:id="rId35"/>
    <p:sldId id="258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8D75-FC7C-4D24-81F7-66728E80FAF6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6786-6624-4891-B2A5-2BD3ED897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B0D7-75FB-4F46-BFDB-441D221ADA0C}" type="datetimeFigureOut">
              <a:rPr lang="uk-UA" smtClean="0"/>
              <a:pPr/>
              <a:t>04.04.2010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5786454"/>
            <a:ext cx="8001056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5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54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</a:t>
            </a:r>
            <a:endParaRPr lang="ru-RU" sz="54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тча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876"/>
            <a:ext cx="7000924" cy="30718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85723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Внутрішня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оболонка – сітківка –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світлосприймальна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Це складна оболонка, що містить кілька шарів клітин, різних за формою та функціями. Перший шар – пігментний, складається із щільно розташованих епітеліальних клітин, які містять чорний пігмент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фусцин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Він поглинає світлові промені. Другий шар – рецепторний, утворений світлочутливими клітинами – фоторецепторами – колбочками і паличками.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71546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Сітківк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перетворює світлову енергію –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подразнення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– на нервовий імпульс і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здійснює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первинну обробку зорового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сигналу. У фоторецепторах містяться особливі світлочутливі речовини (пігменти): у паличках – речовина пурпурового кольору – родопси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н, а у колбочках – речовина фіолетового кольору –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йодопсин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 У складі цих речовин є білок –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опсин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і окиснений вітамін А.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Порушення діяльності                                             колбочок – дальтонізм.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4" descr="U13_0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928670"/>
            <a:ext cx="87154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 сітківці нараховують 130 млн. паличок і 7 млн. колбочок.  Розміщені вони нерівномірно: у центрі сітківки розташовані                                               переважно колбочки,                                                            далі від центру –                                                         колбочки і палички                                                          разом, а на периферії                                                  переважають палички.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Колбочки забезпечують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приймання форми і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ольору предмету, тобто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е рецептори денного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ачення, а палички – рецептори сутінкового зору.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857364"/>
            <a:ext cx="4714908" cy="41434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Найбільше колбочок навколо центральної ямки. Це місце скупчення колбочок називають жовтою плямою. Її ще називають місцем                                               найкращого бачення.                                                                У нормі зображення                                                         завжди фокусується                                                           оптичною системою                                                               ока на жовтій плямі.                                                              При цьому предмети,                                                            які сприймаються                                                    периферичним зором,                                                                   розрізняються гірше.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U10_0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00240"/>
            <a:ext cx="464347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Місце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де зоровий нерв виходить із сітківки, позбавлене фоторецепторів і називається сліпою плямою. Світло у ньому не сприймається і предметів, зображення яких потрапляє на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цю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ділянку, ми не бачимо.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Площа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її може бути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від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2,5 до 6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кв.мм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5" descr="U10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00306"/>
            <a:ext cx="3494088" cy="411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сл пля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14818"/>
            <a:ext cx="3967165" cy="235745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43932" cy="407196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85789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Схема визначення жовтої та сліпої плями </a:t>
            </a:r>
            <a:endParaRPr lang="uk-UA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ду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715436" cy="55007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071546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uk-UA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Багатоколірність сприймається завдяки тому, що колбочки реагують на певний спектр світла, тобто на довжину хвилі, ізольовано. Існує три типи колбочок: перший реагує на червоний колір, другий на зелений, а третій на синій. Ці кольори вважаються основними. Коли ми дивимося на веселку, то найпомітнішими для нас є саме основні кольори. Оптичним змішуванням основних кольорів можна одержати всі кольори та їхні відтінки. Якщо всі три типи колбочок збуджуються водночас і однаково, виникає відчуття білого кольору. </a:t>
            </a:r>
            <a:endParaRPr lang="uk-UA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14422"/>
            <a:ext cx="8786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У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порожнині ока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міститься кришталик -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світлозаломлювальний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апарат. Він прозорий і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еластичний. Розміщений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 тонкій прозорій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капсулі,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яка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переходить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по краях у                  </a:t>
            </a:r>
          </a:p>
          <a:p>
            <a:pPr algn="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язки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що прикріплені до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тіла.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Завдяки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ць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ому кришталик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може  змінювати свою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кривизну і бути 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опуклішим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або    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плоскішим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85789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Кришталик</a:t>
            </a:r>
            <a:endParaRPr lang="uk-UA" sz="2400" dirty="0"/>
          </a:p>
        </p:txBody>
      </p:sp>
      <p:pic>
        <p:nvPicPr>
          <p:cNvPr id="12" name="Picture 5" descr="Рисунок1"/>
          <p:cNvPicPr>
            <a:picLocks noChangeAspect="1" noChangeArrowheads="1"/>
          </p:cNvPicPr>
          <p:nvPr/>
        </p:nvPicPr>
        <p:blipFill>
          <a:blip r:embed="rId3"/>
          <a:srcRect l="1392" t="8446" b="9746"/>
          <a:stretch>
            <a:fillRect/>
          </a:stretch>
        </p:blipFill>
        <p:spPr bwMode="auto">
          <a:xfrm>
            <a:off x="214282" y="2786058"/>
            <a:ext cx="4286280" cy="365600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>
            <a:off x="3286116" y="4214818"/>
            <a:ext cx="185738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Всю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порожнину ока заповнює прозора желеподібна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маса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як розплавлене скло, і тому його назва – склисте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тіло. Кришталик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та склисте тіло пропускають світлові промені всередину ока та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заломлюють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їх.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Склисте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тіло ще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підтримує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внутрішньоочний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тиск.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572140"/>
            <a:ext cx="189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Склисте тіло </a:t>
            </a:r>
            <a:endParaRPr lang="uk-UA" sz="2400" dirty="0"/>
          </a:p>
        </p:txBody>
      </p:sp>
      <p:pic>
        <p:nvPicPr>
          <p:cNvPr id="8" name="Picture 5" descr="Рисунок1"/>
          <p:cNvPicPr>
            <a:picLocks noChangeAspect="1" noChangeArrowheads="1"/>
          </p:cNvPicPr>
          <p:nvPr/>
        </p:nvPicPr>
        <p:blipFill>
          <a:blip r:embed="rId3"/>
          <a:srcRect l="1392" t="8446" b="9746"/>
          <a:stretch>
            <a:fillRect/>
          </a:stretch>
        </p:blipFill>
        <p:spPr bwMode="auto">
          <a:xfrm>
            <a:off x="357158" y="2928934"/>
            <a:ext cx="4286280" cy="365600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2000232" y="4572008"/>
            <a:ext cx="342902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допоміжного апарату ока відносяться брови, повіки з віями, слізні залози та м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язи ока. Завдяки бровам піт не потрапляє в очі. Повіки мимовільно змикаються і розмикаються (мигальний рефлекс), рівномірно зволожуючи поверхню ока. 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бров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714752"/>
            <a:ext cx="2984500" cy="2984500"/>
          </a:xfrm>
          <a:prstGeom prst="rect">
            <a:avLst/>
          </a:prstGeom>
        </p:spPr>
      </p:pic>
      <p:pic>
        <p:nvPicPr>
          <p:cNvPr id="8" name="Рисунок 7" descr="брови оч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14686"/>
            <a:ext cx="2247900" cy="2676525"/>
          </a:xfrm>
          <a:prstGeom prst="rect">
            <a:avLst/>
          </a:prstGeom>
        </p:spPr>
      </p:pic>
      <p:pic>
        <p:nvPicPr>
          <p:cNvPr id="9" name="Рисунок 8" descr="1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286256"/>
            <a:ext cx="2071702" cy="12144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92867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Зорова сенсорна система забезпечує сприйняття різноманітних предметів, їхнього кольору, форми, величини, відстані до них, розташування у просторі, рухів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живих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неживих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тіл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природи.                    Більшість видів трудової діяльності людина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здійснює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допомогою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органу  зору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Овал 8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око та люд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714752"/>
            <a:ext cx="4500594" cy="29289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Слізний апарат складається із слізної залози, слізного мішка та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носослізного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каналу. Сльози,  що утворюються, зволожують, дезінфікують і очищають рогівку ока. </a:t>
            </a:r>
          </a:p>
        </p:txBody>
      </p:sp>
      <p:pic>
        <p:nvPicPr>
          <p:cNvPr id="3" name="Рисунок 2" descr="сле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857496"/>
            <a:ext cx="2095500" cy="1819275"/>
          </a:xfrm>
          <a:prstGeom prst="rect">
            <a:avLst/>
          </a:prstGeom>
        </p:spPr>
      </p:pic>
      <p:pic>
        <p:nvPicPr>
          <p:cNvPr id="7" name="Picture 3" descr="U10_04"/>
          <p:cNvPicPr>
            <a:picLocks noChangeAspect="1" noChangeArrowheads="1"/>
          </p:cNvPicPr>
          <p:nvPr/>
        </p:nvPicPr>
        <p:blipFill>
          <a:blip r:embed="rId3">
            <a:lum bright="-10000" contrast="34000"/>
          </a:blip>
          <a:srcRect/>
          <a:stretch>
            <a:fillRect/>
          </a:stretch>
        </p:blipFill>
        <p:spPr bwMode="auto">
          <a:xfrm>
            <a:off x="3500430" y="2714620"/>
            <a:ext cx="2643206" cy="310038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сл.ап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071810"/>
            <a:ext cx="2643206" cy="35004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6000768"/>
            <a:ext cx="4720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Загальна будова ока людини</a:t>
            </a:r>
            <a:endParaRPr lang="uk-UA" sz="2800" dirty="0"/>
          </a:p>
        </p:txBody>
      </p:sp>
      <p:pic>
        <p:nvPicPr>
          <p:cNvPr id="6" name="Рисунок 5" descr="буд 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142984"/>
            <a:ext cx="6429420" cy="45720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429552" cy="477203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6000768"/>
            <a:ext cx="4720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Загальна будова ока людини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Інформація зоровими нервами через середній і проміжний мозок передається до зорових зон кори великого мозку. Зорові нерви перехрещуються, тому частина інформації від правого ока надходить у ліву півкулю і навпаки.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зор аналі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071810"/>
            <a:ext cx="5929354" cy="3571900"/>
          </a:xfrm>
          <a:prstGeom prst="rect">
            <a:avLst/>
          </a:prstGeom>
        </p:spPr>
      </p:pic>
      <p:pic>
        <p:nvPicPr>
          <p:cNvPr id="8" name="Picture 6" descr="U10_12"/>
          <p:cNvPicPr>
            <a:picLocks noChangeAspect="1" noChangeArrowheads="1"/>
          </p:cNvPicPr>
          <p:nvPr/>
        </p:nvPicPr>
        <p:blipFill>
          <a:blip r:embed="rId4">
            <a:lum bright="-6000" contrast="14000"/>
          </a:blip>
          <a:srcRect/>
          <a:stretch>
            <a:fillRect/>
          </a:stretch>
        </p:blipFill>
        <p:spPr bwMode="auto">
          <a:xfrm>
            <a:off x="214282" y="3571876"/>
            <a:ext cx="2571768" cy="3038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U09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4787900" cy="59436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Чітке зображення предметів на сітківці забезпечується оптичною системою. Вона складається із рогівки, рідин передньої та задньої камер, кришталика та склистого тіла. Світлові промені проходять крізь дані середовища і заломлюються в них згідно із законами оптики. На сітківці зображення зменшене та обернене.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зобр на сіт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214842" cy="2357454"/>
          </a:xfrm>
          <a:prstGeom prst="rect">
            <a:avLst/>
          </a:prstGeom>
        </p:spPr>
      </p:pic>
      <p:pic>
        <p:nvPicPr>
          <p:cNvPr id="7" name="Рисунок 6" descr="00000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9066"/>
            <a:ext cx="4286250" cy="26384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U11_09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35333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Здатність ока пристосовуватись до чіткого бачення предметів, розташованих на різних відстанях називають акомодацією.  Порушення акомодаційної здатності призводить до порушення гостроти зору та виникнення короткозорості або далекозорості.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заломлення промені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286124"/>
            <a:ext cx="4714908" cy="32806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Поле зору – це простір, який можна охопити оком при фіксованому стані очного яблука.  З віддаленням предметів від ока зменшуються їхні розміри, рельєфність форми, насиченість кольорів, аж поки предмет не зникне з поля зору. Наші очі мають змогу сприймати рух предметів і їхню швидкість. Точній оцінці просторового розташування предметів, їхнього руху сприяє саме бінокулярний зір, завдяки чому визначається місце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розташування предмета у просторі та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відстань до нього. Ще одним із механізмів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просторового сприйняття є сходження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очей – конвергенція, тобто осі обох очей за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допомогою окорухового м’яза сходяться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на предметі, що розглядається. 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314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2214578" cy="30384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071546"/>
            <a:ext cx="606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Рухи очей при розгляданні предметів</a:t>
            </a:r>
            <a:endParaRPr lang="uk-UA" sz="2800" dirty="0"/>
          </a:p>
        </p:txBody>
      </p:sp>
      <p:pic>
        <p:nvPicPr>
          <p:cNvPr id="8" name="Рисунок 7" descr="расм 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4643470" cy="2857520"/>
          </a:xfrm>
          <a:prstGeom prst="rect">
            <a:avLst/>
          </a:prstGeom>
        </p:spPr>
      </p:pic>
      <p:pic>
        <p:nvPicPr>
          <p:cNvPr id="9" name="Рисунок 8" descr="розгл стату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86190"/>
            <a:ext cx="4305293" cy="28574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4357718" cy="4500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071546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Що зображено на малюнку?</a:t>
            </a: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428868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1._________________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2. _________________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3. _________________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4. _________________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5. _________________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6. _________________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00108"/>
            <a:ext cx="88583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Око – унікальний і дуже складний витвір природи.       У людини бінокулярний, тобто стереоскопічний зір.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Складається око із периферичного відділу – органу зору, провідникового відділу – зорового нерву та центрального відділу – зорового центру кори кінцевого мозку.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Форма очного яблука має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кулясту форму, що дає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йому змогу рухатися в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певних межах очної ямки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черепа. </a:t>
            </a:r>
          </a:p>
          <a:p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1472" y="3643314"/>
            <a:ext cx="3571900" cy="2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3-4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85926"/>
            <a:ext cx="5715040" cy="4786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571744"/>
            <a:ext cx="2857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1.________________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2.________________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3.________________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4.________________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5.________________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6.________________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7. _______________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71546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Що зображено на малюнку?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умер сіт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857364"/>
            <a:ext cx="4214842" cy="4714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071678"/>
            <a:ext cx="47863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1. Пігментні клітини.              2. Рецепторний шар.              3.  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                                            4. 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5.                                                   6.                                                   7. Біполярні клітини.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000108"/>
            <a:ext cx="39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Доповнити  позначення</a:t>
            </a: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буд оккааа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85926"/>
            <a:ext cx="5643602" cy="4857784"/>
          </a:xfrm>
          <a:prstGeom prst="rect">
            <a:avLst/>
          </a:prstGeom>
        </p:spPr>
      </p:pic>
      <p:sp>
        <p:nvSpPr>
          <p:cNvPr id="11" name="Прямоугольник с одним скругленным углом 10"/>
          <p:cNvSpPr/>
          <p:nvPr/>
        </p:nvSpPr>
        <p:spPr>
          <a:xfrm>
            <a:off x="3357554" y="2071678"/>
            <a:ext cx="357190" cy="3571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8072462" y="2000240"/>
            <a:ext cx="357190" cy="3571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3571868" y="5786454"/>
            <a:ext cx="357190" cy="3571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8286776" y="5857892"/>
            <a:ext cx="357190" cy="3571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571744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1. Рогівка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2. Сітківка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3. Склисте тіло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4. Сліпа пляма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000108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Виправити помилки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can0003"/>
          <p:cNvPicPr>
            <a:picLocks noChangeAspect="1" noChangeArrowheads="1"/>
          </p:cNvPicPr>
          <p:nvPr/>
        </p:nvPicPr>
        <p:blipFill>
          <a:blip r:embed="rId2"/>
          <a:srcRect r="739"/>
          <a:stretch>
            <a:fillRect/>
          </a:stretch>
        </p:blipFill>
        <p:spPr bwMode="auto">
          <a:xfrm>
            <a:off x="571472" y="1857364"/>
            <a:ext cx="8001056" cy="466882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71546"/>
            <a:ext cx="7064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Дати характеристику зображеному процесу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7" descr="U11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2714644" cy="3357586"/>
          </a:xfrm>
          <a:prstGeom prst="rect">
            <a:avLst/>
          </a:prstGeom>
          <a:noFill/>
        </p:spPr>
      </p:pic>
      <p:pic>
        <p:nvPicPr>
          <p:cNvPr id="9" name="Picture 4" descr="U11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2714644" cy="36433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1000108"/>
            <a:ext cx="710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Як можна охарактеризувати дані малюнки?</a:t>
            </a:r>
            <a:endParaRPr lang="uk-UA" sz="2800" dirty="0"/>
          </a:p>
        </p:txBody>
      </p:sp>
      <p:pic>
        <p:nvPicPr>
          <p:cNvPr id="13" name="Picture 5" descr="U11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29000"/>
            <a:ext cx="2500330" cy="32670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642910" y="1428736"/>
            <a:ext cx="7929618" cy="34163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Бережіть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endParaRPr lang="ru-RU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</a:t>
            </a:r>
          </a:p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Зіницю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ока!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71546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Завдяки м’язам око постійно рухається в очній ямці.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м'язи 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71942"/>
            <a:ext cx="2264664" cy="2633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5143512"/>
            <a:ext cx="11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М’язи ока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21495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Розрізняють прямі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та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косі м’язи ока.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571736" y="535782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ey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500306"/>
            <a:ext cx="2500330" cy="2357454"/>
          </a:xfrm>
          <a:prstGeom prst="rect">
            <a:avLst/>
          </a:prstGeom>
        </p:spPr>
      </p:pic>
      <p:pic>
        <p:nvPicPr>
          <p:cNvPr id="14" name="Picture 6" descr="U10_05"/>
          <p:cNvPicPr>
            <a:picLocks noChangeAspect="1" noChangeArrowheads="1"/>
          </p:cNvPicPr>
          <p:nvPr/>
        </p:nvPicPr>
        <p:blipFill>
          <a:blip r:embed="rId5">
            <a:lum bright="-8000" contrast="22000"/>
          </a:blip>
          <a:srcRect/>
          <a:stretch>
            <a:fillRect/>
          </a:stretch>
        </p:blipFill>
        <p:spPr bwMode="auto">
          <a:xfrm>
            <a:off x="1000100" y="1071546"/>
            <a:ext cx="2757476" cy="2852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1fbad608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436723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929330"/>
            <a:ext cx="1751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М’язи ока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572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Око має три оболонки: зовнішню – білкову,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середню – судинну, внутрішню – сітківку.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оболон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357430"/>
            <a:ext cx="5643602" cy="42148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72330" y="2571744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білкова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328612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судинна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4143380"/>
            <a:ext cx="118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сітківка</a:t>
            </a:r>
            <a:endParaRPr lang="uk-UA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4429124" y="285749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357686" y="350043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5357818" y="3857628"/>
            <a:ext cx="164307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Зовнішня оболонка ока включає білкову оболонку –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склеру та рогівку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Вона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найщільніша та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найміцніша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складається із сполучної тканини, в якій переплелися колагенові та еластичні волокна. Спереду білкова оболонка переходить у рогівку.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Рогівка – прозора частина ока, через яку всередину проникають світлові промені.                                                          Вона має здатність їх заломлювати.                                                      У ній містяться механорецептори,                                                  дотик до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их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спричиняє безумовний                                    рефлекс моргання.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Білкова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оболонка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захищає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око від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механічних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та хімічних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пошкоджень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від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мікроорганізмів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пропускає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та заломлює промені світла.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рогі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286124"/>
            <a:ext cx="2714644" cy="22860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33246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Середня оболонка пронизана кровоносними судинами. Вона складається з райдужки,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тіла і власне судинної оболонки.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центрі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райдужки є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отвір – зіниця. Вона регулює кількість світла, що потрапляє в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очі.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Ціліарне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тіло складається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війкового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м’яза і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язок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до яких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прикріплюється                      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кришталик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 Власне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судинна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оболонка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-         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це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густа сітка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кровоносних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судин,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які забезпечують                                                  безперервне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живлення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всього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ока.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eyeокк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143248"/>
            <a:ext cx="4953000" cy="28289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Райдужка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містить спеціальний пігмент – меланін, який зумовлює її забарвлення – від блакитного до темного.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biser_info_8719701884858fc555f928_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214554"/>
            <a:ext cx="2143140" cy="1571636"/>
          </a:xfrm>
          <a:prstGeom prst="rect">
            <a:avLst/>
          </a:prstGeom>
        </p:spPr>
      </p:pic>
      <p:pic>
        <p:nvPicPr>
          <p:cNvPr id="10" name="Рисунок 9" descr="73d78849ca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14752"/>
            <a:ext cx="2643206" cy="178595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429132"/>
            <a:ext cx="2947985" cy="2147886"/>
          </a:xfrm>
          <a:prstGeom prst="rect">
            <a:avLst/>
          </a:prstGeom>
        </p:spPr>
      </p:pic>
      <p:pic>
        <p:nvPicPr>
          <p:cNvPr id="12" name="Рисунок 11" descr="синэ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500306"/>
            <a:ext cx="2714644" cy="17859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845</TotalTime>
  <Words>1343</Words>
  <Application>Microsoft Office PowerPoint</Application>
  <PresentationFormat>Экран (4:3)</PresentationFormat>
  <Paragraphs>132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ЗОРОВА СЕНСОРНА СИСТЕМА</dc:title>
  <dc:creator>Павленко</dc:creator>
  <cp:lastModifiedBy>Павленко</cp:lastModifiedBy>
  <cp:revision>175</cp:revision>
  <dcterms:created xsi:type="dcterms:W3CDTF">2010-03-29T19:53:26Z</dcterms:created>
  <dcterms:modified xsi:type="dcterms:W3CDTF">2010-04-04T18:41:44Z</dcterms:modified>
</cp:coreProperties>
</file>