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1"/>
  </p:notesMasterIdLst>
  <p:sldIdLst>
    <p:sldId id="259" r:id="rId3"/>
    <p:sldId id="280" r:id="rId4"/>
    <p:sldId id="281" r:id="rId5"/>
    <p:sldId id="284" r:id="rId6"/>
    <p:sldId id="282" r:id="rId7"/>
    <p:sldId id="283" r:id="rId8"/>
    <p:sldId id="277" r:id="rId9"/>
    <p:sldId id="286" r:id="rId10"/>
    <p:sldId id="287" r:id="rId11"/>
    <p:sldId id="288" r:id="rId12"/>
    <p:sldId id="260" r:id="rId13"/>
    <p:sldId id="289" r:id="rId14"/>
    <p:sldId id="290" r:id="rId15"/>
    <p:sldId id="261" r:id="rId16"/>
    <p:sldId id="262" r:id="rId17"/>
    <p:sldId id="291" r:id="rId18"/>
    <p:sldId id="292" r:id="rId19"/>
    <p:sldId id="29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9900"/>
    <a:srgbClr val="D6009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FACB8-03F3-4A8E-87E3-D5DA84906E8F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D3250-A2BA-483B-933F-E3F35063D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39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D3250-A2BA-483B-933F-E3F35063D59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430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D3250-A2BA-483B-933F-E3F35063D59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906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D3250-A2BA-483B-933F-E3F35063D59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333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D3250-A2BA-483B-933F-E3F35063D59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242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D3250-A2BA-483B-933F-E3F35063D59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924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285861"/>
            <a:ext cx="7772400" cy="1214446"/>
          </a:xfrm>
        </p:spPr>
        <p:txBody>
          <a:bodyPr/>
          <a:lstStyle>
            <a:lvl1pPr>
              <a:defRPr>
                <a:solidFill>
                  <a:srgbClr val="D6009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5718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99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99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1600200"/>
            <a:ext cx="38528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528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1535113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2174875"/>
            <a:ext cx="385447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85606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85606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92961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2822603" cy="7207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14356"/>
            <a:ext cx="4926040" cy="54118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10" y="1500174"/>
            <a:ext cx="2822603" cy="4625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57231"/>
            <a:ext cx="5486400" cy="38703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99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9296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1600200"/>
            <a:ext cx="78581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ECB78-09D0-4BEF-BBCC-7C71EAC5E3AD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6009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560" y="2132856"/>
            <a:ext cx="7858125" cy="1214437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uk-UA" sz="4800" b="1" dirty="0" smtClean="0">
                <a:solidFill>
                  <a:srgbClr val="000099"/>
                </a:solidFill>
              </a:rPr>
              <a:t> </a:t>
            </a:r>
            <a:r>
              <a:rPr lang="uk-UA" sz="16000" b="1" i="1" dirty="0">
                <a:solidFill>
                  <a:srgbClr val="000099"/>
                </a:solidFill>
                <a:latin typeface="Arial Black" panose="020B0A04020102020204" pitchFamily="34" charset="0"/>
              </a:rPr>
              <a:t>Вода, склад її молекули, поширеність у природі, фізичні властивості </a:t>
            </a:r>
            <a:endParaRPr lang="ru-RU" sz="16000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486" y="457200"/>
            <a:ext cx="7929618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Хімічні властивості води</a:t>
            </a:r>
            <a:endParaRPr lang="ru-RU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1382042"/>
            <a:ext cx="785818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Реакція розкладу:</a:t>
            </a:r>
          </a:p>
          <a:p>
            <a:pPr marL="0" indent="0" algn="ctr">
              <a:buNone/>
            </a:pPr>
            <a:r>
              <a:rPr lang="uk-UA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2Н</a:t>
            </a:r>
            <a:r>
              <a:rPr lang="uk-UA" sz="18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</a:t>
            </a:r>
            <a:r>
              <a:rPr lang="uk-UA" b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           2Н</a:t>
            </a:r>
            <a:r>
              <a:rPr lang="uk-UA" sz="18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</a:t>
            </a:r>
            <a:r>
              <a:rPr lang="uk-UA" b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+ О</a:t>
            </a:r>
            <a:r>
              <a:rPr lang="uk-UA" sz="18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  </a:t>
            </a:r>
          </a:p>
          <a:p>
            <a:pPr marL="0" indent="0">
              <a:buNone/>
            </a:pP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 з металами: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Mg + H</a:t>
            </a:r>
            <a:r>
              <a:rPr lang="en-US" sz="18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O         </a:t>
            </a:r>
            <a:r>
              <a:rPr lang="en-US" b="1" dirty="0" err="1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MgO</a:t>
            </a:r>
            <a:r>
              <a:rPr lang="en-US" b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+ H</a:t>
            </a:r>
            <a:r>
              <a:rPr lang="en-US" sz="18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2Na +2H</a:t>
            </a:r>
            <a:r>
              <a:rPr lang="en-US" sz="18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O           2NaOH + H</a:t>
            </a:r>
            <a:r>
              <a:rPr lang="en-US" sz="18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</a:t>
            </a:r>
            <a:endParaRPr lang="uk-UA" sz="1800" b="1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 зі складними речовинами: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SO</a:t>
            </a:r>
            <a:r>
              <a:rPr lang="en-US" sz="18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3</a:t>
            </a:r>
            <a:r>
              <a:rPr lang="en-US" b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+ H</a:t>
            </a:r>
            <a:r>
              <a:rPr lang="en-US" sz="18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O         H</a:t>
            </a:r>
            <a:r>
              <a:rPr lang="en-US" sz="18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SO</a:t>
            </a:r>
            <a:r>
              <a:rPr lang="en-US" sz="18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4</a:t>
            </a:r>
            <a:endParaRPr lang="ru-RU" sz="1800" b="1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923928" y="2348880"/>
            <a:ext cx="100811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286000" y="31058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5400" b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067944" y="3573016"/>
            <a:ext cx="100811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995936" y="4077072"/>
            <a:ext cx="100811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7236296" y="3284984"/>
            <a:ext cx="0" cy="38414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7308304" y="3789040"/>
            <a:ext cx="0" cy="38414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499992" y="5157192"/>
            <a:ext cx="100811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80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http://supersadovod.ru/wp-content/uploads/2013/06/Azadi-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2375974"/>
            <a:ext cx="2979499" cy="192706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cdn15.picsart.com/5455079754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688"/>
            <a:ext cx="3537065" cy="252028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yaunikum.ru/uploads/posts/2011-04/1304060819_1303799552_10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05064"/>
            <a:ext cx="3186626" cy="212593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pti.kiev.ua/uploads/posts/2010-02/1265059037_lev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019" y="658023"/>
            <a:ext cx="1762125" cy="307657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4981" y="3167387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Arial Black" panose="020B0A04020102020204" pitchFamily="34" charset="0"/>
              </a:rPr>
              <a:t>60%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6112" y="410449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latin typeface="Arial Black" panose="020B0A04020102020204" pitchFamily="34" charset="0"/>
              </a:rPr>
              <a:t>45-65%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60631" y="2582612"/>
            <a:ext cx="11432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latin typeface="Arial Black" panose="020B0A04020102020204" pitchFamily="34" charset="0"/>
              </a:rPr>
              <a:t>90</a:t>
            </a:r>
            <a:r>
              <a:rPr lang="uk-UA" sz="3200" b="1" dirty="0">
                <a:latin typeface="Arial Black" panose="020B0A04020102020204" pitchFamily="34" charset="0"/>
              </a:rPr>
              <a:t>%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  <p:pic>
        <p:nvPicPr>
          <p:cNvPr id="4114" name="Picture 18" descr="http://www.mrwallpaper.com/wallpapers/clown-fish-1280x8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261" y="4024080"/>
            <a:ext cx="3456516" cy="215762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009737" y="4042943"/>
            <a:ext cx="11432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80</a:t>
            </a:r>
            <a:r>
              <a:rPr lang="uk-U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%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ndrgavr.ru/grafika/fotogallery/albums/5/zhivotnie50_338_large%20(1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924" y="908720"/>
            <a:ext cx="3657106" cy="2448272"/>
          </a:xfrm>
          <a:prstGeom prst="rect">
            <a:avLst/>
          </a:prstGeom>
          <a:noFill/>
          <a:effectLst>
            <a:softEdge rad="12700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20272" y="2564904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99%</a:t>
            </a:r>
            <a:endParaRPr lang="ru-RU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124" name="Picture 4" descr="http://improvehealth.ru/sites/default/files/imagecache/originalwater/u220/2015/08/41b4d1070934a146d6fa5b608d253a8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10" y="700276"/>
            <a:ext cx="3888432" cy="2512700"/>
          </a:xfrm>
          <a:prstGeom prst="rect">
            <a:avLst/>
          </a:prstGeom>
          <a:noFill/>
          <a:effectLst>
            <a:softEdge rad="127000"/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64442" y="713672"/>
            <a:ext cx="11432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89</a:t>
            </a:r>
            <a:r>
              <a:rPr lang="uk-UA" sz="3200" dirty="0">
                <a:solidFill>
                  <a:schemeClr val="bg1"/>
                </a:solidFill>
                <a:latin typeface="Arial Black" panose="020B0A04020102020204" pitchFamily="34" charset="0"/>
              </a:rPr>
              <a:t>%</a:t>
            </a:r>
            <a:endParaRPr lang="ru-R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915982"/>
              </p:ext>
            </p:extLst>
          </p:nvPr>
        </p:nvGraphicFramePr>
        <p:xfrm>
          <a:off x="1315154" y="3292474"/>
          <a:ext cx="5921142" cy="2624822"/>
        </p:xfrm>
        <a:graphic>
          <a:graphicData uri="http://schemas.openxmlformats.org/drawingml/2006/table">
            <a:tbl>
              <a:tblPr firstRow="1" firstCol="1" bandRow="1" bandCol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736303"/>
                <a:gridCol w="3184839"/>
              </a:tblGrid>
              <a:tr h="454644">
                <a:tc>
                  <a:txBody>
                    <a:bodyPr/>
                    <a:lstStyle/>
                    <a:p>
                      <a:pPr marL="2114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solidFill>
                            <a:schemeClr val="tx1"/>
                          </a:solidFill>
                          <a:effectLst/>
                        </a:rPr>
                        <a:t>Нестача 2% води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3840" indent="1162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tx1"/>
                          </a:solidFill>
                          <a:effectLst/>
                        </a:rPr>
                        <a:t>Спрага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54644">
                <a:tc>
                  <a:txBody>
                    <a:bodyPr/>
                    <a:lstStyle/>
                    <a:p>
                      <a:pPr marL="2114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tx1"/>
                          </a:solidFill>
                          <a:effectLst/>
                        </a:rPr>
                        <a:t>Втрата 6-8% води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3840" indent="1162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tx1"/>
                          </a:solidFill>
                          <a:effectLst/>
                        </a:rPr>
                        <a:t>Запаморочення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54644">
                <a:tc>
                  <a:txBody>
                    <a:bodyPr/>
                    <a:lstStyle/>
                    <a:p>
                      <a:pPr marL="2114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solidFill>
                            <a:schemeClr val="tx1"/>
                          </a:solidFill>
                          <a:effectLst/>
                        </a:rPr>
                        <a:t>Нестача </a:t>
                      </a:r>
                      <a:r>
                        <a:rPr lang="uk-UA" sz="2400" b="1" dirty="0">
                          <a:solidFill>
                            <a:schemeClr val="tx1"/>
                          </a:solidFill>
                          <a:effectLst/>
                        </a:rPr>
                        <a:t>10% води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3840" indent="1162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tx1"/>
                          </a:solidFill>
                          <a:effectLst/>
                        </a:rPr>
                        <a:t>Галюцинації, порушення ковтання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32833">
                <a:tc>
                  <a:txBody>
                    <a:bodyPr/>
                    <a:lstStyle/>
                    <a:p>
                      <a:pPr marL="2114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chemeClr val="tx1"/>
                          </a:solidFill>
                          <a:effectLst/>
                        </a:rPr>
                        <a:t>Нестача  понад 12% води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3840" indent="1162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43840" indent="1162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solidFill>
                            <a:schemeClr val="tx1"/>
                          </a:solidFill>
                          <a:effectLst/>
                        </a:rPr>
                        <a:t>Смерть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3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vitppt.com.ua/images/40/39329/960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7"/>
            <a:ext cx="7560840" cy="540314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43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vitppt.com.ua/images/40/39329/960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3"/>
            <a:ext cx="7632848" cy="54006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785794"/>
            <a:ext cx="3357586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8194" name="Picture 2" descr="http://serg-klymenko.narod.ru/Other_World/Photo/Ukraine.Pivden/IMG_14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5472608" cy="410445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914" y="2852936"/>
            <a:ext cx="4603486" cy="3452614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043013"/>
              </p:ext>
            </p:extLst>
          </p:nvPr>
        </p:nvGraphicFramePr>
        <p:xfrm>
          <a:off x="683568" y="692696"/>
          <a:ext cx="7848871" cy="5199973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22623"/>
                <a:gridCol w="6074121"/>
                <a:gridCol w="648072"/>
                <a:gridCol w="504055"/>
              </a:tblGrid>
              <a:tr h="441803">
                <a:tc>
                  <a:txBody>
                    <a:bodyPr/>
                    <a:lstStyle/>
                    <a:p>
                      <a:pPr marR="12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№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Питання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Так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Ні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513811">
                <a:tc>
                  <a:txBody>
                    <a:bodyPr/>
                    <a:lstStyle/>
                    <a:p>
                      <a:pPr marR="12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1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Вода — </a:t>
                      </a:r>
                      <a:r>
                        <a:rPr lang="ru-RU" sz="2200" b="1" dirty="0" err="1">
                          <a:effectLst/>
                        </a:rPr>
                        <a:t>це</a:t>
                      </a:r>
                      <a:r>
                        <a:rPr lang="ru-RU" sz="2200" b="1" dirty="0">
                          <a:effectLst/>
                        </a:rPr>
                        <a:t> проста </a:t>
                      </a:r>
                      <a:r>
                        <a:rPr lang="ru-RU" sz="2200" b="1" dirty="0" err="1">
                          <a:effectLst/>
                        </a:rPr>
                        <a:t>речовина</a:t>
                      </a:r>
                      <a:r>
                        <a:rPr lang="ru-RU" sz="2200" b="1" dirty="0">
                          <a:effectLst/>
                        </a:rPr>
                        <a:t>?</a:t>
                      </a:r>
                      <a:endParaRPr lang="ru-RU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</a:rPr>
                        <a:t>К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М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086859">
                <a:tc>
                  <a:txBody>
                    <a:bodyPr/>
                    <a:lstStyle/>
                    <a:p>
                      <a:pPr marR="12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2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Вода — </a:t>
                      </a:r>
                      <a:r>
                        <a:rPr lang="ru-RU" sz="2200" b="1" dirty="0" err="1" smtClean="0">
                          <a:effectLst/>
                        </a:rPr>
                        <a:t>найпоширеніша</a:t>
                      </a:r>
                      <a:r>
                        <a:rPr lang="ru-RU" sz="2200" b="1" dirty="0" smtClean="0">
                          <a:effectLst/>
                        </a:rPr>
                        <a:t> </a:t>
                      </a:r>
                      <a:r>
                        <a:rPr lang="ru-RU" sz="2200" b="1" dirty="0" err="1" smtClean="0">
                          <a:effectLst/>
                        </a:rPr>
                        <a:t>речовина</a:t>
                      </a:r>
                      <a:r>
                        <a:rPr lang="ru-RU" sz="2200" b="1" dirty="0" smtClean="0">
                          <a:effectLst/>
                        </a:rPr>
                        <a:t> </a:t>
                      </a:r>
                      <a:r>
                        <a:rPr lang="ru-RU" sz="2200" b="1" dirty="0">
                          <a:effectLst/>
                        </a:rPr>
                        <a:t>на </a:t>
                      </a:r>
                      <a:r>
                        <a:rPr lang="ru-RU" sz="2200" b="1" dirty="0" err="1">
                          <a:effectLst/>
                        </a:rPr>
                        <a:t>планеті</a:t>
                      </a:r>
                      <a:r>
                        <a:rPr lang="ru-RU" sz="2200" b="1" dirty="0">
                          <a:effectLst/>
                        </a:rPr>
                        <a:t> </a:t>
                      </a:r>
                      <a:r>
                        <a:rPr lang="ru-RU" sz="2200" b="1" dirty="0" err="1">
                          <a:effectLst/>
                        </a:rPr>
                        <a:t>й</a:t>
                      </a:r>
                      <a:r>
                        <a:rPr lang="ru-RU" sz="2200" b="1" dirty="0">
                          <a:effectLst/>
                        </a:rPr>
                        <a:t> </a:t>
                      </a:r>
                      <a:r>
                        <a:rPr lang="ru-RU" sz="2200" b="1" dirty="0" err="1" smtClean="0">
                          <a:effectLst/>
                        </a:rPr>
                        <a:t>займає</a:t>
                      </a:r>
                      <a:r>
                        <a:rPr lang="ru-RU" sz="2200" b="1" dirty="0" smtClean="0">
                          <a:effectLst/>
                        </a:rPr>
                        <a:t> </a:t>
                      </a:r>
                      <a:r>
                        <a:rPr lang="ru-RU" sz="2200" b="1" dirty="0" err="1" smtClean="0">
                          <a:effectLst/>
                        </a:rPr>
                        <a:t>площу</a:t>
                      </a:r>
                      <a:r>
                        <a:rPr lang="ru-RU" sz="2200" b="1" dirty="0" smtClean="0">
                          <a:effectLst/>
                        </a:rPr>
                        <a:t> </a:t>
                      </a:r>
                      <a:r>
                        <a:rPr lang="ru-RU" sz="2200" b="1" dirty="0">
                          <a:effectLst/>
                        </a:rPr>
                        <a:t>в 3/4 </a:t>
                      </a:r>
                      <a:r>
                        <a:rPr lang="ru-RU" sz="2200" b="1" dirty="0" err="1" smtClean="0">
                          <a:effectLst/>
                        </a:rPr>
                        <a:t>поверхні</a:t>
                      </a:r>
                      <a:r>
                        <a:rPr lang="ru-RU" sz="2200" b="1" dirty="0" smtClean="0">
                          <a:effectLst/>
                        </a:rPr>
                        <a:t> </a:t>
                      </a:r>
                      <a:r>
                        <a:rPr lang="ru-RU" sz="2200" b="1" dirty="0" err="1" smtClean="0">
                          <a:effectLst/>
                        </a:rPr>
                        <a:t>землі</a:t>
                      </a:r>
                      <a:r>
                        <a:rPr lang="ru-RU" sz="2200" b="1" dirty="0">
                          <a:effectLst/>
                        </a:rPr>
                        <a:t>?</a:t>
                      </a:r>
                      <a:endParaRPr lang="ru-RU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</a:rPr>
                        <a:t>О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</a:rPr>
                        <a:t>А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086859">
                <a:tc>
                  <a:txBody>
                    <a:bodyPr/>
                    <a:lstStyle/>
                    <a:p>
                      <a:pPr marR="12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3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Молекула води </a:t>
                      </a:r>
                      <a:r>
                        <a:rPr lang="ru-RU" sz="2200" b="1" dirty="0" err="1">
                          <a:effectLst/>
                        </a:rPr>
                        <a:t>складається</a:t>
                      </a:r>
                      <a:r>
                        <a:rPr lang="ru-RU" sz="2200" b="1" dirty="0">
                          <a:effectLst/>
                        </a:rPr>
                        <a:t> </a:t>
                      </a:r>
                      <a:r>
                        <a:rPr lang="ru-RU" sz="2200" b="1" dirty="0" err="1">
                          <a:effectLst/>
                        </a:rPr>
                        <a:t>з</a:t>
                      </a:r>
                      <a:r>
                        <a:rPr lang="ru-RU" sz="2200" b="1" dirty="0">
                          <a:effectLst/>
                        </a:rPr>
                        <a:t> </a:t>
                      </a:r>
                      <a:r>
                        <a:rPr lang="ru-RU" sz="2200" b="1" dirty="0" err="1" smtClean="0">
                          <a:effectLst/>
                        </a:rPr>
                        <a:t>двох</a:t>
                      </a:r>
                      <a:r>
                        <a:rPr lang="ru-RU" sz="2200" b="1" dirty="0" smtClean="0">
                          <a:effectLst/>
                        </a:rPr>
                        <a:t> </a:t>
                      </a:r>
                      <a:r>
                        <a:rPr lang="ru-RU" sz="2200" b="1" dirty="0" err="1" smtClean="0">
                          <a:effectLst/>
                        </a:rPr>
                        <a:t>атомів</a:t>
                      </a:r>
                      <a:r>
                        <a:rPr lang="ru-RU" sz="2200" b="1" dirty="0" smtClean="0">
                          <a:effectLst/>
                        </a:rPr>
                        <a:t> </a:t>
                      </a:r>
                      <a:r>
                        <a:rPr lang="ru-RU" sz="2200" b="1" dirty="0">
                          <a:effectLst/>
                        </a:rPr>
                        <a:t>Оксигену й одного атома </a:t>
                      </a:r>
                      <a:r>
                        <a:rPr lang="ru-RU" sz="2200" b="1" dirty="0" err="1">
                          <a:effectLst/>
                        </a:rPr>
                        <a:t>Гідрогену</a:t>
                      </a:r>
                      <a:r>
                        <a:rPr lang="ru-RU" sz="2200" b="1" dirty="0">
                          <a:effectLst/>
                        </a:rPr>
                        <a:t>?</a:t>
                      </a:r>
                      <a:endParaRPr lang="ru-RU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Р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</a:rPr>
                        <a:t>Л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13811">
                <a:tc>
                  <a:txBody>
                    <a:bodyPr/>
                    <a:lstStyle/>
                    <a:p>
                      <a:pPr marR="12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4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effectLst/>
                        </a:rPr>
                        <a:t>Вода не має смаку</a:t>
                      </a:r>
                      <a:endParaRPr lang="ru-RU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</a:rPr>
                        <a:t>О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</a:rPr>
                        <a:t>Е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13811">
                <a:tc>
                  <a:txBody>
                    <a:bodyPr/>
                    <a:lstStyle/>
                    <a:p>
                      <a:pPr marR="12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5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effectLst/>
                        </a:rPr>
                        <a:t>Вода має колір</a:t>
                      </a:r>
                      <a:endParaRPr lang="ru-RU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</a:rPr>
                        <a:t>Ф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</a:rPr>
                        <a:t>Д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13811">
                <a:tc>
                  <a:txBody>
                    <a:bodyPr/>
                    <a:lstStyle/>
                    <a:p>
                      <a:pPr marR="12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6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effectLst/>
                        </a:rPr>
                        <a:t>Вода належить до класу оксидів</a:t>
                      </a:r>
                      <a:endParaRPr lang="ru-RU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</a:rPr>
                        <a:t>Ц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</a:rPr>
                        <a:t>У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13811">
                <a:tc>
                  <a:txBody>
                    <a:bodyPr/>
                    <a:lstStyle/>
                    <a:p>
                      <a:pPr marR="12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7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Будь-яка вода </a:t>
                      </a:r>
                      <a:r>
                        <a:rPr lang="ru-RU" sz="2200" b="1" dirty="0" err="1">
                          <a:effectLst/>
                        </a:rPr>
                        <a:t>замерзає</a:t>
                      </a:r>
                      <a:r>
                        <a:rPr lang="ru-RU" sz="2200" b="1" dirty="0">
                          <a:effectLst/>
                        </a:rPr>
                        <a:t> за </a:t>
                      </a:r>
                      <a:r>
                        <a:rPr lang="ru-RU" sz="2200" b="1" dirty="0" err="1" smtClean="0">
                          <a:effectLst/>
                        </a:rPr>
                        <a:t>температури</a:t>
                      </a:r>
                      <a:r>
                        <a:rPr lang="ru-RU" sz="2200" b="1" smtClean="0">
                          <a:effectLst/>
                        </a:rPr>
                        <a:t> 0 </a:t>
                      </a:r>
                      <a:r>
                        <a:rPr lang="ru-RU" sz="2200" b="1" dirty="0">
                          <a:effectLst/>
                        </a:rPr>
                        <a:t>°С</a:t>
                      </a:r>
                      <a:endParaRPr lang="ru-RU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Ш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І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053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772816"/>
            <a:ext cx="7416824" cy="23338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b="1" dirty="0" err="1" smtClean="0">
                <a:ln w="0">
                  <a:solidFill>
                    <a:schemeClr val="bg1"/>
                  </a:solidFill>
                </a:ln>
                <a:gradFill>
                  <a:gsLst>
                    <a:gs pos="9000">
                      <a:schemeClr val="accent1">
                        <a:lumMod val="5000"/>
                        <a:lumOff val="95000"/>
                      </a:schemeClr>
                    </a:gs>
                    <a:gs pos="21000">
                      <a:schemeClr val="accent1">
                        <a:lumMod val="5000"/>
                        <a:lumOff val="95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69000">
                      <a:srgbClr val="000099"/>
                    </a:gs>
                    <a:gs pos="94000">
                      <a:srgbClr val="002060"/>
                    </a:gs>
                  </a:gsLst>
                  <a:lin ang="5400000" scaled="1"/>
                </a:gradFill>
                <a:effectLst>
                  <a:innerShdw blurRad="63500" dist="50800" dir="18900000">
                    <a:srgbClr val="FF0000">
                      <a:alpha val="50000"/>
                    </a:srgbClr>
                  </a:innerShdw>
                </a:effectLst>
              </a:rPr>
              <a:t>Молодці</a:t>
            </a:r>
            <a:endParaRPr lang="ru-RU" sz="5400" b="1" cap="none" spc="0" dirty="0">
              <a:ln w="0">
                <a:solidFill>
                  <a:schemeClr val="bg1"/>
                </a:solidFill>
              </a:ln>
              <a:gradFill>
                <a:gsLst>
                  <a:gs pos="9000">
                    <a:schemeClr val="accent1">
                      <a:lumMod val="5000"/>
                      <a:lumOff val="95000"/>
                    </a:schemeClr>
                  </a:gs>
                  <a:gs pos="21000">
                    <a:schemeClr val="accent1">
                      <a:lumMod val="5000"/>
                      <a:lumOff val="95000"/>
                    </a:schemeClr>
                  </a:gs>
                  <a:gs pos="40000">
                    <a:schemeClr val="accent1">
                      <a:lumMod val="45000"/>
                      <a:lumOff val="55000"/>
                    </a:schemeClr>
                  </a:gs>
                  <a:gs pos="69000">
                    <a:srgbClr val="000099"/>
                  </a:gs>
                  <a:gs pos="94000">
                    <a:srgbClr val="002060"/>
                  </a:gs>
                </a:gsLst>
                <a:lin ang="5400000" scaled="1"/>
              </a:gradFill>
              <a:effectLst>
                <a:innerShdw blurRad="63500" dist="50800" dir="18900000">
                  <a:srgbClr val="FF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tx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044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412776"/>
            <a:ext cx="68407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 err="1">
                <a:solidFill>
                  <a:srgbClr val="000099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Домашнє</a:t>
            </a:r>
            <a:r>
              <a:rPr lang="ru-RU" sz="2800" b="1" dirty="0">
                <a:solidFill>
                  <a:srgbClr val="000099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0099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завдання</a:t>
            </a:r>
            <a:r>
              <a:rPr lang="ru-RU" sz="2800" b="1" dirty="0" smtClean="0">
                <a:solidFill>
                  <a:srgbClr val="000099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uk-UA" sz="2800" b="1" dirty="0" smtClean="0">
                <a:solidFill>
                  <a:srgbClr val="000099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1. </a:t>
            </a:r>
            <a:r>
              <a:rPr lang="uk-UA" sz="2800" b="1" dirty="0" smtClean="0">
                <a:solidFill>
                  <a:srgbClr val="000099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Опрацювати </a:t>
            </a:r>
            <a:r>
              <a:rPr lang="uk-UA" sz="2800" b="1" dirty="0">
                <a:solidFill>
                  <a:srgbClr val="000099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конспект, основні терміни.</a:t>
            </a:r>
            <a:endParaRPr lang="ru-RU" sz="2800" b="1" dirty="0">
              <a:solidFill>
                <a:srgbClr val="000099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2700" lvl="0"/>
            <a:r>
              <a:rPr lang="uk-UA" sz="2800" b="1" dirty="0" smtClean="0">
                <a:solidFill>
                  <a:srgbClr val="000099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Скласти </a:t>
            </a:r>
            <a:r>
              <a:rPr lang="uk-UA" sz="2800" b="1" dirty="0">
                <a:solidFill>
                  <a:srgbClr val="000099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екологічну  пам'ятку  «Вода- це саме життя».</a:t>
            </a:r>
            <a:endParaRPr lang="ru-RU" sz="2800" b="1" dirty="0">
              <a:solidFill>
                <a:srgbClr val="000099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180"/>
              </a:spcAft>
            </a:pPr>
            <a:r>
              <a:rPr lang="uk-UA" sz="2800" b="1" dirty="0" smtClean="0">
                <a:solidFill>
                  <a:srgbClr val="000099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3.* </a:t>
            </a:r>
            <a:r>
              <a:rPr lang="ru-RU" sz="2800" b="1" dirty="0" err="1">
                <a:solidFill>
                  <a:srgbClr val="000099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Підготувати</a:t>
            </a:r>
            <a:r>
              <a:rPr lang="ru-RU" sz="2800" b="1" dirty="0">
                <a:solidFill>
                  <a:srgbClr val="000099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агітаційний</a:t>
            </a:r>
            <a:r>
              <a:rPr lang="ru-RU" sz="2800" b="1" dirty="0">
                <a:solidFill>
                  <a:srgbClr val="000099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буклет на тему: «Ми за </a:t>
            </a:r>
            <a:r>
              <a:rPr lang="ru-RU" sz="2800" b="1" dirty="0" err="1">
                <a:solidFill>
                  <a:srgbClr val="000099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2800" b="1" dirty="0">
                <a:solidFill>
                  <a:srgbClr val="000099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водних</a:t>
            </a:r>
            <a:r>
              <a:rPr lang="ru-RU" sz="2800" b="1" dirty="0">
                <a:solidFill>
                  <a:srgbClr val="000099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800" b="1" dirty="0">
                <a:solidFill>
                  <a:srgbClr val="000099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solidFill>
                <a:srgbClr val="000099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28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788" y="2194825"/>
            <a:ext cx="2999694" cy="37140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39148"/>
            <a:ext cx="7929618" cy="1475656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rgbClr val="000099"/>
                </a:solidFill>
                <a:latin typeface="Arial Black" panose="020B0A04020102020204" pitchFamily="34" charset="0"/>
              </a:rPr>
              <a:t>Вода – найпоширеніша  на Землі  речовина. Вона вкриває  майже   </a:t>
            </a:r>
            <a:r>
              <a:rPr lang="uk-UA" sz="3200" b="1" baseline="30000" dirty="0">
                <a:solidFill>
                  <a:srgbClr val="000099"/>
                </a:solidFill>
                <a:latin typeface="Arial Black" panose="020B0A04020102020204" pitchFamily="34" charset="0"/>
              </a:rPr>
              <a:t>3</a:t>
            </a:r>
            <a:r>
              <a:rPr lang="uk-UA" sz="3200" b="1" dirty="0">
                <a:solidFill>
                  <a:srgbClr val="000099"/>
                </a:solidFill>
                <a:latin typeface="Arial Black" panose="020B0A04020102020204" pitchFamily="34" charset="0"/>
              </a:rPr>
              <a:t>/</a:t>
            </a:r>
            <a:r>
              <a:rPr lang="uk-UA" sz="3200" b="1" baseline="-25000" dirty="0">
                <a:solidFill>
                  <a:srgbClr val="000099"/>
                </a:solidFill>
                <a:latin typeface="Arial Black" panose="020B0A04020102020204" pitchFamily="34" charset="0"/>
              </a:rPr>
              <a:t>4</a:t>
            </a:r>
            <a:r>
              <a:rPr lang="uk-UA" sz="2800" b="1" dirty="0">
                <a:solidFill>
                  <a:srgbClr val="000099"/>
                </a:solidFill>
                <a:latin typeface="Arial Black" panose="020B0A04020102020204" pitchFamily="34" charset="0"/>
              </a:rPr>
              <a:t> поверхні  Земної  кулі </a:t>
            </a:r>
            <a:endParaRPr lang="ru-RU" sz="2800" b="1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302" y="2564904"/>
            <a:ext cx="4489138" cy="3363939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2331975" y="2486921"/>
            <a:ext cx="1308465" cy="527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uk-UA" sz="1400" dirty="0" smtClean="0">
                <a:latin typeface="Arial Black" panose="020B0A04020102020204" pitchFamily="34" charset="0"/>
              </a:rPr>
              <a:t>Солона</a:t>
            </a:r>
          </a:p>
          <a:p>
            <a:pPr>
              <a:lnSpc>
                <a:spcPts val="1100"/>
              </a:lnSpc>
            </a:pPr>
            <a:r>
              <a:rPr lang="uk-UA" sz="1400" dirty="0" smtClean="0">
                <a:latin typeface="Arial Black" panose="020B0A04020102020204" pitchFamily="34" charset="0"/>
              </a:rPr>
              <a:t>Вода(моря, </a:t>
            </a:r>
          </a:p>
          <a:p>
            <a:pPr>
              <a:lnSpc>
                <a:spcPts val="1100"/>
              </a:lnSpc>
            </a:pPr>
            <a:r>
              <a:rPr lang="uk-UA" sz="1400" dirty="0" smtClean="0">
                <a:latin typeface="Arial Black" panose="020B0A04020102020204" pitchFamily="34" charset="0"/>
              </a:rPr>
              <a:t>океани)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5696" y="3198103"/>
            <a:ext cx="848905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uk-UA" sz="1400" dirty="0" smtClean="0">
                <a:latin typeface="Arial Black" panose="020B0A04020102020204" pitchFamily="34" charset="0"/>
              </a:rPr>
              <a:t>Сніг,</a:t>
            </a:r>
          </a:p>
          <a:p>
            <a:pPr>
              <a:lnSpc>
                <a:spcPts val="1100"/>
              </a:lnSpc>
            </a:pPr>
            <a:r>
              <a:rPr lang="uk-UA" sz="1400" dirty="0" smtClean="0">
                <a:latin typeface="Arial Black" panose="020B0A04020102020204" pitchFamily="34" charset="0"/>
              </a:rPr>
              <a:t>льодовики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35696" y="3861023"/>
            <a:ext cx="928459" cy="520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100"/>
              </a:lnSpc>
            </a:pPr>
            <a:r>
              <a:rPr lang="uk-UA" sz="1200" dirty="0" smtClean="0">
                <a:latin typeface="Arial Black" panose="020B0A04020102020204" pitchFamily="34" charset="0"/>
              </a:rPr>
              <a:t>Річки,</a:t>
            </a:r>
          </a:p>
          <a:p>
            <a:pPr>
              <a:lnSpc>
                <a:spcPts val="1100"/>
              </a:lnSpc>
            </a:pPr>
            <a:r>
              <a:rPr lang="uk-UA" sz="1200" dirty="0" smtClean="0">
                <a:latin typeface="Arial Black" panose="020B0A04020102020204" pitchFamily="34" charset="0"/>
              </a:rPr>
              <a:t>Озера,</a:t>
            </a:r>
          </a:p>
          <a:p>
            <a:pPr>
              <a:lnSpc>
                <a:spcPts val="1100"/>
              </a:lnSpc>
            </a:pPr>
            <a:r>
              <a:rPr lang="uk-UA" sz="1200" dirty="0" smtClean="0">
                <a:latin typeface="Arial Black" panose="020B0A04020102020204" pitchFamily="34" charset="0"/>
              </a:rPr>
              <a:t>водойма</a:t>
            </a:r>
            <a:endParaRPr lang="ru-RU" sz="1200" dirty="0">
              <a:latin typeface="Arial Black" panose="020B0A04020102020204" pitchFamily="34" charset="0"/>
            </a:endParaRPr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2597063" y="3161895"/>
            <a:ext cx="235002" cy="1205459"/>
          </a:xfrm>
          <a:prstGeom prst="rightBrace">
            <a:avLst/>
          </a:prstGeom>
          <a:ln w="889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889689" y="3858587"/>
            <a:ext cx="881973" cy="3865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100"/>
              </a:lnSpc>
            </a:pPr>
            <a:r>
              <a:rPr lang="uk-UA" sz="1400" dirty="0" smtClean="0">
                <a:latin typeface="Arial Black" panose="020B0A04020102020204" pitchFamily="34" charset="0"/>
              </a:rPr>
              <a:t>Прісна</a:t>
            </a:r>
          </a:p>
          <a:p>
            <a:pPr>
              <a:lnSpc>
                <a:spcPts val="1100"/>
              </a:lnSpc>
            </a:pPr>
            <a:r>
              <a:rPr lang="uk-UA" sz="1400" dirty="0" smtClean="0">
                <a:latin typeface="Arial Black" panose="020B0A04020102020204" pitchFamily="34" charset="0"/>
              </a:rPr>
              <a:t>вода</a:t>
            </a:r>
            <a:endParaRPr lang="ru-RU" sz="1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50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27584" y="980728"/>
            <a:ext cx="7537121" cy="459536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08945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s7064.vk.me/c540103/v540103067/204c9/IekfJMnyud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0281"/>
            <a:ext cx="7488832" cy="4587316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42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ridus.ru/images/2014/7/14/213848/in_article_504da3c40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627" y="1519534"/>
            <a:ext cx="2650579" cy="265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onlinekunst.de/november/400_georg_forster_portrait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8886" y="607513"/>
            <a:ext cx="2720975" cy="384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88016" y="4653136"/>
            <a:ext cx="4322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0099"/>
                </a:solidFill>
              </a:rPr>
              <a:t>1776 р. </a:t>
            </a:r>
            <a:r>
              <a:rPr lang="uk-UA" sz="2400" b="1" dirty="0">
                <a:solidFill>
                  <a:srgbClr val="000099"/>
                </a:solidFill>
              </a:rPr>
              <a:t>Генрі </a:t>
            </a:r>
            <a:r>
              <a:rPr lang="ru-RU" sz="2400" b="1" dirty="0" err="1">
                <a:solidFill>
                  <a:srgbClr val="000099"/>
                </a:solidFill>
              </a:rPr>
              <a:t>Кавендіш</a:t>
            </a:r>
            <a:r>
              <a:rPr lang="ru-RU" sz="2400" b="1" dirty="0">
                <a:solidFill>
                  <a:srgbClr val="000099"/>
                </a:solidFill>
              </a:rPr>
              <a:t> (</a:t>
            </a:r>
            <a:r>
              <a:rPr lang="ru-RU" sz="2400" b="1" dirty="0" err="1">
                <a:solidFill>
                  <a:srgbClr val="000099"/>
                </a:solidFill>
              </a:rPr>
              <a:t>Англія</a:t>
            </a:r>
            <a:r>
              <a:rPr lang="ru-RU" sz="2400" b="1" dirty="0">
                <a:solidFill>
                  <a:srgbClr val="000099"/>
                </a:solidFill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9613" y="723840"/>
            <a:ext cx="4839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0099"/>
                </a:solidFill>
              </a:rPr>
              <a:t>1783 р., А</a:t>
            </a:r>
            <a:r>
              <a:rPr lang="uk-UA" sz="2400" b="1" dirty="0" err="1">
                <a:solidFill>
                  <a:srgbClr val="000099"/>
                </a:solidFill>
              </a:rPr>
              <a:t>нтуан</a:t>
            </a:r>
            <a:r>
              <a:rPr lang="uk-UA" sz="2400" b="1" dirty="0">
                <a:solidFill>
                  <a:srgbClr val="000099"/>
                </a:solidFill>
              </a:rPr>
              <a:t> </a:t>
            </a:r>
            <a:r>
              <a:rPr lang="ru-RU" sz="2400" b="1" dirty="0" err="1">
                <a:solidFill>
                  <a:srgbClr val="000099"/>
                </a:solidFill>
              </a:rPr>
              <a:t>Лавуа</a:t>
            </a:r>
            <a:r>
              <a:rPr lang="uk-UA" sz="2400" b="1" dirty="0">
                <a:solidFill>
                  <a:srgbClr val="000099"/>
                </a:solidFill>
              </a:rPr>
              <a:t>з'</a:t>
            </a:r>
            <a:r>
              <a:rPr lang="ru-RU" sz="2400" b="1" dirty="0">
                <a:solidFill>
                  <a:srgbClr val="000099"/>
                </a:solidFill>
              </a:rPr>
              <a:t>є (</a:t>
            </a:r>
            <a:r>
              <a:rPr lang="ru-RU" sz="2400" b="1" dirty="0" err="1">
                <a:solidFill>
                  <a:srgbClr val="000099"/>
                </a:solidFill>
              </a:rPr>
              <a:t>Франція</a:t>
            </a:r>
            <a:r>
              <a:rPr lang="ru-RU" sz="2400" b="1" dirty="0">
                <a:solidFill>
                  <a:srgbClr val="000099"/>
                </a:solidFill>
              </a:rPr>
              <a:t>)</a:t>
            </a:r>
            <a:r>
              <a:rPr lang="ru-RU" dirty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9327" y="5045006"/>
            <a:ext cx="6583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Довели, </a:t>
            </a:r>
            <a:r>
              <a:rPr lang="ru-RU" sz="2400" b="1" dirty="0" err="1">
                <a:solidFill>
                  <a:srgbClr val="FF0000"/>
                </a:solidFill>
              </a:rPr>
              <a:t>що</a:t>
            </a:r>
            <a:r>
              <a:rPr lang="ru-RU" sz="2400" b="1" dirty="0">
                <a:solidFill>
                  <a:srgbClr val="FF0000"/>
                </a:solidFill>
              </a:rPr>
              <a:t> вода не </a:t>
            </a:r>
            <a:r>
              <a:rPr lang="ru-RU" sz="2400" b="1" dirty="0" err="1">
                <a:solidFill>
                  <a:srgbClr val="FF0000"/>
                </a:solidFill>
              </a:rPr>
              <a:t>простий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хімічний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елемент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 </a:t>
            </a:r>
            <a:r>
              <a:rPr lang="ru-RU" sz="2400" b="1" dirty="0" err="1">
                <a:solidFill>
                  <a:srgbClr val="FF0000"/>
                </a:solidFill>
              </a:rPr>
              <a:t>сполука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водню</a:t>
            </a:r>
            <a:r>
              <a:rPr lang="ru-RU" sz="2400" b="1" dirty="0">
                <a:solidFill>
                  <a:srgbClr val="FF0000"/>
                </a:solidFill>
              </a:rPr>
              <a:t> й </a:t>
            </a:r>
            <a:r>
              <a:rPr lang="ru-RU" sz="2400" b="1" dirty="0" err="1">
                <a:solidFill>
                  <a:srgbClr val="FF0000"/>
                </a:solidFill>
              </a:rPr>
              <a:t>кисню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245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618046"/>
            <a:ext cx="7929618" cy="1143000"/>
          </a:xfrm>
        </p:spPr>
        <p:txBody>
          <a:bodyPr>
            <a:noAutofit/>
          </a:bodyPr>
          <a:lstStyle/>
          <a:p>
            <a:r>
              <a:rPr lang="uk-UA" alt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 реакції сполучення простих речовин –</a:t>
            </a:r>
            <a:br>
              <a:rPr lang="uk-UA" alt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кисню</a:t>
            </a:r>
            <a:r>
              <a:rPr lang="uk-UA" alt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altLang="ru-RU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водню</a:t>
            </a:r>
            <a:endParaRPr lang="ru-RU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 algn="ctr">
              <a:buNone/>
            </a:pPr>
            <a:r>
              <a:rPr lang="uk-UA" alt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2Н₂ </a:t>
            </a:r>
            <a:r>
              <a:rPr lang="uk-UA" altLang="ru-RU" sz="7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 О₂  2Н₂ О</a:t>
            </a:r>
            <a:endParaRPr lang="ru-RU" alt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54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6768752" cy="1143000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Будова молекули води</a:t>
            </a:r>
            <a:endParaRPr lang="uk-UA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714620"/>
            <a:ext cx="7858180" cy="12144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6000" dirty="0" smtClean="0"/>
              <a:t> </a:t>
            </a:r>
            <a:endParaRPr lang="ru-RU" sz="60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88"/>
          <a:stretch/>
        </p:blipFill>
        <p:spPr>
          <a:xfrm>
            <a:off x="1391816" y="1844824"/>
            <a:ext cx="3516560" cy="42668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997" y="1619672"/>
            <a:ext cx="3648405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79826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70138"/>
            <a:ext cx="7929618" cy="1143000"/>
          </a:xfrm>
        </p:spPr>
        <p:txBody>
          <a:bodyPr>
            <a:noAutofit/>
          </a:bodyPr>
          <a:lstStyle/>
          <a:p>
            <a:r>
              <a:rPr lang="ru-RU" sz="4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4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води - </a:t>
            </a:r>
            <a:r>
              <a:rPr lang="ru-RU" sz="4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рідини</a:t>
            </a:r>
            <a:r>
              <a:rPr lang="ru-RU" sz="5000" b="1" kern="10" dirty="0">
                <a:ln w="1270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5000" b="1" kern="10" dirty="0">
                <a:ln w="1270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ru-RU" sz="5000" b="1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https://lh4.ggpht.com/69iCrEETY1cMm_oNB4IiX2UwE8rmWkZfqyff3IZulrpl5LMhY6ChjYNm9D23KkUQrV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076" y="2060758"/>
            <a:ext cx="2913187" cy="291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95791" y="2271426"/>
            <a:ext cx="151195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текуча</a:t>
            </a:r>
          </a:p>
          <a:p>
            <a:pPr algn="ctr"/>
            <a:endParaRPr lang="ru-RU" kern="10" dirty="0">
              <a:ln w="12700">
                <a:solidFill>
                  <a:srgbClr val="FF3399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14129" y="3095253"/>
            <a:ext cx="29639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400" b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sz="24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</a:t>
            </a:r>
            <a:r>
              <a:rPr lang="ru-RU" sz="24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sz="2400" b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набуває</a:t>
            </a:r>
            <a:r>
              <a:rPr lang="ru-RU" sz="24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</a:t>
            </a:r>
            <a:r>
              <a:rPr lang="ru-RU" sz="24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того посуду, </a:t>
            </a:r>
          </a:p>
          <a:p>
            <a:pPr algn="ctr"/>
            <a:r>
              <a:rPr lang="ru-RU" sz="24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lang="ru-RU" sz="24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вона налита</a:t>
            </a:r>
            <a:endParaRPr lang="ru-RU" sz="24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64312" y="4993282"/>
            <a:ext cx="18490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прозора</a:t>
            </a:r>
            <a:endParaRPr lang="ru-RU" sz="32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70036" y="5491397"/>
            <a:ext cx="2046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розчинник</a:t>
            </a:r>
            <a:endParaRPr lang="ru-RU" sz="2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43316" y="5024059"/>
            <a:ext cx="20790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запаху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517441"/>
            <a:ext cx="25467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стискається</a:t>
            </a:r>
            <a:r>
              <a:rPr lang="ru-RU" sz="24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 </a:t>
            </a:r>
          </a:p>
          <a:p>
            <a:pPr algn="ctr"/>
            <a:r>
              <a:rPr lang="ru-RU" sz="24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при </a:t>
            </a:r>
            <a:r>
              <a:rPr lang="ru-RU" sz="24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охолодженні</a:t>
            </a:r>
            <a:endParaRPr lang="ru-RU" sz="24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99"/>
              </a:solidFill>
              <a:latin typeface="Arial" panose="020B0604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9796" y="2484244"/>
            <a:ext cx="20544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безбарвна</a:t>
            </a:r>
            <a:endParaRPr lang="ru-RU" sz="2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92044" y="3759921"/>
            <a:ext cx="1125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sz="2400" b="1" dirty="0">
                <a:latin typeface="Arial Black" panose="020B0A04020102020204" pitchFamily="34" charset="0"/>
                <a:cs typeface="Aharoni" panose="02010803020104030203" pitchFamily="2" charset="-79"/>
              </a:rPr>
              <a:t>Вода</a:t>
            </a:r>
            <a:endParaRPr lang="ru-RU" altLang="ru-RU" sz="24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378298" y="2271426"/>
            <a:ext cx="689646" cy="517365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5064176" y="2177520"/>
            <a:ext cx="591627" cy="611271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502773" y="3990753"/>
            <a:ext cx="687929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2854992" y="4055332"/>
            <a:ext cx="771689" cy="127775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316504" y="4574500"/>
            <a:ext cx="874198" cy="492124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644008" y="4766782"/>
            <a:ext cx="139588" cy="811275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3475111" y="4607880"/>
            <a:ext cx="396721" cy="458744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5067945" y="1362916"/>
            <a:ext cx="3337837" cy="9771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300"/>
              </a:lnSpc>
            </a:pPr>
            <a:r>
              <a:rPr lang="uk-UA" sz="28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Низька</a:t>
            </a:r>
          </a:p>
          <a:p>
            <a:pPr algn="ctr">
              <a:lnSpc>
                <a:spcPts val="2300"/>
              </a:lnSpc>
            </a:pPr>
            <a:r>
              <a:rPr lang="uk-UA" sz="28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теплопровідність</a:t>
            </a:r>
            <a:endParaRPr lang="ru-RU" sz="2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300"/>
              </a:lnSpc>
            </a:pPr>
            <a:endParaRPr lang="uk-UA" sz="3200" b="1" dirty="0" smtClean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32118" y="1365427"/>
            <a:ext cx="2561983" cy="735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500"/>
              </a:lnSpc>
            </a:pPr>
            <a:r>
              <a:rPr lang="uk-UA" sz="28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Висока</a:t>
            </a:r>
          </a:p>
          <a:p>
            <a:pPr algn="ctr">
              <a:lnSpc>
                <a:spcPts val="2500"/>
              </a:lnSpc>
            </a:pPr>
            <a:r>
              <a:rPr lang="uk-UA" sz="28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теплоємкість</a:t>
            </a:r>
            <a:endParaRPr lang="ru-RU" sz="2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2764597" y="2936411"/>
            <a:ext cx="878546" cy="472168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>
            <a:off x="5467811" y="2865351"/>
            <a:ext cx="1127980" cy="543228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89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44328"/>
            <a:ext cx="7929618" cy="1143000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uk-UA" sz="6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Агрегатні стани води</a:t>
            </a:r>
            <a:endParaRPr lang="ru-RU" sz="6000" b="1" dirty="0">
              <a:ln w="6350">
                <a:noFill/>
              </a:ln>
              <a:solidFill>
                <a:srgbClr val="000099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5" descr="вода.bmp"/>
          <p:cNvPicPr>
            <a:picLocks noGrp="1" noChangeAspect="1"/>
          </p:cNvPicPr>
          <p:nvPr>
            <p:ph idx="1"/>
          </p:nvPr>
        </p:nvPicPr>
        <p:blipFill>
          <a:blip r:embed="rId2"/>
          <a:srcRect l="10345" r="18966"/>
          <a:stretch>
            <a:fillRect/>
          </a:stretch>
        </p:blipFill>
        <p:spPr>
          <a:xfrm>
            <a:off x="755576" y="2564903"/>
            <a:ext cx="2448272" cy="2199011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scene3d>
            <a:camera prst="perspectiveRight"/>
            <a:lightRig rig="threePt" dir="t"/>
          </a:scene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6" name="Рисунок 5" descr="лед.bmp"/>
          <p:cNvPicPr>
            <a:picLocks noChangeAspect="1"/>
          </p:cNvPicPr>
          <p:nvPr/>
        </p:nvPicPr>
        <p:blipFill>
          <a:blip r:embed="rId3"/>
          <a:srcRect l="42857" t="24254" r="19047" b="19776"/>
          <a:stretch>
            <a:fillRect/>
          </a:stretch>
        </p:blipFill>
        <p:spPr>
          <a:xfrm>
            <a:off x="3302453" y="3031214"/>
            <a:ext cx="2781715" cy="2607858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7" name="Рисунок 6" descr="хмари.bmp"/>
          <p:cNvPicPr>
            <a:picLocks noChangeAspect="1"/>
          </p:cNvPicPr>
          <p:nvPr/>
        </p:nvPicPr>
        <p:blipFill>
          <a:blip r:embed="rId4"/>
          <a:srcRect l="52381" t="16226" r="9523" b="29687"/>
          <a:stretch>
            <a:fillRect/>
          </a:stretch>
        </p:blipFill>
        <p:spPr>
          <a:xfrm>
            <a:off x="6215090" y="2564903"/>
            <a:ext cx="2286000" cy="214312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scene3d>
            <a:camera prst="perspectiveLeft"/>
            <a:lightRig rig="threePt" dir="t"/>
          </a:scene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8" name="Прямоугольник 7"/>
          <p:cNvSpPr/>
          <p:nvPr/>
        </p:nvSpPr>
        <p:spPr>
          <a:xfrm>
            <a:off x="1194336" y="1795462"/>
            <a:ext cx="1570751" cy="769441"/>
          </a:xfrm>
          <a:prstGeom prst="rect">
            <a:avLst/>
          </a:prstGeom>
          <a:ln>
            <a:noFill/>
          </a:ln>
          <a:scene3d>
            <a:camera prst="perspectiveRight"/>
            <a:lightRig rig="threePt" dir="t"/>
          </a:scene3d>
        </p:spPr>
        <p:txBody>
          <a:bodyPr wrap="none">
            <a:spAutoFit/>
          </a:bodyPr>
          <a:lstStyle/>
          <a:p>
            <a:r>
              <a:rPr lang="uk-UA" altLang="ru-RU" sz="44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Рідка</a:t>
            </a:r>
            <a:endParaRPr lang="ru-RU" altLang="ru-RU" sz="4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2204864"/>
            <a:ext cx="18003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ru-RU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Тверда</a:t>
            </a:r>
            <a:endParaRPr lang="ru-RU" altLang="ru-RU" sz="4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30066" y="1887328"/>
            <a:ext cx="2656048" cy="646331"/>
          </a:xfrm>
          <a:prstGeom prst="rect">
            <a:avLst/>
          </a:prstGeom>
          <a:scene3d>
            <a:camera prst="perspectiveLeft"/>
            <a:lightRig rig="threePt" dir="t"/>
          </a:scene3d>
        </p:spPr>
        <p:txBody>
          <a:bodyPr wrap="none">
            <a:spAutoFit/>
          </a:bodyPr>
          <a:lstStyle/>
          <a:p>
            <a:pPr algn="ctr"/>
            <a:r>
              <a:rPr lang="uk-UA" altLang="ru-RU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Газоподібна</a:t>
            </a:r>
            <a:endParaRPr lang="ru-RU" altLang="ru-RU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08318" y="4827211"/>
            <a:ext cx="1742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ru-RU" sz="2400" i="1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вище </a:t>
            </a:r>
            <a:r>
              <a:rPr lang="ru-RU" altLang="ru-RU" sz="2400" i="1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0⁰С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362622" y="5589240"/>
            <a:ext cx="16674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ru-RU" sz="2000" b="1" i="1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нижче </a:t>
            </a:r>
            <a:r>
              <a:rPr lang="ru-RU" altLang="ru-RU" sz="2000" b="1" i="1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0⁰С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44132" y="4725144"/>
            <a:ext cx="2359941" cy="400110"/>
          </a:xfrm>
          <a:prstGeom prst="rect">
            <a:avLst/>
          </a:prstGeom>
          <a:scene3d>
            <a:camera prst="perspectiveLeft"/>
            <a:lightRig rig="threePt" dir="t"/>
          </a:scene3d>
        </p:spPr>
        <p:txBody>
          <a:bodyPr wrap="none">
            <a:spAutoFit/>
          </a:bodyPr>
          <a:lstStyle/>
          <a:p>
            <a:r>
              <a:rPr lang="uk-UA" altLang="ru-RU" sz="2000" b="1" i="1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близько  10</a:t>
            </a:r>
            <a:r>
              <a:rPr lang="ru-RU" altLang="ru-RU" sz="2000" b="1" i="1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0⁰С</a:t>
            </a:r>
          </a:p>
        </p:txBody>
      </p:sp>
    </p:spTree>
    <p:extLst>
      <p:ext uri="{BB962C8B-B14F-4D97-AF65-F5344CB8AC3E}">
        <p14:creationId xmlns:p14="http://schemas.microsoft.com/office/powerpoint/2010/main" val="20937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8996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8F42B2D-C424-48C3-8C8D-02AD688B82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TS010389964</Template>
  <TotalTime>747</TotalTime>
  <Words>337</Words>
  <Application>Microsoft Office PowerPoint</Application>
  <PresentationFormat>Экран (4:3)</PresentationFormat>
  <Paragraphs>112</Paragraphs>
  <Slides>18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TS010389964</vt:lpstr>
      <vt:lpstr>Презентация PowerPoint</vt:lpstr>
      <vt:lpstr>Вода – найпоширеніша  на Землі  речовина. Вона вкриває  майже   3/4 поверхні  Земної  кулі </vt:lpstr>
      <vt:lpstr>Презентация PowerPoint</vt:lpstr>
      <vt:lpstr>Презентация PowerPoint</vt:lpstr>
      <vt:lpstr>Презентация PowerPoint</vt:lpstr>
      <vt:lpstr>Рівняння реакції сполучення простих речовин –  кисню та водню</vt:lpstr>
      <vt:lpstr>Будова молекули води</vt:lpstr>
      <vt:lpstr>Властивості води - рідини </vt:lpstr>
      <vt:lpstr>Агрегатні стани води</vt:lpstr>
      <vt:lpstr>Хімічні властивості води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subject>Шаблон оформления</dc:subject>
  <dc:creator>Admin</dc:creator>
  <dc:description>Корпорация Майкрософт
Шаблон оформления</dc:description>
  <cp:lastModifiedBy>ПК</cp:lastModifiedBy>
  <cp:revision>75</cp:revision>
  <dcterms:created xsi:type="dcterms:W3CDTF">2015-02-03T06:48:06Z</dcterms:created>
  <dcterms:modified xsi:type="dcterms:W3CDTF">2023-03-04T17:24:25Z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TC103899649990</vt:lpwstr>
  </property>
</Properties>
</file>