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1" r:id="rId25"/>
    <p:sldId id="280" r:id="rId26"/>
    <p:sldId id="282" r:id="rId27"/>
    <p:sldId id="283" r:id="rId28"/>
    <p:sldId id="284" r:id="rId29"/>
    <p:sldId id="285" r:id="rId30"/>
    <p:sldId id="287" r:id="rId31"/>
    <p:sldId id="286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6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2ED1-1879-4A9A-BB33-9C8699D41C64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C356972-A3E4-4D3C-BAC7-7B3590178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180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2ED1-1879-4A9A-BB33-9C8699D41C64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C356972-A3E4-4D3C-BAC7-7B3590178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071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2ED1-1879-4A9A-BB33-9C8699D41C64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C356972-A3E4-4D3C-BAC7-7B359017857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3980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2ED1-1879-4A9A-BB33-9C8699D41C64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C356972-A3E4-4D3C-BAC7-7B3590178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4121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2ED1-1879-4A9A-BB33-9C8699D41C64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C356972-A3E4-4D3C-BAC7-7B359017857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196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2ED1-1879-4A9A-BB33-9C8699D41C64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C356972-A3E4-4D3C-BAC7-7B3590178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875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2ED1-1879-4A9A-BB33-9C8699D41C64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56972-A3E4-4D3C-BAC7-7B3590178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339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2ED1-1879-4A9A-BB33-9C8699D41C64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56972-A3E4-4D3C-BAC7-7B3590178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49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2ED1-1879-4A9A-BB33-9C8699D41C64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56972-A3E4-4D3C-BAC7-7B3590178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587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2ED1-1879-4A9A-BB33-9C8699D41C64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C356972-A3E4-4D3C-BAC7-7B3590178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9944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2ED1-1879-4A9A-BB33-9C8699D41C64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C356972-A3E4-4D3C-BAC7-7B3590178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163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2ED1-1879-4A9A-BB33-9C8699D41C64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C356972-A3E4-4D3C-BAC7-7B3590178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815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2ED1-1879-4A9A-BB33-9C8699D41C64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56972-A3E4-4D3C-BAC7-7B3590178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971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2ED1-1879-4A9A-BB33-9C8699D41C64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56972-A3E4-4D3C-BAC7-7B3590178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63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2ED1-1879-4A9A-BB33-9C8699D41C64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56972-A3E4-4D3C-BAC7-7B3590178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138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2ED1-1879-4A9A-BB33-9C8699D41C64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C356972-A3E4-4D3C-BAC7-7B3590178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561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92ED1-1879-4A9A-BB33-9C8699D41C64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C356972-A3E4-4D3C-BAC7-7B3590178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229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4531" y="1383388"/>
            <a:ext cx="10585620" cy="3294570"/>
          </a:xfrm>
        </p:spPr>
        <p:txBody>
          <a:bodyPr>
            <a:noAutofit/>
          </a:bodyPr>
          <a:lstStyle/>
          <a:p>
            <a:pPr algn="ctr"/>
            <a:r>
              <a:rPr lang="uk-UA" sz="6800" b="1" dirty="0" smtClean="0">
                <a:solidFill>
                  <a:srgbClr val="002060"/>
                </a:solidFill>
              </a:rPr>
              <a:t>Весела математика</a:t>
            </a:r>
            <a:br>
              <a:rPr lang="uk-UA" sz="6800" b="1" dirty="0" smtClean="0">
                <a:solidFill>
                  <a:srgbClr val="002060"/>
                </a:solidFill>
              </a:rPr>
            </a:br>
            <a:r>
              <a:rPr lang="uk-UA" sz="6000" b="1" dirty="0" smtClean="0">
                <a:solidFill>
                  <a:schemeClr val="tx1"/>
                </a:solidFill>
              </a:rPr>
              <a:t>«Перевірка додавання і віднімання» (№№ 296-304)</a:t>
            </a:r>
            <a:endParaRPr lang="ru-RU" sz="60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uk-UA" dirty="0" smtClean="0"/>
              <a:t>Мініч Юлія Валеріївна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984788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2798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Математичні ребуси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2685" y="1326292"/>
            <a:ext cx="10466460" cy="34598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3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3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</a:t>
            </a:r>
            <a:r>
              <a:rPr lang="uk-UA" sz="23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7’’</a:t>
            </a:r>
            <a:r>
              <a:rPr lang="uk-UA" sz="23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3900" b="1" dirty="0">
              <a:solidFill>
                <a:srgbClr val="0076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79308" y="4786185"/>
            <a:ext cx="45060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роса</a:t>
            </a:r>
            <a:endParaRPr lang="ru-RU" sz="6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844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2798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Математичні ребуси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4675" y="1326292"/>
            <a:ext cx="11224470" cy="34598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3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uk-UA" sz="19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лиця</a:t>
            </a:r>
            <a:endParaRPr lang="ru-RU" sz="23900" b="1" dirty="0">
              <a:solidFill>
                <a:srgbClr val="0076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79308" y="4786185"/>
            <a:ext cx="45060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столиця</a:t>
            </a:r>
            <a:endParaRPr lang="ru-RU" sz="6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632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2798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Математичні ребуси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4675" y="1326292"/>
            <a:ext cx="11224470" cy="34598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3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sz="19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19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19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endParaRPr lang="ru-RU" sz="23900" b="1" dirty="0">
              <a:solidFill>
                <a:srgbClr val="0076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79308" y="4786185"/>
            <a:ext cx="45060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стриж</a:t>
            </a:r>
            <a:endParaRPr lang="ru-RU" sz="6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73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2798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Математичні ребуси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4675" y="1326292"/>
            <a:ext cx="11224470" cy="34598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3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sz="19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</a:t>
            </a:r>
            <a:r>
              <a:rPr lang="uk-UA" sz="19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19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endParaRPr lang="ru-RU" sz="23900" b="1" dirty="0">
              <a:solidFill>
                <a:srgbClr val="0076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0800" y="4843850"/>
            <a:ext cx="45060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підвал</a:t>
            </a:r>
            <a:endParaRPr lang="ru-RU" sz="6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365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2798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Математичні ребуси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4675" y="1326292"/>
            <a:ext cx="11224470" cy="34598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9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3</a:t>
            </a:r>
            <a:r>
              <a:rPr lang="uk-UA" sz="19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буна</a:t>
            </a:r>
            <a:endParaRPr lang="ru-RU" sz="23900" b="1" dirty="0">
              <a:solidFill>
                <a:srgbClr val="0076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79308" y="4786185"/>
            <a:ext cx="45060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трибуна</a:t>
            </a:r>
            <a:endParaRPr lang="ru-RU" sz="6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746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2798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Математичні ребуси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4675" y="1326292"/>
            <a:ext cx="11224470" cy="34598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9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3</a:t>
            </a:r>
            <a:r>
              <a:rPr lang="uk-UA" sz="19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зуб</a:t>
            </a:r>
            <a:endParaRPr lang="ru-RU" sz="23900" b="1" dirty="0">
              <a:solidFill>
                <a:srgbClr val="0076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79308" y="4786185"/>
            <a:ext cx="45060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тризуб</a:t>
            </a:r>
            <a:endParaRPr lang="ru-RU" sz="6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362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2798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Математичні ребуси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4675" y="1326292"/>
            <a:ext cx="11224470" cy="34598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3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sz="19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19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19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endParaRPr lang="ru-RU" sz="23900" b="1" dirty="0">
              <a:solidFill>
                <a:srgbClr val="0076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79308" y="4786185"/>
            <a:ext cx="45060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стриж</a:t>
            </a:r>
            <a:endParaRPr lang="ru-RU" sz="6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324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2798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Математичні ребуси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4675" y="1326292"/>
            <a:ext cx="11224470" cy="34598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3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19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uk-UA" sz="19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ляр</a:t>
            </a:r>
            <a:endParaRPr lang="ru-RU" sz="23900" b="1" dirty="0">
              <a:solidFill>
                <a:srgbClr val="0076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79308" y="4786185"/>
            <a:ext cx="45060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столяр</a:t>
            </a:r>
            <a:endParaRPr lang="ru-RU" sz="6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730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2798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Математичні ребуси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4675" y="1326292"/>
            <a:ext cx="11224470" cy="34598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3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sz="19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uk-UA" sz="19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</a:t>
            </a:r>
            <a:endParaRPr lang="ru-RU" sz="23900" b="1" dirty="0">
              <a:solidFill>
                <a:srgbClr val="0076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79308" y="4786185"/>
            <a:ext cx="45060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стовп</a:t>
            </a:r>
            <a:endParaRPr lang="ru-RU" sz="6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942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2798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Математичні ребуси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4675" y="1326292"/>
            <a:ext cx="11224470" cy="34598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3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sz="19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19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,7</a:t>
            </a:r>
            <a:endParaRPr lang="ru-RU" sz="23900" b="1" dirty="0">
              <a:solidFill>
                <a:srgbClr val="0076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79308" y="4786185"/>
            <a:ext cx="45060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дім</a:t>
            </a:r>
            <a:endParaRPr lang="ru-RU" sz="6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486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2798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Усна лічба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2686" y="1416908"/>
            <a:ext cx="5700584" cy="4819135"/>
          </a:xfrm>
        </p:spPr>
        <p:txBody>
          <a:bodyPr>
            <a:noAutofit/>
          </a:bodyPr>
          <a:lstStyle/>
          <a:p>
            <a:r>
              <a:rPr lang="uk-UA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600:100=</a:t>
            </a:r>
          </a:p>
          <a:p>
            <a:r>
              <a:rPr lang="uk-UA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40∙2=</a:t>
            </a:r>
          </a:p>
          <a:p>
            <a:r>
              <a:rPr lang="uk-UA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23∙10=</a:t>
            </a:r>
          </a:p>
          <a:p>
            <a:r>
              <a:rPr lang="uk-UA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340:10=</a:t>
            </a:r>
            <a:endParaRPr lang="ru-RU" sz="7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91204" y="1276865"/>
            <a:ext cx="7780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03128" y="2626146"/>
            <a:ext cx="13093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endParaRPr lang="ru-RU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62619" y="3826475"/>
            <a:ext cx="16017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230</a:t>
            </a:r>
            <a:endParaRPr lang="ru-RU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1479" y="5048069"/>
            <a:ext cx="16017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endParaRPr lang="ru-RU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931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2798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Математичні ребуси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4675" y="1326292"/>
            <a:ext cx="11224470" cy="34598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3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19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смор</a:t>
            </a:r>
            <a:r>
              <a:rPr lang="uk-UA" sz="19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19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3900" b="1" dirty="0">
              <a:solidFill>
                <a:srgbClr val="0076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79308" y="4786185"/>
            <a:ext cx="45060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смородина</a:t>
            </a:r>
            <a:endParaRPr lang="ru-RU" sz="6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626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2798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Математичні ребуси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4675" y="1326292"/>
            <a:ext cx="11224470" cy="34598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3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sz="19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</a:t>
            </a:r>
            <a:r>
              <a:rPr lang="uk-UA" sz="19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19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</a:t>
            </a:r>
            <a:endParaRPr lang="ru-RU" sz="23900" b="1" dirty="0">
              <a:solidFill>
                <a:srgbClr val="0076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79308" y="4786185"/>
            <a:ext cx="45060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відвага</a:t>
            </a:r>
            <a:endParaRPr lang="ru-RU" sz="6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713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76322"/>
          </a:xfrm>
        </p:spPr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Частини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1030" name="Picture 6" descr="Математика для 3 класу: задачі та завдання онлайн - Learning.ua -  Знаходження дробу за малюнком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459" y="1556952"/>
            <a:ext cx="6931335" cy="514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52407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76322"/>
          </a:xfrm>
        </p:spPr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Частини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80519" y="4926227"/>
            <a:ext cx="10268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Назви і </a:t>
            </a:r>
            <a:r>
              <a:rPr lang="uk-UA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запиши</a:t>
            </a:r>
            <a:r>
              <a:rPr lang="uk-UA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частини круга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 descr="Математика 3 клас Частини цілого, утворення і запис Дріб із чисельником 1 -  YouTube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95" r="8722" b="69257"/>
          <a:stretch/>
        </p:blipFill>
        <p:spPr bwMode="auto">
          <a:xfrm>
            <a:off x="138348" y="1746422"/>
            <a:ext cx="12053652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78982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6895"/>
          </a:xfrm>
        </p:spPr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Робота з підручником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251" t="-984" r="1224" b="984"/>
          <a:stretch/>
        </p:blipFill>
        <p:spPr>
          <a:xfrm>
            <a:off x="362463" y="1270504"/>
            <a:ext cx="11604275" cy="297198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29016" y="3333255"/>
            <a:ext cx="411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38866" y="2171720"/>
            <a:ext cx="411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26974" y="2756495"/>
            <a:ext cx="411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71071" y="2748480"/>
            <a:ext cx="411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58267" y="2734588"/>
            <a:ext cx="411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41345" y="2788190"/>
            <a:ext cx="411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89560" y="2145264"/>
            <a:ext cx="411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92084" y="2730039"/>
            <a:ext cx="411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41976" y="3333255"/>
            <a:ext cx="411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907" y="2177355"/>
            <a:ext cx="411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612397" y="2163705"/>
            <a:ext cx="411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086846" y="2179432"/>
            <a:ext cx="411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620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8611" y="203980"/>
            <a:ext cx="8911687" cy="726895"/>
          </a:xfrm>
        </p:spPr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Робота з підручником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5360" y="930875"/>
            <a:ext cx="9612639" cy="1388332"/>
          </a:xfrm>
          <a:prstGeom prst="rect">
            <a:avLst/>
          </a:prstGeom>
        </p:spPr>
      </p:pic>
      <p:grpSp>
        <p:nvGrpSpPr>
          <p:cNvPr id="12" name="Группа 11"/>
          <p:cNvGrpSpPr/>
          <p:nvPr/>
        </p:nvGrpSpPr>
        <p:grpSpPr>
          <a:xfrm>
            <a:off x="1296222" y="2792613"/>
            <a:ext cx="1713472" cy="3139321"/>
            <a:chOff x="1268625" y="2924433"/>
            <a:chExt cx="1713472" cy="3139321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 flipV="1">
              <a:off x="1684636" y="4634293"/>
              <a:ext cx="1178011" cy="584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1565188" y="2924433"/>
              <a:ext cx="1416909" cy="31393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5400" dirty="0" smtClean="0"/>
                <a:t>234</a:t>
              </a:r>
            </a:p>
            <a:p>
              <a:r>
                <a:rPr lang="uk-UA" sz="5400" dirty="0" smtClean="0"/>
                <a:t>623</a:t>
              </a:r>
            </a:p>
            <a:p>
              <a:endParaRPr lang="uk-UA" sz="5400" dirty="0" smtClean="0"/>
            </a:p>
            <a:p>
              <a:endParaRPr lang="uk-UA" dirty="0" smtClean="0"/>
            </a:p>
            <a:p>
              <a:endParaRPr lang="uk-UA" dirty="0" smtClean="0"/>
            </a:p>
          </p:txBody>
        </p:sp>
        <p:sp>
          <p:nvSpPr>
            <p:cNvPr id="10" name="Плюс 9"/>
            <p:cNvSpPr/>
            <p:nvPr/>
          </p:nvSpPr>
          <p:spPr>
            <a:xfrm>
              <a:off x="1268625" y="3633142"/>
              <a:ext cx="461319" cy="370702"/>
            </a:xfrm>
            <a:prstGeom prst="mathPlus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7227173" y="2800859"/>
            <a:ext cx="1713472" cy="3139321"/>
            <a:chOff x="1268625" y="2924433"/>
            <a:chExt cx="1713472" cy="3139321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 flipV="1">
              <a:off x="1684636" y="4634293"/>
              <a:ext cx="1178011" cy="584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1565188" y="2924433"/>
              <a:ext cx="1416909" cy="31393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5400" dirty="0" smtClean="0"/>
                <a:t>581</a:t>
              </a:r>
            </a:p>
            <a:p>
              <a:r>
                <a:rPr lang="uk-UA" sz="5400" dirty="0" smtClean="0"/>
                <a:t>217</a:t>
              </a:r>
            </a:p>
            <a:p>
              <a:endParaRPr lang="uk-UA" sz="5400" dirty="0" smtClean="0"/>
            </a:p>
            <a:p>
              <a:endParaRPr lang="uk-UA" dirty="0" smtClean="0"/>
            </a:p>
            <a:p>
              <a:endParaRPr lang="uk-UA" dirty="0" smtClean="0"/>
            </a:p>
          </p:txBody>
        </p:sp>
        <p:sp>
          <p:nvSpPr>
            <p:cNvPr id="31" name="Плюс 30"/>
            <p:cNvSpPr/>
            <p:nvPr/>
          </p:nvSpPr>
          <p:spPr>
            <a:xfrm>
              <a:off x="1268625" y="3633142"/>
              <a:ext cx="461319" cy="370702"/>
            </a:xfrm>
            <a:prstGeom prst="mathPlus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42" name="Группа 41"/>
          <p:cNvGrpSpPr/>
          <p:nvPr/>
        </p:nvGrpSpPr>
        <p:grpSpPr>
          <a:xfrm>
            <a:off x="3467924" y="2800859"/>
            <a:ext cx="1713472" cy="3139321"/>
            <a:chOff x="1268625" y="2924433"/>
            <a:chExt cx="1713472" cy="3139321"/>
          </a:xfrm>
        </p:grpSpPr>
        <p:cxnSp>
          <p:nvCxnSpPr>
            <p:cNvPr id="43" name="Прямая соединительная линия 42"/>
            <p:cNvCxnSpPr/>
            <p:nvPr/>
          </p:nvCxnSpPr>
          <p:spPr>
            <a:xfrm flipV="1">
              <a:off x="1684636" y="4634293"/>
              <a:ext cx="1178011" cy="584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1565188" y="2924433"/>
              <a:ext cx="1416909" cy="31393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5400" dirty="0" smtClean="0"/>
                <a:t>623</a:t>
              </a:r>
            </a:p>
            <a:p>
              <a:r>
                <a:rPr lang="uk-UA" sz="5400" dirty="0" smtClean="0"/>
                <a:t>234</a:t>
              </a:r>
            </a:p>
            <a:p>
              <a:endParaRPr lang="uk-UA" sz="5400" dirty="0" smtClean="0"/>
            </a:p>
            <a:p>
              <a:endParaRPr lang="uk-UA" dirty="0" smtClean="0"/>
            </a:p>
            <a:p>
              <a:endParaRPr lang="uk-UA" dirty="0" smtClean="0"/>
            </a:p>
          </p:txBody>
        </p:sp>
        <p:sp>
          <p:nvSpPr>
            <p:cNvPr id="45" name="Плюс 44"/>
            <p:cNvSpPr/>
            <p:nvPr/>
          </p:nvSpPr>
          <p:spPr>
            <a:xfrm>
              <a:off x="1268625" y="3633142"/>
              <a:ext cx="461319" cy="370702"/>
            </a:xfrm>
            <a:prstGeom prst="mathPlus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9560542" y="2743193"/>
            <a:ext cx="1713472" cy="3139321"/>
            <a:chOff x="1268625" y="2924433"/>
            <a:chExt cx="1713472" cy="3139321"/>
          </a:xfrm>
        </p:grpSpPr>
        <p:cxnSp>
          <p:nvCxnSpPr>
            <p:cNvPr id="47" name="Прямая соединительная линия 46"/>
            <p:cNvCxnSpPr/>
            <p:nvPr/>
          </p:nvCxnSpPr>
          <p:spPr>
            <a:xfrm flipV="1">
              <a:off x="1684636" y="4634293"/>
              <a:ext cx="1178011" cy="584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1565188" y="2924433"/>
              <a:ext cx="1416909" cy="31393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5400" dirty="0" smtClean="0"/>
                <a:t>217</a:t>
              </a:r>
            </a:p>
            <a:p>
              <a:r>
                <a:rPr lang="uk-UA" sz="5400" dirty="0" smtClean="0"/>
                <a:t>581</a:t>
              </a:r>
            </a:p>
            <a:p>
              <a:endParaRPr lang="uk-UA" sz="5400" dirty="0" smtClean="0"/>
            </a:p>
            <a:p>
              <a:endParaRPr lang="uk-UA" dirty="0" smtClean="0"/>
            </a:p>
            <a:p>
              <a:endParaRPr lang="uk-UA" dirty="0" smtClean="0"/>
            </a:p>
          </p:txBody>
        </p:sp>
        <p:sp>
          <p:nvSpPr>
            <p:cNvPr id="49" name="Плюс 48"/>
            <p:cNvSpPr/>
            <p:nvPr/>
          </p:nvSpPr>
          <p:spPr>
            <a:xfrm>
              <a:off x="1268625" y="3633142"/>
              <a:ext cx="461319" cy="370702"/>
            </a:xfrm>
            <a:prstGeom prst="mathPlus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1661820" y="4510719"/>
            <a:ext cx="14222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857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806704" y="4448560"/>
            <a:ext cx="14222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857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507098" y="4423023"/>
            <a:ext cx="14222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798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9845823" y="4423023"/>
            <a:ext cx="14222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798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2201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0" grpId="0"/>
      <p:bldP spid="51" grpId="0"/>
      <p:bldP spid="52" grpId="0"/>
      <p:bldP spid="5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6895"/>
          </a:xfrm>
        </p:spPr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Робота з підручником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756" y="1236860"/>
            <a:ext cx="10868351" cy="583702"/>
          </a:xfrm>
          <a:prstGeom prst="rect">
            <a:avLst/>
          </a:prstGeom>
        </p:spPr>
      </p:pic>
      <p:grpSp>
        <p:nvGrpSpPr>
          <p:cNvPr id="18" name="Группа 17"/>
          <p:cNvGrpSpPr/>
          <p:nvPr/>
        </p:nvGrpSpPr>
        <p:grpSpPr>
          <a:xfrm>
            <a:off x="1700911" y="2281877"/>
            <a:ext cx="1664044" cy="1754326"/>
            <a:chOff x="2864773" y="2743199"/>
            <a:chExt cx="1664044" cy="1893902"/>
          </a:xfrm>
        </p:grpSpPr>
        <p:grpSp>
          <p:nvGrpSpPr>
            <p:cNvPr id="19" name="Группа 18"/>
            <p:cNvGrpSpPr/>
            <p:nvPr/>
          </p:nvGrpSpPr>
          <p:grpSpPr>
            <a:xfrm>
              <a:off x="3111908" y="2743199"/>
              <a:ext cx="1416909" cy="1893902"/>
              <a:chOff x="1565188" y="2924433"/>
              <a:chExt cx="1416909" cy="1893902"/>
            </a:xfrm>
          </p:grpSpPr>
          <p:cxnSp>
            <p:nvCxnSpPr>
              <p:cNvPr id="21" name="Прямая соединительная линия 20"/>
              <p:cNvCxnSpPr/>
              <p:nvPr/>
            </p:nvCxnSpPr>
            <p:spPr>
              <a:xfrm flipV="1">
                <a:off x="1684636" y="4634293"/>
                <a:ext cx="1178011" cy="58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Box 21"/>
              <p:cNvSpPr txBox="1"/>
              <p:nvPr/>
            </p:nvSpPr>
            <p:spPr>
              <a:xfrm>
                <a:off x="1565188" y="2924433"/>
                <a:ext cx="1416909" cy="18939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5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734</a:t>
                </a:r>
              </a:p>
              <a:p>
                <a:r>
                  <a:rPr lang="uk-UA" sz="5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623</a:t>
                </a:r>
              </a:p>
            </p:txBody>
          </p:sp>
        </p:grpSp>
        <p:sp>
          <p:nvSpPr>
            <p:cNvPr id="20" name="Минус 19"/>
            <p:cNvSpPr/>
            <p:nvPr/>
          </p:nvSpPr>
          <p:spPr>
            <a:xfrm>
              <a:off x="2864773" y="3324222"/>
              <a:ext cx="494270" cy="572275"/>
            </a:xfrm>
            <a:prstGeom prst="mathMinus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2067494" y="3832310"/>
            <a:ext cx="12974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111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1" name="Группа 30"/>
          <p:cNvGrpSpPr/>
          <p:nvPr/>
        </p:nvGrpSpPr>
        <p:grpSpPr>
          <a:xfrm>
            <a:off x="3715264" y="2207967"/>
            <a:ext cx="1713472" cy="1754326"/>
            <a:chOff x="1268625" y="2924433"/>
            <a:chExt cx="1713472" cy="1754326"/>
          </a:xfrm>
        </p:grpSpPr>
        <p:cxnSp>
          <p:nvCxnSpPr>
            <p:cNvPr id="32" name="Прямая соединительная линия 31"/>
            <p:cNvCxnSpPr/>
            <p:nvPr/>
          </p:nvCxnSpPr>
          <p:spPr>
            <a:xfrm flipV="1">
              <a:off x="1684636" y="4634293"/>
              <a:ext cx="1178011" cy="584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565188" y="2924433"/>
              <a:ext cx="1416909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5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111</a:t>
              </a:r>
            </a:p>
            <a:p>
              <a:r>
                <a:rPr lang="uk-UA" sz="5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623</a:t>
              </a:r>
            </a:p>
          </p:txBody>
        </p:sp>
        <p:sp>
          <p:nvSpPr>
            <p:cNvPr id="34" name="Плюс 33"/>
            <p:cNvSpPr/>
            <p:nvPr/>
          </p:nvSpPr>
          <p:spPr>
            <a:xfrm>
              <a:off x="1268625" y="3633142"/>
              <a:ext cx="461319" cy="370702"/>
            </a:xfrm>
            <a:prstGeom prst="mathPlus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071550" y="3832310"/>
            <a:ext cx="12974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734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6" name="Группа 35"/>
          <p:cNvGrpSpPr/>
          <p:nvPr/>
        </p:nvGrpSpPr>
        <p:grpSpPr>
          <a:xfrm>
            <a:off x="6417073" y="2343660"/>
            <a:ext cx="1664044" cy="1754326"/>
            <a:chOff x="2864773" y="2743199"/>
            <a:chExt cx="1664044" cy="1893902"/>
          </a:xfrm>
        </p:grpSpPr>
        <p:grpSp>
          <p:nvGrpSpPr>
            <p:cNvPr id="37" name="Группа 36"/>
            <p:cNvGrpSpPr/>
            <p:nvPr/>
          </p:nvGrpSpPr>
          <p:grpSpPr>
            <a:xfrm>
              <a:off x="3111908" y="2743199"/>
              <a:ext cx="1416909" cy="1893902"/>
              <a:chOff x="1565188" y="2924433"/>
              <a:chExt cx="1416909" cy="1893902"/>
            </a:xfrm>
          </p:grpSpPr>
          <p:cxnSp>
            <p:nvCxnSpPr>
              <p:cNvPr id="39" name="Прямая соединительная линия 38"/>
              <p:cNvCxnSpPr/>
              <p:nvPr/>
            </p:nvCxnSpPr>
            <p:spPr>
              <a:xfrm flipV="1">
                <a:off x="1684636" y="4634293"/>
                <a:ext cx="1178011" cy="58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TextBox 39"/>
              <p:cNvSpPr txBox="1"/>
              <p:nvPr/>
            </p:nvSpPr>
            <p:spPr>
              <a:xfrm>
                <a:off x="1565188" y="2924433"/>
                <a:ext cx="1416909" cy="18939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5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683</a:t>
                </a:r>
              </a:p>
              <a:p>
                <a:r>
                  <a:rPr lang="uk-UA" sz="5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251</a:t>
                </a:r>
              </a:p>
            </p:txBody>
          </p:sp>
        </p:grpSp>
        <p:sp>
          <p:nvSpPr>
            <p:cNvPr id="38" name="Минус 37"/>
            <p:cNvSpPr/>
            <p:nvPr/>
          </p:nvSpPr>
          <p:spPr>
            <a:xfrm>
              <a:off x="2864773" y="3324222"/>
              <a:ext cx="494270" cy="572275"/>
            </a:xfrm>
            <a:prstGeom prst="mathMinus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6714667" y="3865724"/>
            <a:ext cx="12974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2" name="Группа 41"/>
          <p:cNvGrpSpPr/>
          <p:nvPr/>
        </p:nvGrpSpPr>
        <p:grpSpPr>
          <a:xfrm>
            <a:off x="8653652" y="2328419"/>
            <a:ext cx="1713472" cy="1754326"/>
            <a:chOff x="1268625" y="2924433"/>
            <a:chExt cx="1713472" cy="1754326"/>
          </a:xfrm>
        </p:grpSpPr>
        <p:cxnSp>
          <p:nvCxnSpPr>
            <p:cNvPr id="43" name="Прямая соединительная линия 42"/>
            <p:cNvCxnSpPr/>
            <p:nvPr/>
          </p:nvCxnSpPr>
          <p:spPr>
            <a:xfrm flipV="1">
              <a:off x="1684636" y="4634293"/>
              <a:ext cx="1178011" cy="584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1565188" y="2924433"/>
              <a:ext cx="1416909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5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432</a:t>
              </a:r>
            </a:p>
            <a:p>
              <a:r>
                <a:rPr lang="uk-UA" sz="5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251</a:t>
              </a:r>
            </a:p>
          </p:txBody>
        </p:sp>
        <p:sp>
          <p:nvSpPr>
            <p:cNvPr id="45" name="Плюс 44"/>
            <p:cNvSpPr/>
            <p:nvPr/>
          </p:nvSpPr>
          <p:spPr>
            <a:xfrm>
              <a:off x="1268625" y="3633142"/>
              <a:ext cx="461319" cy="370702"/>
            </a:xfrm>
            <a:prstGeom prst="mathPlus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8947958" y="3944933"/>
            <a:ext cx="12974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683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222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4" grpId="0"/>
      <p:bldP spid="35" grpId="0"/>
      <p:bldP spid="41" grpId="0"/>
      <p:bldP spid="4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7085" y="1316579"/>
            <a:ext cx="11522626" cy="3411939"/>
          </a:xfrm>
          <a:prstGeom prst="rect">
            <a:avLst/>
          </a:prstGeom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518785" y="195742"/>
            <a:ext cx="8911687" cy="784560"/>
          </a:xfrm>
        </p:spPr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Робота з підручником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248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518785" y="195742"/>
            <a:ext cx="8911687" cy="784560"/>
          </a:xfrm>
        </p:spPr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Робота з підручником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367481" y="1054443"/>
            <a:ext cx="10137131" cy="48567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	Задача 301</a:t>
            </a:r>
          </a:p>
          <a:p>
            <a:pPr marL="0" indent="0">
              <a:buNone/>
            </a:pPr>
            <a:r>
              <a:rPr lang="uk-UA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123 + 241=</a:t>
            </a:r>
          </a:p>
          <a:p>
            <a:pPr marL="0" indent="0">
              <a:buNone/>
            </a:pPr>
            <a:r>
              <a:rPr lang="uk-UA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486 – 364 =</a:t>
            </a:r>
          </a:p>
          <a:p>
            <a:pPr marL="0" indent="0">
              <a:buNone/>
            </a:pPr>
            <a:r>
              <a:rPr lang="uk-UA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Відповідь: залишиться 122 км</a:t>
            </a:r>
            <a:endParaRPr lang="ru-RU" sz="5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8172039" y="1013253"/>
            <a:ext cx="1713472" cy="2031325"/>
            <a:chOff x="1268625" y="2924433"/>
            <a:chExt cx="1713472" cy="2031325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 flipV="1">
              <a:off x="1684636" y="4634293"/>
              <a:ext cx="1178011" cy="584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1565188" y="2924433"/>
              <a:ext cx="1416909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5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123</a:t>
              </a:r>
            </a:p>
            <a:p>
              <a:r>
                <a:rPr lang="uk-UA" sz="5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241</a:t>
              </a:r>
            </a:p>
            <a:p>
              <a:endParaRPr lang="uk-UA" dirty="0" smtClean="0"/>
            </a:p>
          </p:txBody>
        </p:sp>
        <p:sp>
          <p:nvSpPr>
            <p:cNvPr id="9" name="Плюс 8"/>
            <p:cNvSpPr/>
            <p:nvPr/>
          </p:nvSpPr>
          <p:spPr>
            <a:xfrm>
              <a:off x="1268625" y="3633142"/>
              <a:ext cx="461319" cy="370702"/>
            </a:xfrm>
            <a:prstGeom prst="mathPlus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8485131" y="2682917"/>
            <a:ext cx="12974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364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10223609" y="1099070"/>
            <a:ext cx="1664044" cy="1754326"/>
            <a:chOff x="2864773" y="2743199"/>
            <a:chExt cx="1664044" cy="1893902"/>
          </a:xfrm>
        </p:grpSpPr>
        <p:grpSp>
          <p:nvGrpSpPr>
            <p:cNvPr id="11" name="Группа 10"/>
            <p:cNvGrpSpPr/>
            <p:nvPr/>
          </p:nvGrpSpPr>
          <p:grpSpPr>
            <a:xfrm>
              <a:off x="3111908" y="2743199"/>
              <a:ext cx="1416909" cy="1893902"/>
              <a:chOff x="1565188" y="2924433"/>
              <a:chExt cx="1416909" cy="1893902"/>
            </a:xfrm>
          </p:grpSpPr>
          <p:cxnSp>
            <p:nvCxnSpPr>
              <p:cNvPr id="13" name="Прямая соединительная линия 12"/>
              <p:cNvCxnSpPr/>
              <p:nvPr/>
            </p:nvCxnSpPr>
            <p:spPr>
              <a:xfrm flipV="1">
                <a:off x="1684636" y="4634293"/>
                <a:ext cx="1178011" cy="58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1565188" y="2924433"/>
                <a:ext cx="1416909" cy="18939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5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486</a:t>
                </a:r>
              </a:p>
              <a:p>
                <a:r>
                  <a:rPr lang="uk-UA" sz="5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364</a:t>
                </a:r>
              </a:p>
            </p:txBody>
          </p:sp>
        </p:grpSp>
        <p:sp>
          <p:nvSpPr>
            <p:cNvPr id="12" name="Минус 11"/>
            <p:cNvSpPr/>
            <p:nvPr/>
          </p:nvSpPr>
          <p:spPr>
            <a:xfrm>
              <a:off x="2864773" y="3324222"/>
              <a:ext cx="494270" cy="572275"/>
            </a:xfrm>
            <a:prstGeom prst="mathMinus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0511348" y="2630182"/>
            <a:ext cx="12974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122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17449" y="2052118"/>
            <a:ext cx="22371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364(км)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75136" y="2992582"/>
            <a:ext cx="22371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122(км)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880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15" grpId="0"/>
      <p:bldP spid="16" grpId="0"/>
      <p:bldP spid="1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2655" y="1320482"/>
            <a:ext cx="11832926" cy="3597507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312838" y="96889"/>
            <a:ext cx="8911687" cy="677468"/>
          </a:xfrm>
        </p:spPr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Робота з підручником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7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2798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Усна лічба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2686" y="1416908"/>
            <a:ext cx="5700584" cy="4819135"/>
          </a:xfrm>
        </p:spPr>
        <p:txBody>
          <a:bodyPr>
            <a:noAutofit/>
          </a:bodyPr>
          <a:lstStyle/>
          <a:p>
            <a:r>
              <a:rPr lang="uk-UA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800:10=</a:t>
            </a:r>
          </a:p>
          <a:p>
            <a:r>
              <a:rPr lang="uk-UA" sz="7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uk-UA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0∙2=</a:t>
            </a:r>
          </a:p>
          <a:p>
            <a:r>
              <a:rPr lang="uk-UA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20∙10=</a:t>
            </a:r>
          </a:p>
          <a:p>
            <a:r>
              <a:rPr lang="uk-UA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300:100=</a:t>
            </a:r>
            <a:endParaRPr lang="ru-RU" sz="7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99440" y="1438173"/>
            <a:ext cx="11638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endParaRPr lang="ru-RU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03127" y="2626146"/>
            <a:ext cx="15647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endParaRPr lang="ru-RU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62619" y="3826475"/>
            <a:ext cx="16017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</a:t>
            </a:r>
            <a:endParaRPr lang="ru-RU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63514" y="5056979"/>
            <a:ext cx="16017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397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337552" y="220456"/>
            <a:ext cx="4129151" cy="990506"/>
          </a:xfrm>
        </p:spPr>
        <p:txBody>
          <a:bodyPr>
            <a:normAutofit/>
          </a:bodyPr>
          <a:lstStyle/>
          <a:p>
            <a:r>
              <a:rPr lang="uk-UA" sz="4800" b="1" dirty="0" smtClean="0">
                <a:solidFill>
                  <a:srgbClr val="0070C0"/>
                </a:solidFill>
              </a:rPr>
              <a:t>Рефлексія</a:t>
            </a:r>
            <a:endParaRPr lang="ru-RU" sz="4800" b="1" dirty="0">
              <a:solidFill>
                <a:srgbClr val="0070C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589212" y="1079157"/>
            <a:ext cx="5829858" cy="5395783"/>
          </a:xfrm>
        </p:spPr>
        <p:txBody>
          <a:bodyPr>
            <a:noAutofit/>
          </a:bodyPr>
          <a:lstStyle/>
          <a:p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познайомився з ... </a:t>
            </a:r>
          </a:p>
          <a:p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було непросто ... </a:t>
            </a:r>
          </a:p>
          <a:p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домігся ... </a:t>
            </a:r>
          </a:p>
          <a:p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мене вийшло ... </a:t>
            </a:r>
          </a:p>
          <a:p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хотілося б ... </a:t>
            </a:r>
          </a:p>
          <a:p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мені запам'яталося ... </a:t>
            </a:r>
          </a:p>
          <a:p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спробую ... </a:t>
            </a: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2" name="Picture 6" descr="Рефлексия &quot;Космос. Часть 1&quot; - К уроку - Начальные классы - Pedsovet.su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228" r="23447"/>
          <a:stretch/>
        </p:blipFill>
        <p:spPr bwMode="auto">
          <a:xfrm>
            <a:off x="8419069" y="288324"/>
            <a:ext cx="3280757" cy="5263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0891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9760" y="690011"/>
            <a:ext cx="5727291" cy="1987285"/>
          </a:xfrm>
        </p:spPr>
        <p:txBody>
          <a:bodyPr>
            <a:noAutofit/>
          </a:bodyPr>
          <a:lstStyle/>
          <a:p>
            <a:r>
              <a:rPr lang="uk-UA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 завдання:</a:t>
            </a:r>
            <a:br>
              <a:rPr lang="uk-UA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№303, задача 304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4" descr="Домашні завдання | Кафедра вищої математи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011" y="2677296"/>
            <a:ext cx="8691739" cy="3245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545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2798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Усна лічба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2686" y="1416908"/>
            <a:ext cx="5700584" cy="4819135"/>
          </a:xfrm>
        </p:spPr>
        <p:txBody>
          <a:bodyPr>
            <a:noAutofit/>
          </a:bodyPr>
          <a:lstStyle/>
          <a:p>
            <a:r>
              <a:rPr lang="uk-UA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900:100=</a:t>
            </a:r>
          </a:p>
          <a:p>
            <a:r>
              <a:rPr lang="uk-UA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500∙2=</a:t>
            </a:r>
          </a:p>
          <a:p>
            <a:r>
              <a:rPr lang="uk-UA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60∙10=</a:t>
            </a:r>
          </a:p>
          <a:p>
            <a:r>
              <a:rPr lang="uk-UA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300:10=</a:t>
            </a:r>
            <a:endParaRPr lang="ru-RU" sz="7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99440" y="1438173"/>
            <a:ext cx="11638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03127" y="2626146"/>
            <a:ext cx="21084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  <a:endParaRPr lang="ru-RU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62619" y="3826475"/>
            <a:ext cx="16017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uk-UA" sz="7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endParaRPr lang="ru-RU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57568" y="5056979"/>
            <a:ext cx="16017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lang="ru-RU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34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2798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Математичні ребуси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2685" y="1326292"/>
            <a:ext cx="7302373" cy="34598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3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3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uk-UA" sz="23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3900" b="1" dirty="0">
              <a:solidFill>
                <a:srgbClr val="0076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79308" y="4786185"/>
            <a:ext cx="45060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сорока</a:t>
            </a:r>
            <a:endParaRPr lang="ru-RU" sz="6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17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2798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Математичні ребуси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2685" y="1326292"/>
            <a:ext cx="7302373" cy="34598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3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3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uk-UA" sz="23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endParaRPr lang="ru-RU" sz="23900" b="1" dirty="0">
              <a:solidFill>
                <a:srgbClr val="0076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79308" y="4786185"/>
            <a:ext cx="45060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Сім'я</a:t>
            </a:r>
            <a:r>
              <a:rPr lang="uk-UA" sz="6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6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125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2798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Математичні ребуси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2685" y="1326292"/>
            <a:ext cx="7302373" cy="34598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3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3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3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3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3900" b="1" dirty="0">
              <a:solidFill>
                <a:srgbClr val="0076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79308" y="4786185"/>
            <a:ext cx="45060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родина</a:t>
            </a:r>
            <a:endParaRPr lang="ru-RU" sz="6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234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2798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Математичні ребуси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2685" y="1326292"/>
            <a:ext cx="10466460" cy="34598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3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3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40’</a:t>
            </a:r>
            <a:r>
              <a:rPr lang="uk-UA" sz="23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чка</a:t>
            </a:r>
            <a:endParaRPr lang="ru-RU" sz="23900" b="1" dirty="0">
              <a:solidFill>
                <a:srgbClr val="0076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79308" y="4786185"/>
            <a:ext cx="45060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сорочка</a:t>
            </a:r>
            <a:endParaRPr lang="ru-RU" sz="6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655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2798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Математичні ребуси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2685" y="1326292"/>
            <a:ext cx="10466460" cy="34598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3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3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</a:t>
            </a:r>
            <a:r>
              <a:rPr lang="uk-UA" sz="23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3900" b="1" dirty="0" smtClean="0">
                <a:solidFill>
                  <a:srgbClr val="0076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</a:t>
            </a:r>
            <a:endParaRPr lang="ru-RU" sz="23900" b="1" dirty="0">
              <a:solidFill>
                <a:srgbClr val="0076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79308" y="4786185"/>
            <a:ext cx="45060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вітрила</a:t>
            </a:r>
            <a:endParaRPr lang="ru-RU" sz="6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546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136</TotalTime>
  <Words>244</Words>
  <Application>Microsoft Office PowerPoint</Application>
  <PresentationFormat>Широкоэкранный</PresentationFormat>
  <Paragraphs>150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6" baseType="lpstr">
      <vt:lpstr>Arial</vt:lpstr>
      <vt:lpstr>Century Gothic</vt:lpstr>
      <vt:lpstr>Times New Roman</vt:lpstr>
      <vt:lpstr>Wingdings 3</vt:lpstr>
      <vt:lpstr>Легкий дым</vt:lpstr>
      <vt:lpstr>Весела математика «Перевірка додавання і віднімання» (№№ 296-304)</vt:lpstr>
      <vt:lpstr>Усна лічба</vt:lpstr>
      <vt:lpstr>Усна лічба</vt:lpstr>
      <vt:lpstr>Усна лічба</vt:lpstr>
      <vt:lpstr>Математичні ребуси</vt:lpstr>
      <vt:lpstr>Математичні ребуси</vt:lpstr>
      <vt:lpstr>Математичні ребуси</vt:lpstr>
      <vt:lpstr>Математичні ребуси</vt:lpstr>
      <vt:lpstr>Математичні ребуси</vt:lpstr>
      <vt:lpstr>Математичні ребуси</vt:lpstr>
      <vt:lpstr>Математичні ребуси</vt:lpstr>
      <vt:lpstr>Математичні ребуси</vt:lpstr>
      <vt:lpstr>Математичні ребуси</vt:lpstr>
      <vt:lpstr>Математичні ребуси</vt:lpstr>
      <vt:lpstr>Математичні ребуси</vt:lpstr>
      <vt:lpstr>Математичні ребуси</vt:lpstr>
      <vt:lpstr>Математичні ребуси</vt:lpstr>
      <vt:lpstr>Математичні ребуси</vt:lpstr>
      <vt:lpstr>Математичні ребуси</vt:lpstr>
      <vt:lpstr>Математичні ребуси</vt:lpstr>
      <vt:lpstr>Математичні ребуси</vt:lpstr>
      <vt:lpstr>Частини</vt:lpstr>
      <vt:lpstr>Частини</vt:lpstr>
      <vt:lpstr>Робота з підручником</vt:lpstr>
      <vt:lpstr>Робота з підручником</vt:lpstr>
      <vt:lpstr>Робота з підручником</vt:lpstr>
      <vt:lpstr>Робота з підручником</vt:lpstr>
      <vt:lpstr>Робота з підручником</vt:lpstr>
      <vt:lpstr>Робота з підручником</vt:lpstr>
      <vt:lpstr>Рефлексія</vt:lpstr>
      <vt:lpstr>Домашнє завдання: №303, задача 304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Весела математика</dc:title>
  <dc:creator>Користувач</dc:creator>
  <cp:lastModifiedBy>Користувач</cp:lastModifiedBy>
  <cp:revision>16</cp:revision>
  <dcterms:created xsi:type="dcterms:W3CDTF">2023-03-05T13:13:54Z</dcterms:created>
  <dcterms:modified xsi:type="dcterms:W3CDTF">2023-03-05T15:30:42Z</dcterms:modified>
</cp:coreProperties>
</file>