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3" r:id="rId5"/>
    <p:sldId id="264" r:id="rId6"/>
    <p:sldId id="258" r:id="rId7"/>
    <p:sldId id="261" r:id="rId8"/>
    <p:sldId id="277" r:id="rId9"/>
    <p:sldId id="275" r:id="rId10"/>
    <p:sldId id="260" r:id="rId11"/>
    <p:sldId id="266" r:id="rId12"/>
    <p:sldId id="274" r:id="rId13"/>
    <p:sldId id="262" r:id="rId14"/>
    <p:sldId id="265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3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7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2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0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2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2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91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6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1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0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6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74C0-150F-49F1-9118-C1F66DD1AB2E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B3B6-FFE0-4658-82AF-06B37DDCFD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23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379"/>
            <a:ext cx="12192000" cy="861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0"/>
            <a:ext cx="9144000" cy="23876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Двадцять восьме лютого 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Класна робота 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46200" y="2776537"/>
            <a:ext cx="10668000" cy="5128209"/>
          </a:xfrm>
        </p:spPr>
        <p:txBody>
          <a:bodyPr>
            <a:normAutofit lnSpcReduction="10000"/>
          </a:bodyPr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Узагальнення вивченого з теми «Уживання м’якого </a:t>
            </a:r>
            <a:r>
              <a:rPr lang="uk-UA" sz="4400" b="1" dirty="0" err="1" smtClean="0">
                <a:solidFill>
                  <a:schemeClr val="accent6">
                    <a:lumMod val="50000"/>
                  </a:schemeClr>
                </a:solidFill>
              </a:rPr>
              <a:t>знака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. Апостроф. Подвоєння букв»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все на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світі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вибирати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сину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вибрати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тільки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Батьківщину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uk-UA" sz="3200" i="1" dirty="0" smtClean="0">
                <a:solidFill>
                  <a:schemeClr val="accent5">
                    <a:lumMod val="50000"/>
                  </a:schemeClr>
                </a:solidFill>
              </a:rPr>
              <a:t>Василь Симоненко </a:t>
            </a:r>
            <a:endParaRPr lang="uk-UA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0068" cy="5267924"/>
          </a:xfrm>
        </p:spPr>
        <p:txBody>
          <a:bodyPr/>
          <a:lstStyle/>
          <a:p>
            <a:r>
              <a:rPr lang="uk-UA" b="1" dirty="0" smtClean="0"/>
              <a:t>Вправа 2  «Справжній детектив»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Чому в слові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«година» </a:t>
            </a:r>
            <a:r>
              <a:rPr lang="uk-UA" dirty="0"/>
              <a:t> </a:t>
            </a:r>
            <a:r>
              <a:rPr lang="uk-UA" dirty="0" smtClean="0"/>
              <a:t>одна Н, а </a:t>
            </a:r>
            <a:br>
              <a:rPr lang="uk-UA" dirty="0" smtClean="0"/>
            </a:br>
            <a:r>
              <a:rPr lang="uk-UA" dirty="0" smtClean="0"/>
              <a:t>в слові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«годинник»  </a:t>
            </a:r>
            <a:r>
              <a:rPr lang="uk-UA" dirty="0" smtClean="0"/>
              <a:t>- дві?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553" y="120770"/>
            <a:ext cx="2696715" cy="2338208"/>
          </a:xfrm>
        </p:spPr>
      </p:pic>
    </p:spTree>
    <p:extLst>
      <p:ext uri="{BB962C8B-B14F-4D97-AF65-F5344CB8AC3E}">
        <p14:creationId xmlns:p14="http://schemas.microsoft.com/office/powerpoint/2010/main" val="1822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95" y="365125"/>
            <a:ext cx="10860505" cy="182462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Вправа з «ключем».   </a:t>
            </a:r>
            <a:r>
              <a:rPr lang="uk-UA" b="1" dirty="0" smtClean="0">
                <a:solidFill>
                  <a:srgbClr val="002060"/>
                </a:solidFill>
              </a:rPr>
              <a:t>Із  поданих слів </a:t>
            </a:r>
            <a:r>
              <a:rPr lang="uk-UA" b="1" dirty="0" err="1" smtClean="0">
                <a:solidFill>
                  <a:srgbClr val="002060"/>
                </a:solidFill>
              </a:rPr>
              <a:t>випишіть</a:t>
            </a:r>
            <a:r>
              <a:rPr lang="uk-UA" b="1" dirty="0" smtClean="0">
                <a:solidFill>
                  <a:srgbClr val="002060"/>
                </a:solidFill>
              </a:rPr>
              <a:t> у стовпчик ті, у яких відбувається подвоєння букв </a:t>
            </a:r>
            <a:r>
              <a:rPr lang="uk-UA" b="1" dirty="0" smtClean="0"/>
              <a:t>.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5221" y="2382252"/>
            <a:ext cx="11506200" cy="3862137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/>
              <a:t>Дерев’ян….</a:t>
            </a:r>
            <a:r>
              <a:rPr lang="uk-UA" sz="4000" dirty="0" err="1" smtClean="0"/>
              <a:t>ий</a:t>
            </a:r>
            <a:r>
              <a:rPr lang="uk-UA" sz="4000" dirty="0" smtClean="0"/>
              <a:t>, </a:t>
            </a:r>
            <a:r>
              <a:rPr lang="uk-UA" sz="4000" dirty="0" err="1" smtClean="0"/>
              <a:t>ріл</a:t>
            </a:r>
            <a:r>
              <a:rPr lang="uk-UA" sz="4000" dirty="0" smtClean="0"/>
              <a:t>…я, </a:t>
            </a:r>
            <a:r>
              <a:rPr lang="uk-UA" sz="4000" dirty="0" err="1" smtClean="0"/>
              <a:t>бджолин</a:t>
            </a:r>
            <a:r>
              <a:rPr lang="uk-UA" sz="4000" dirty="0" smtClean="0"/>
              <a:t>…</a:t>
            </a:r>
            <a:r>
              <a:rPr lang="uk-UA" sz="4000" dirty="0" err="1" smtClean="0"/>
              <a:t>ий</a:t>
            </a:r>
            <a:r>
              <a:rPr lang="uk-UA" sz="4000" dirty="0" smtClean="0"/>
              <a:t> , </a:t>
            </a:r>
            <a:r>
              <a:rPr lang="uk-UA" sz="4000" dirty="0" err="1" smtClean="0"/>
              <a:t>журавлин</a:t>
            </a:r>
            <a:r>
              <a:rPr lang="uk-UA" sz="4000" dirty="0" smtClean="0"/>
              <a:t>…</a:t>
            </a:r>
            <a:r>
              <a:rPr lang="uk-UA" sz="4000" dirty="0" err="1" smtClean="0"/>
              <a:t>ий</a:t>
            </a:r>
            <a:r>
              <a:rPr lang="uk-UA" sz="4000" dirty="0" smtClean="0"/>
              <a:t> ключ, електрон…</a:t>
            </a:r>
            <a:r>
              <a:rPr lang="uk-UA" sz="4000" dirty="0" err="1" smtClean="0"/>
              <a:t>ий</a:t>
            </a:r>
            <a:r>
              <a:rPr lang="uk-UA" sz="4000" dirty="0" smtClean="0"/>
              <a:t>, насінин…а, волос…я, </a:t>
            </a:r>
            <a:r>
              <a:rPr lang="uk-UA" sz="4000" dirty="0" err="1" smtClean="0"/>
              <a:t>шкірян</a:t>
            </a:r>
            <a:r>
              <a:rPr lang="uk-UA" sz="4000" dirty="0" smtClean="0"/>
              <a:t>…</a:t>
            </a:r>
            <a:r>
              <a:rPr lang="uk-UA" sz="4000" dirty="0" err="1" smtClean="0"/>
              <a:t>ий</a:t>
            </a:r>
            <a:r>
              <a:rPr lang="uk-UA" sz="4000" dirty="0" smtClean="0"/>
              <a:t>, </a:t>
            </a:r>
            <a:r>
              <a:rPr lang="uk-UA" sz="4000" dirty="0" err="1" smtClean="0"/>
              <a:t>насін</a:t>
            </a:r>
            <a:r>
              <a:rPr lang="uk-UA" sz="4000" dirty="0" smtClean="0"/>
              <a:t>..я</a:t>
            </a:r>
            <a:r>
              <a:rPr lang="uk-UA" sz="4000" dirty="0" smtClean="0"/>
              <a:t>, </a:t>
            </a:r>
            <a:r>
              <a:rPr lang="uk-UA" sz="4000" dirty="0" err="1" smtClean="0"/>
              <a:t>піщан</a:t>
            </a:r>
            <a:r>
              <a:rPr lang="uk-UA" sz="4000" dirty="0" smtClean="0"/>
              <a:t>…</a:t>
            </a:r>
            <a:r>
              <a:rPr lang="uk-UA" sz="4000" dirty="0" err="1" smtClean="0"/>
              <a:t>ий</a:t>
            </a:r>
            <a:r>
              <a:rPr lang="uk-UA" sz="4000" dirty="0" smtClean="0"/>
              <a:t>, </a:t>
            </a:r>
            <a:r>
              <a:rPr lang="uk-UA" sz="4000" dirty="0" err="1" smtClean="0"/>
              <a:t>Ал</a:t>
            </a:r>
            <a:r>
              <a:rPr lang="uk-UA" sz="4000" dirty="0" smtClean="0"/>
              <a:t>…а.</a:t>
            </a:r>
          </a:p>
          <a:p>
            <a:r>
              <a:rPr lang="uk-UA" sz="4000" dirty="0" smtClean="0"/>
              <a:t> </a:t>
            </a:r>
          </a:p>
          <a:p>
            <a:r>
              <a:rPr lang="uk-UA" sz="4000" b="1" u="sng" dirty="0" smtClean="0">
                <a:solidFill>
                  <a:schemeClr val="accent6">
                    <a:lumMod val="75000"/>
                  </a:schemeClr>
                </a:solidFill>
              </a:rPr>
              <a:t>Ключ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:   </a:t>
            </a:r>
            <a:r>
              <a:rPr lang="uk-UA" sz="4000" dirty="0" smtClean="0">
                <a:solidFill>
                  <a:srgbClr val="002060"/>
                </a:solidFill>
              </a:rPr>
              <a:t>у кожному виписаному слові підкреслити першу букву. Прочитаєте слово.  </a:t>
            </a:r>
            <a:r>
              <a:rPr lang="uk-UA" sz="4000" dirty="0">
                <a:solidFill>
                  <a:srgbClr val="002060"/>
                </a:solidFill>
              </a:rPr>
              <a:t/>
            </a:r>
            <a:br>
              <a:rPr lang="uk-UA" sz="4000" dirty="0">
                <a:solidFill>
                  <a:srgbClr val="002060"/>
                </a:solidFill>
              </a:rPr>
            </a:br>
            <a:r>
              <a:rPr lang="uk-UA" sz="4000" dirty="0" smtClean="0">
                <a:solidFill>
                  <a:srgbClr val="002060"/>
                </a:solidFill>
              </a:rPr>
              <a:t>Які асоціації  у вас виникають?</a:t>
            </a:r>
            <a:endParaRPr lang="uk-UA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1" y="-98150"/>
            <a:ext cx="12192000" cy="6984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95" y="365125"/>
            <a:ext cx="10860505" cy="182462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Відповідь до вправи з  «</a:t>
            </a:r>
            <a:r>
              <a:rPr lang="uk-UA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ключем</a:t>
            </a:r>
            <a:br>
              <a:rPr lang="uk-UA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4000" b="1" u="sng" dirty="0">
                <a:solidFill>
                  <a:schemeClr val="accent6">
                    <a:lumMod val="75000"/>
                  </a:schemeClr>
                </a:solidFill>
              </a:rPr>
              <a:t>Ключ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річка Ревна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dirty="0" smtClean="0"/>
              <a:t>Для </a:t>
            </a:r>
            <a:r>
              <a:rPr lang="uk-UA" sz="4000" dirty="0"/>
              <a:t>перевірки : </a:t>
            </a:r>
            <a:r>
              <a:rPr lang="uk-UA" sz="4000" b="1" dirty="0"/>
              <a:t>Р</a:t>
            </a:r>
            <a:r>
              <a:rPr lang="uk-UA" sz="4000" dirty="0"/>
              <a:t>ілля, </a:t>
            </a:r>
            <a:r>
              <a:rPr lang="uk-UA" sz="4000" b="1" dirty="0"/>
              <a:t>Е</a:t>
            </a:r>
            <a:r>
              <a:rPr lang="uk-UA" sz="4000" dirty="0"/>
              <a:t>лектронний, </a:t>
            </a:r>
            <a:r>
              <a:rPr lang="uk-UA" sz="4000" b="1" dirty="0"/>
              <a:t>В</a:t>
            </a:r>
            <a:r>
              <a:rPr lang="uk-UA" sz="4000" dirty="0"/>
              <a:t>олосся, </a:t>
            </a:r>
            <a:r>
              <a:rPr lang="uk-UA" sz="4000" b="1" dirty="0"/>
              <a:t>Н</a:t>
            </a:r>
            <a:r>
              <a:rPr lang="uk-UA" sz="4000" dirty="0"/>
              <a:t>асіння,  </a:t>
            </a:r>
            <a:r>
              <a:rPr lang="uk-UA" sz="4000" b="1" dirty="0" smtClean="0"/>
              <a:t>А</a:t>
            </a:r>
            <a:r>
              <a:rPr lang="uk-UA" sz="4000" dirty="0" smtClean="0"/>
              <a:t>лла.</a:t>
            </a:r>
            <a:endParaRPr lang="uk-UA" sz="4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7054" y="1770539"/>
            <a:ext cx="11133882" cy="2192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endParaRPr lang="uk-UA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Річка Ревна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яка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протікає через наше містечко і впадає в Снов . </a:t>
            </a: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gorod.cn.ua/image/users/1374/blog_00001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49" y="3595161"/>
            <a:ext cx="5848123" cy="32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3"/>
            <a:ext cx="12192000" cy="714285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58196" y="545178"/>
            <a:ext cx="10049774" cy="7123705"/>
          </a:xfrm>
        </p:spPr>
        <p:txBody>
          <a:bodyPr>
            <a:normAutofit fontScale="90000"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Рефлексія та </a:t>
            </a:r>
            <a:r>
              <a:rPr lang="uk-UA" sz="36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самооцінювання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600" b="1" dirty="0">
                <a:latin typeface="Arial Black" panose="020B0A04020102020204" pitchFamily="34" charset="0"/>
              </a:rPr>
              <a:t/>
            </a:r>
            <a:br>
              <a:rPr lang="uk-UA" sz="3600" b="1" dirty="0">
                <a:latin typeface="Arial Black" panose="020B0A04020102020204" pitchFamily="34" charset="0"/>
              </a:rPr>
            </a:br>
            <a:r>
              <a:rPr lang="uk-UA" sz="4400" b="1" dirty="0" smtClean="0"/>
              <a:t>Було корисно дізнатися про….</a:t>
            </a:r>
            <a:br>
              <a:rPr lang="uk-UA" sz="4400" b="1" dirty="0" smtClean="0"/>
            </a:br>
            <a:r>
              <a:rPr lang="uk-UA" sz="4400" b="1" dirty="0" smtClean="0"/>
              <a:t>Мені потрібно ще повторити правила… </a:t>
            </a:r>
            <a:br>
              <a:rPr lang="uk-UA" sz="4400" b="1" dirty="0" smtClean="0"/>
            </a:br>
            <a:r>
              <a:rPr lang="uk-UA" sz="4400" b="1" dirty="0" smtClean="0"/>
              <a:t>Я можу працювати краще ….</a:t>
            </a:r>
            <a:br>
              <a:rPr lang="uk-UA" sz="4400" b="1" dirty="0" smtClean="0"/>
            </a:br>
            <a:r>
              <a:rPr lang="uk-UA" sz="4400" b="1" dirty="0" smtClean="0"/>
              <a:t>Все зрозуміло, готовий (а) допомагати іншим….</a:t>
            </a:r>
            <a:br>
              <a:rPr lang="uk-UA" sz="4400" b="1" dirty="0" smtClean="0"/>
            </a:br>
            <a:r>
              <a:rPr lang="uk-UA" sz="4400" b="1" dirty="0" smtClean="0"/>
              <a:t>Своєю роботою на </a:t>
            </a:r>
            <a:r>
              <a:rPr lang="uk-UA" sz="4400" b="1" dirty="0" err="1" smtClean="0"/>
              <a:t>уроці</a:t>
            </a:r>
            <a:r>
              <a:rPr lang="uk-UA" sz="4400" b="1" dirty="0" smtClean="0"/>
              <a:t> я …..</a:t>
            </a:r>
            <a:br>
              <a:rPr lang="uk-UA" sz="4400" b="1" dirty="0" smtClean="0"/>
            </a:br>
            <a:endParaRPr lang="uk-UA" sz="44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0"/>
            <a:ext cx="2162175" cy="2114551"/>
          </a:xfrm>
        </p:spPr>
      </p:pic>
    </p:spTree>
    <p:extLst>
      <p:ext uri="{BB962C8B-B14F-4D97-AF65-F5344CB8AC3E}">
        <p14:creationId xmlns:p14="http://schemas.microsoft.com/office/powerpoint/2010/main" val="28095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019547" cy="6954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038" y="300788"/>
            <a:ext cx="8396036" cy="575894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Домашнє завдання: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Повторити правила написання орфограм «м’який знак», «апостроф», «подвоєння приголосних».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2. </a:t>
            </a:r>
            <a:r>
              <a:rPr lang="uk-UA" i="1" dirty="0" smtClean="0"/>
              <a:t>Написати розповідь про свою родину ( 5 речень: </a:t>
            </a:r>
            <a:r>
              <a:rPr lang="uk-UA" i="1" dirty="0" err="1" smtClean="0"/>
              <a:t>захопленння</a:t>
            </a:r>
            <a:r>
              <a:rPr lang="uk-UA" i="1" dirty="0" smtClean="0"/>
              <a:t>, обов’язки, традиції), використовуючи слова з апострофом, м’яким знаком та подвоєнням 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2279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35"/>
            <a:ext cx="12294870" cy="7684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809625"/>
            <a:ext cx="11125200" cy="6048375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87" y="-65767"/>
            <a:ext cx="8010219" cy="6821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3372956" flipH="1">
            <a:off x="2994218" y="2579053"/>
            <a:ext cx="923330" cy="40788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Старанність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7243390" flipH="1">
            <a:off x="3846725" y="308008"/>
            <a:ext cx="923330" cy="37298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Увага 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008411" flipH="1">
            <a:off x="7899308" y="-946928"/>
            <a:ext cx="923330" cy="35404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Охайність 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8119079" flipH="1">
            <a:off x="7958896" y="3830906"/>
            <a:ext cx="923330" cy="33370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Активність  </a:t>
            </a:r>
            <a:endParaRPr lang="uk-UA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4" y="365125"/>
            <a:ext cx="10944726" cy="4868612"/>
          </a:xfrm>
        </p:spPr>
        <p:txBody>
          <a:bodyPr/>
          <a:lstStyle/>
          <a:p>
            <a:r>
              <a:rPr lang="uk-UA" b="1" dirty="0" smtClean="0"/>
              <a:t>Правила роботи на </a:t>
            </a:r>
            <a:r>
              <a:rPr lang="uk-UA" b="1" dirty="0" err="1" smtClean="0"/>
              <a:t>уроці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Не просто відповідати, а міркувати .</a:t>
            </a:r>
            <a:br>
              <a:rPr lang="uk-UA" dirty="0" smtClean="0"/>
            </a:br>
            <a:r>
              <a:rPr lang="uk-UA" dirty="0" smtClean="0"/>
              <a:t>2. Правило «піднятої руки».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0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" y="0"/>
            <a:ext cx="121908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683" y="250031"/>
            <a:ext cx="10515600" cy="742007"/>
          </a:xfrm>
        </p:spPr>
        <p:txBody>
          <a:bodyPr>
            <a:normAutofit/>
          </a:bodyPr>
          <a:lstStyle/>
          <a:p>
            <a:r>
              <a:rPr lang="uk-UA" sz="3600" dirty="0" smtClean="0"/>
              <a:t>1. Перевірка д/з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2475" y="992038"/>
            <a:ext cx="10637808" cy="495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b="1" dirty="0" smtClean="0"/>
              <a:t>. Актуалізація опорних знань. </a:t>
            </a:r>
            <a:r>
              <a:rPr lang="uk-UA" b="1" dirty="0" err="1" smtClean="0"/>
              <a:t>Експерес</a:t>
            </a:r>
            <a:r>
              <a:rPr lang="uk-UA" b="1" dirty="0" smtClean="0"/>
              <a:t>-опитування: (</a:t>
            </a:r>
            <a:r>
              <a:rPr lang="uk-UA" dirty="0" smtClean="0"/>
              <a:t>у цей час демонструю «хмаринки слів» як візуалізацію).</a:t>
            </a:r>
          </a:p>
          <a:p>
            <a:endParaRPr lang="uk-UA" dirty="0" smtClean="0"/>
          </a:p>
          <a:p>
            <a:r>
              <a:rPr lang="uk-UA" dirty="0" smtClean="0"/>
              <a:t>Які три основні орфограми ми розглядали на останніх </a:t>
            </a:r>
            <a:r>
              <a:rPr lang="uk-UA" dirty="0" err="1" smtClean="0"/>
              <a:t>уроках</a:t>
            </a:r>
            <a:r>
              <a:rPr lang="uk-UA" dirty="0" smtClean="0"/>
              <a:t>?</a:t>
            </a:r>
          </a:p>
          <a:p>
            <a:r>
              <a:rPr lang="uk-UA" dirty="0" smtClean="0"/>
              <a:t>Діти, поясніть : «’» –це буква чи графічний знак ?</a:t>
            </a:r>
          </a:p>
          <a:p>
            <a:r>
              <a:rPr lang="uk-UA" dirty="0" smtClean="0"/>
              <a:t>Після яких </a:t>
            </a:r>
            <a:r>
              <a:rPr lang="uk-UA" dirty="0" smtClean="0"/>
              <a:t>букв </a:t>
            </a:r>
            <a:r>
              <a:rPr lang="uk-UA" dirty="0" smtClean="0"/>
              <a:t>ми ставимо апостроф?</a:t>
            </a:r>
          </a:p>
          <a:p>
            <a:r>
              <a:rPr lang="uk-UA" dirty="0" smtClean="0"/>
              <a:t>Після яких </a:t>
            </a:r>
            <a:r>
              <a:rPr lang="uk-UA" dirty="0" smtClean="0"/>
              <a:t>літер  </a:t>
            </a:r>
            <a:r>
              <a:rPr lang="uk-UA" dirty="0" smtClean="0"/>
              <a:t>ми ставимо «ь» у кінці слова чи складу?</a:t>
            </a:r>
          </a:p>
          <a:p>
            <a:r>
              <a:rPr lang="uk-UA" dirty="0" smtClean="0"/>
              <a:t>А після яких букви ніколи не ставимо «ь»?</a:t>
            </a:r>
          </a:p>
          <a:p>
            <a:r>
              <a:rPr lang="uk-UA" dirty="0" smtClean="0"/>
              <a:t>Як на письмі передаються ті приголосні звуки, які у вимові ми подовжуємо?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2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4" y="739148"/>
            <a:ext cx="9810284" cy="5250432"/>
          </a:xfrm>
        </p:spPr>
      </p:pic>
    </p:spTree>
    <p:extLst>
      <p:ext uri="{BB962C8B-B14F-4D97-AF65-F5344CB8AC3E}">
        <p14:creationId xmlns:p14="http://schemas.microsoft.com/office/powerpoint/2010/main" val="13502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8900"/>
            <a:ext cx="12192000" cy="11535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1700" cy="7229475"/>
          </a:xfrm>
        </p:spPr>
        <p:txBody>
          <a:bodyPr/>
          <a:lstStyle/>
          <a:p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3463312">
            <a:off x="4661465" y="8443763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/</a:t>
            </a:r>
            <a:endParaRPr lang="uk-U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65125"/>
            <a:ext cx="388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10" y="4793987"/>
            <a:ext cx="1325880" cy="1770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25" y="-26225"/>
            <a:ext cx="7423417" cy="71412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80" y="3441939"/>
            <a:ext cx="623978" cy="61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38" y="2468705"/>
            <a:ext cx="735041" cy="10756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38" y="4375604"/>
            <a:ext cx="537558" cy="786672"/>
          </a:xfrm>
          <a:prstGeom prst="rect">
            <a:avLst/>
          </a:prstGeom>
        </p:spPr>
      </p:pic>
      <p:cxnSp>
        <p:nvCxnSpPr>
          <p:cNvPr id="17" name="Пряма сполучна лінія 16"/>
          <p:cNvCxnSpPr/>
          <p:nvPr/>
        </p:nvCxnSpPr>
        <p:spPr>
          <a:xfrm>
            <a:off x="10323095" y="61240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8927618" y="4375604"/>
            <a:ext cx="441478" cy="722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98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1</a:t>
            </a:r>
            <a: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Прочитати текст. Виписати в зошит слова з пропусками. На місці крапок  постави відповідні знаки або букви. Пояснити орфограми.</a:t>
            </a:r>
            <a:endParaRPr lang="uk-UA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3849" y="1825625"/>
            <a:ext cx="11317857" cy="4351338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Об…їхав</a:t>
            </a:r>
            <a:r>
              <a:rPr lang="uk-UA" sz="3600" dirty="0" smtClean="0"/>
              <a:t> я багато країв. Тепер у місті живу. Та </a:t>
            </a:r>
            <a:r>
              <a:rPr lang="uk-UA" sz="3600" dirty="0"/>
              <a:t>в</a:t>
            </a:r>
            <a:r>
              <a:rPr lang="uk-UA" sz="3600" dirty="0" smtClean="0"/>
              <a:t>раз я згадав </a:t>
            </a:r>
            <a:r>
              <a:rPr lang="uk-UA" sz="3600" i="1" dirty="0" smtClean="0"/>
              <a:t>хлоп…</a:t>
            </a:r>
            <a:r>
              <a:rPr lang="uk-UA" sz="3600" i="1" dirty="0" err="1" smtClean="0"/>
              <a:t>ячі</a:t>
            </a:r>
            <a:r>
              <a:rPr lang="uk-UA" sz="3600" dirty="0" smtClean="0"/>
              <a:t> забави на </a:t>
            </a:r>
            <a:r>
              <a:rPr lang="uk-UA" sz="3600" i="1" dirty="0" err="1" smtClean="0"/>
              <a:t>бат</a:t>
            </a:r>
            <a:r>
              <a:rPr lang="uk-UA" sz="3600" i="1" dirty="0" smtClean="0"/>
              <a:t>…</a:t>
            </a:r>
            <a:r>
              <a:rPr lang="uk-UA" sz="3600" i="1" dirty="0" err="1" smtClean="0"/>
              <a:t>ківс</a:t>
            </a:r>
            <a:r>
              <a:rPr lang="uk-UA" sz="3600" i="1" dirty="0" smtClean="0"/>
              <a:t>…кому</a:t>
            </a:r>
            <a:r>
              <a:rPr lang="uk-UA" sz="3600" dirty="0" smtClean="0"/>
              <a:t> </a:t>
            </a:r>
            <a:r>
              <a:rPr lang="uk-UA" sz="3600" i="1" dirty="0" smtClean="0"/>
              <a:t>подвір…ї</a:t>
            </a:r>
            <a:r>
              <a:rPr lang="uk-UA" sz="3600" dirty="0" smtClean="0"/>
              <a:t>.  Почув </a:t>
            </a:r>
            <a:r>
              <a:rPr lang="uk-UA" sz="3600" i="1" dirty="0" smtClean="0"/>
              <a:t>трав…</a:t>
            </a:r>
            <a:r>
              <a:rPr lang="uk-UA" sz="3600" i="1" dirty="0" err="1" smtClean="0"/>
              <a:t>яний</a:t>
            </a:r>
            <a:r>
              <a:rPr lang="uk-UA" sz="3600" dirty="0" smtClean="0"/>
              <a:t> дух. Задзвеніли мені </a:t>
            </a:r>
            <a:r>
              <a:rPr lang="uk-UA" sz="3600" i="1" dirty="0" err="1" smtClean="0"/>
              <a:t>солов</a:t>
            </a:r>
            <a:r>
              <a:rPr lang="uk-UA" sz="3600" i="1" dirty="0" smtClean="0"/>
              <a:t>…ї</a:t>
            </a:r>
            <a:r>
              <a:rPr lang="uk-UA" sz="3600" dirty="0" smtClean="0"/>
              <a:t>, заворкотіли </a:t>
            </a:r>
            <a:r>
              <a:rPr lang="uk-UA" sz="3600" i="1" dirty="0" smtClean="0"/>
              <a:t>голуб…</a:t>
            </a:r>
            <a:r>
              <a:rPr lang="uk-UA" sz="3600" i="1" dirty="0" err="1" smtClean="0"/>
              <a:t>ята</a:t>
            </a:r>
            <a:r>
              <a:rPr lang="uk-UA" sz="3600" dirty="0" smtClean="0"/>
              <a:t>. Ледве заходжу, було,  до саду, а із </a:t>
            </a:r>
            <a:r>
              <a:rPr lang="uk-UA" sz="3600" i="1" dirty="0" err="1" smtClean="0"/>
              <a:t>сусідн</a:t>
            </a:r>
            <a:r>
              <a:rPr lang="uk-UA" sz="3600" i="1" dirty="0" smtClean="0"/>
              <a:t>…ого</a:t>
            </a:r>
            <a:r>
              <a:rPr lang="uk-UA" sz="3600" dirty="0" smtClean="0"/>
              <a:t> двору </a:t>
            </a:r>
            <a:r>
              <a:rPr lang="uk-UA" sz="3600" i="1" dirty="0" err="1" smtClean="0"/>
              <a:t>вітаєт</a:t>
            </a:r>
            <a:r>
              <a:rPr lang="uk-UA" sz="3600" i="1" dirty="0" smtClean="0"/>
              <a:t>…ся</a:t>
            </a:r>
            <a:r>
              <a:rPr lang="uk-UA" sz="3600" dirty="0" smtClean="0"/>
              <a:t> дід </a:t>
            </a:r>
            <a:r>
              <a:rPr lang="uk-UA" sz="3600" i="1" dirty="0" err="1" smtClean="0"/>
              <a:t>Св</a:t>
            </a:r>
            <a:r>
              <a:rPr lang="uk-UA" sz="3600" i="1" dirty="0" smtClean="0"/>
              <a:t>…</a:t>
            </a:r>
            <a:r>
              <a:rPr lang="uk-UA" sz="3600" i="1" dirty="0" err="1" smtClean="0"/>
              <a:t>ятослав</a:t>
            </a:r>
            <a:r>
              <a:rPr lang="uk-UA" sz="3600" dirty="0" smtClean="0"/>
              <a:t>. Скинув бриля, махає. Мені все дужче пахне </a:t>
            </a:r>
            <a:r>
              <a:rPr lang="uk-UA" sz="3600" i="1" dirty="0" smtClean="0"/>
              <a:t>м..</a:t>
            </a:r>
            <a:r>
              <a:rPr lang="uk-UA" sz="3600" i="1" dirty="0" err="1" smtClean="0"/>
              <a:t>ята</a:t>
            </a:r>
            <a:r>
              <a:rPr lang="uk-UA" sz="3600" dirty="0" smtClean="0"/>
              <a:t>.  Я хочу додому у </a:t>
            </a:r>
            <a:r>
              <a:rPr lang="uk-UA" sz="3600" i="1" dirty="0" err="1" smtClean="0"/>
              <a:t>бат</a:t>
            </a:r>
            <a:r>
              <a:rPr lang="uk-UA" sz="3600" i="1" dirty="0" smtClean="0"/>
              <a:t>…</a:t>
            </a:r>
            <a:r>
              <a:rPr lang="uk-UA" sz="3600" i="1" dirty="0" err="1" smtClean="0"/>
              <a:t>ківс</a:t>
            </a:r>
            <a:r>
              <a:rPr lang="uk-UA" sz="3600" i="1" dirty="0" smtClean="0"/>
              <a:t>…</a:t>
            </a:r>
            <a:r>
              <a:rPr lang="uk-UA" sz="3600" i="1" dirty="0" err="1" smtClean="0"/>
              <a:t>кий</a:t>
            </a:r>
            <a:r>
              <a:rPr lang="uk-UA" sz="3600" i="1" dirty="0" smtClean="0"/>
              <a:t> </a:t>
            </a:r>
            <a:r>
              <a:rPr lang="uk-UA" sz="3600" dirty="0" smtClean="0"/>
              <a:t>сад.</a:t>
            </a:r>
            <a:endParaRPr lang="uk-UA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07" y="528835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98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03" y="1149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1</a:t>
            </a:r>
            <a: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Прочитати текст. Виписати в зошит слова з пропусками. На місці крапок  постави відповідні знаки або букви. Пояснити орфограми.</a:t>
            </a:r>
            <a:endParaRPr lang="uk-UA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0999" y="1555481"/>
            <a:ext cx="11317857" cy="435133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Об’їхав </a:t>
            </a:r>
            <a:r>
              <a:rPr lang="uk-UA" sz="3600" dirty="0" smtClean="0"/>
              <a:t>я багато країв. Тепер у місті живу. Та </a:t>
            </a:r>
            <a:r>
              <a:rPr lang="uk-UA" sz="3600" dirty="0"/>
              <a:t>в</a:t>
            </a:r>
            <a:r>
              <a:rPr lang="uk-UA" sz="3600" dirty="0" smtClean="0"/>
              <a:t>раз я згадав </a:t>
            </a:r>
            <a:r>
              <a:rPr lang="uk-UA" sz="3600" dirty="0" smtClean="0"/>
              <a:t>хлоп’ячі </a:t>
            </a:r>
            <a:r>
              <a:rPr lang="uk-UA" sz="3600" dirty="0" smtClean="0"/>
              <a:t>забави на </a:t>
            </a:r>
            <a:r>
              <a:rPr lang="uk-UA" sz="3600" dirty="0" smtClean="0"/>
              <a:t>бат</a:t>
            </a:r>
            <a:r>
              <a:rPr lang="uk-UA" sz="3600" dirty="0" smtClean="0"/>
              <a:t>ь</a:t>
            </a:r>
            <a:r>
              <a:rPr lang="uk-UA" sz="3600" dirty="0" smtClean="0"/>
              <a:t>ківс</a:t>
            </a:r>
            <a:r>
              <a:rPr lang="uk-UA" sz="3600" dirty="0"/>
              <a:t>ь</a:t>
            </a:r>
            <a:r>
              <a:rPr lang="uk-UA" sz="3600" dirty="0" smtClean="0"/>
              <a:t>кому подвір’ї</a:t>
            </a:r>
            <a:r>
              <a:rPr lang="uk-UA" sz="3600" dirty="0" smtClean="0"/>
              <a:t>.  Почув </a:t>
            </a:r>
            <a:r>
              <a:rPr lang="uk-UA" sz="3600" dirty="0" smtClean="0"/>
              <a:t>трав’яний </a:t>
            </a:r>
            <a:r>
              <a:rPr lang="uk-UA" sz="3600" dirty="0" smtClean="0"/>
              <a:t>дух. Задзвеніли мені </a:t>
            </a:r>
            <a:r>
              <a:rPr lang="uk-UA" sz="3600" dirty="0" err="1" smtClean="0"/>
              <a:t>солов</a:t>
            </a:r>
            <a:r>
              <a:rPr lang="uk-UA" sz="3600" dirty="0" err="1" smtClean="0"/>
              <a:t>’</a:t>
            </a:r>
            <a:r>
              <a:rPr lang="uk-UA" sz="3600" dirty="0" err="1" smtClean="0"/>
              <a:t>ї</a:t>
            </a:r>
            <a:r>
              <a:rPr lang="uk-UA" sz="3600" dirty="0" smtClean="0"/>
              <a:t>, заворкотіли </a:t>
            </a:r>
            <a:r>
              <a:rPr lang="uk-UA" sz="3600" dirty="0" smtClean="0"/>
              <a:t>голуб’ята</a:t>
            </a:r>
            <a:r>
              <a:rPr lang="uk-UA" sz="3600" dirty="0" smtClean="0"/>
              <a:t>. </a:t>
            </a:r>
            <a:endParaRPr lang="uk-UA" sz="3600" dirty="0" smtClean="0"/>
          </a:p>
          <a:p>
            <a:r>
              <a:rPr lang="uk-UA" sz="3600" dirty="0" smtClean="0"/>
              <a:t>Ледве </a:t>
            </a:r>
            <a:r>
              <a:rPr lang="uk-UA" sz="3600" dirty="0" smtClean="0"/>
              <a:t>заходжу, було,  до саду, а із </a:t>
            </a:r>
            <a:r>
              <a:rPr lang="uk-UA" sz="3600" dirty="0" smtClean="0"/>
              <a:t>сусідн</a:t>
            </a:r>
            <a:r>
              <a:rPr lang="uk-UA" sz="3600" dirty="0"/>
              <a:t>ь</a:t>
            </a:r>
            <a:r>
              <a:rPr lang="uk-UA" sz="3600" dirty="0" smtClean="0"/>
              <a:t>ого </a:t>
            </a:r>
            <a:r>
              <a:rPr lang="uk-UA" sz="3600" dirty="0" smtClean="0"/>
              <a:t>двору </a:t>
            </a:r>
            <a:r>
              <a:rPr lang="uk-UA" sz="3600" dirty="0" smtClean="0"/>
              <a:t>вітаєт</a:t>
            </a:r>
            <a:r>
              <a:rPr lang="uk-UA" sz="3600" dirty="0"/>
              <a:t>ь</a:t>
            </a:r>
            <a:r>
              <a:rPr lang="uk-UA" sz="3600" dirty="0" smtClean="0"/>
              <a:t>ся </a:t>
            </a:r>
            <a:r>
              <a:rPr lang="uk-UA" sz="3600" dirty="0" smtClean="0"/>
              <a:t>дід </a:t>
            </a:r>
            <a:r>
              <a:rPr lang="uk-UA" sz="3600" dirty="0" smtClean="0"/>
              <a:t>Святослав</a:t>
            </a:r>
            <a:r>
              <a:rPr lang="uk-UA" sz="3600" dirty="0" smtClean="0"/>
              <a:t>. Скинув бриля, махає. Мені все дужче пахне </a:t>
            </a:r>
            <a:r>
              <a:rPr lang="uk-UA" sz="3600" dirty="0" smtClean="0"/>
              <a:t>м’ята</a:t>
            </a:r>
            <a:r>
              <a:rPr lang="uk-UA" sz="3600" dirty="0" smtClean="0"/>
              <a:t>.  Я хочу додому у </a:t>
            </a:r>
            <a:r>
              <a:rPr lang="uk-UA" sz="3600" dirty="0" smtClean="0"/>
              <a:t>бат</a:t>
            </a:r>
            <a:r>
              <a:rPr lang="uk-UA" sz="3600" dirty="0" smtClean="0"/>
              <a:t>ь</a:t>
            </a:r>
            <a:r>
              <a:rPr lang="uk-UA" sz="3600" dirty="0" smtClean="0"/>
              <a:t>ківс</a:t>
            </a:r>
            <a:r>
              <a:rPr lang="uk-UA" sz="3600" dirty="0"/>
              <a:t>ь</a:t>
            </a:r>
            <a:r>
              <a:rPr lang="uk-UA" sz="3600" dirty="0" smtClean="0"/>
              <a:t>кий </a:t>
            </a:r>
            <a:r>
              <a:rPr lang="uk-UA" sz="3600" dirty="0" smtClean="0"/>
              <a:t>сад.</a:t>
            </a:r>
            <a:endParaRPr lang="uk-UA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54" y="5245490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26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Фізкультхвилинка 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42" y="1552755"/>
            <a:ext cx="7634378" cy="50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566</Words>
  <Application>Microsoft Office PowerPoint</Application>
  <PresentationFormat>Широкий екран</PresentationFormat>
  <Paragraphs>42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Двадцять восьме лютого  Класна робота </vt:lpstr>
      <vt:lpstr>  </vt:lpstr>
      <vt:lpstr>Правила роботи на уроці:  1. Не просто відповідати, а міркувати . 2. Правило «піднятої руки». </vt:lpstr>
      <vt:lpstr>1. Перевірка д/з</vt:lpstr>
      <vt:lpstr>Презентація PowerPoint</vt:lpstr>
      <vt:lpstr>Презентація PowerPoint</vt:lpstr>
      <vt:lpstr>Вправа 1. Прочитати текст. Виписати в зошит слова з пропусками. На місці крапок  постави відповідні знаки або букви. Пояснити орфограми.</vt:lpstr>
      <vt:lpstr>Вправа 1. Прочитати текст. Виписати в зошит слова з пропусками. На місці крапок  постави відповідні знаки або букви. Пояснити орфограми.</vt:lpstr>
      <vt:lpstr>Фізкультхвилинка </vt:lpstr>
      <vt:lpstr>Вправа 2  «Справжній детектив»  Чому в слові «година»  одна Н, а  в слові «годинник»  - дві?</vt:lpstr>
      <vt:lpstr>Вправа з «ключем».   Із  поданих слів випишіть у стовпчик ті, у яких відбувається подвоєння букв . </vt:lpstr>
      <vt:lpstr>Відповідь до вправи з  «ключем Ключ: річка Ревна  Для перевірки : Рілля, Електронний, Волосся, Насіння,  Алла.</vt:lpstr>
      <vt:lpstr> Рефлексія та самооцінювання  Було корисно дізнатися про…. Мені потрібно ще повторити правила…  Я можу працювати краще …. Все зрозуміло, готовий (а) допомагати іншим…. Своєю роботою на уроці я ….. </vt:lpstr>
      <vt:lpstr>Домашнє завдання: 1. Повторити правила написання орфограм «м’який знак», «апостроф», «подвоєння приголосних».  2. Написати розповідь про свою родину ( 5 речень: захопленння, обов’язки, традиції), використовуючи слова з апострофом, м’яким знаком та подвоєнням .</vt:lpstr>
    </vt:vector>
  </TitlesOfParts>
  <Company>Інститут модернізації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Uchen1</dc:creator>
  <cp:lastModifiedBy>Uchen1</cp:lastModifiedBy>
  <cp:revision>49</cp:revision>
  <dcterms:created xsi:type="dcterms:W3CDTF">2023-02-25T22:31:52Z</dcterms:created>
  <dcterms:modified xsi:type="dcterms:W3CDTF">2023-03-06T11:28:38Z</dcterms:modified>
</cp:coreProperties>
</file>