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1864" r:id="rId3"/>
    <p:sldId id="525" r:id="rId4"/>
    <p:sldId id="422" r:id="rId5"/>
    <p:sldId id="1882" r:id="rId6"/>
    <p:sldId id="1885" r:id="rId7"/>
    <p:sldId id="1895" r:id="rId8"/>
    <p:sldId id="1896" r:id="rId9"/>
    <p:sldId id="1898" r:id="rId10"/>
    <p:sldId id="1899" r:id="rId11"/>
    <p:sldId id="1900" r:id="rId12"/>
    <p:sldId id="1865" r:id="rId13"/>
    <p:sldId id="899" r:id="rId14"/>
    <p:sldId id="1873" r:id="rId15"/>
    <p:sldId id="1901" r:id="rId16"/>
    <p:sldId id="1903" r:id="rId17"/>
    <p:sldId id="1904" r:id="rId18"/>
    <p:sldId id="1902" r:id="rId19"/>
    <p:sldId id="1894" r:id="rId20"/>
    <p:sldId id="1893" r:id="rId21"/>
    <p:sldId id="1854" r:id="rId22"/>
    <p:sldId id="269" r:id="rId23"/>
    <p:sldId id="26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2F3242"/>
    <a:srgbClr val="F4CB02"/>
    <a:srgbClr val="FFFFFF"/>
    <a:srgbClr val="B4EA4E"/>
    <a:srgbClr val="5C045E"/>
    <a:srgbClr val="091255"/>
    <a:srgbClr val="F8C2DA"/>
    <a:srgbClr val="708195"/>
    <a:srgbClr val="051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86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t>2 лютого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12" Type="http://schemas.openxmlformats.org/officeDocument/2006/relationships/image" Target="../media/image3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gif"/><Relationship Id="rId11" Type="http://schemas.openxmlformats.org/officeDocument/2006/relationships/image" Target="../media/image30.gif"/><Relationship Id="rId5" Type="http://schemas.openxmlformats.org/officeDocument/2006/relationships/image" Target="../media/image24.gif"/><Relationship Id="rId10" Type="http://schemas.openxmlformats.org/officeDocument/2006/relationships/image" Target="../media/image29.gif"/><Relationship Id="rId4" Type="http://schemas.openxmlformats.org/officeDocument/2006/relationships/image" Target="../media/image23.png"/><Relationship Id="rId9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learningapps.org/watch?v=pjgxj01852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55409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8F9FE-FD7D-4D5E-A4F0-5CB7444DCCD6}"/>
              </a:ext>
            </a:extLst>
          </p:cNvPr>
          <p:cNvSpPr txBox="1"/>
          <p:nvPr/>
        </p:nvSpPr>
        <p:spPr>
          <a:xfrm>
            <a:off x="1218123" y="2466615"/>
            <a:ext cx="1581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№21-23</a:t>
            </a:r>
            <a:endParaRPr lang="ru-RU" sz="36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4DECFB-A962-4566-9CF8-1E2DA91E71FB}"/>
              </a:ext>
            </a:extLst>
          </p:cNvPr>
          <p:cNvSpPr txBox="1"/>
          <p:nvPr/>
        </p:nvSpPr>
        <p:spPr>
          <a:xfrm>
            <a:off x="3252336" y="3866826"/>
            <a:ext cx="8476771" cy="294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solidFill>
                  <a:srgbClr val="2F32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Теми слайдів. Додавання таблиць до презентацій та їх редагування за допомогою табличного редактора. Діаграми в середовищі редактора, робота з ними. </a:t>
            </a:r>
            <a:r>
              <a:rPr lang="uk-UA" sz="2800" b="1" dirty="0" err="1">
                <a:solidFill>
                  <a:srgbClr val="2F3242"/>
                </a:solidFill>
              </a:rPr>
              <a:t>Проєктна</a:t>
            </a:r>
            <a:r>
              <a:rPr lang="uk-UA" sz="2800" b="1" dirty="0">
                <a:solidFill>
                  <a:srgbClr val="2F3242"/>
                </a:solidFill>
              </a:rPr>
              <a:t> робота. Створення презентації на тему «Моя родина» з подальшим представленням власного проєкту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2E106D-ED0E-4F79-B1EB-4211B1D8E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515" y="391817"/>
            <a:ext cx="3962767" cy="2965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292698" y="1456402"/>
            <a:ext cx="11576747" cy="783193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Діаграма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це графічне зображення співвідношення між різними величинами. Найбільш відомими видами діаграм є стовпчасті й секторні діаграми, а також графіки.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AD6DFE0-D286-4C92-BE6D-C71F32024031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Вставляємо діаграми</a:t>
            </a:r>
          </a:p>
        </p:txBody>
      </p:sp>
      <p:pic>
        <p:nvPicPr>
          <p:cNvPr id="1026" name="Picture 2" descr="Створення зведеної діаграми - Підтримка від Microsoft">
            <a:extLst>
              <a:ext uri="{FF2B5EF4-FFF2-40B4-BE49-F238E27FC236}">
                <a16:creationId xmlns:a16="http://schemas.microsoft.com/office/drawing/2014/main" id="{AE7EB804-63B2-48D9-AB7F-4E6203FD8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12506" r="2011" b="21043"/>
          <a:stretch/>
        </p:blipFill>
        <p:spPr bwMode="auto">
          <a:xfrm>
            <a:off x="475522" y="3427537"/>
            <a:ext cx="4158620" cy="1879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екторна діаграма — Вікіпедія">
            <a:extLst>
              <a:ext uri="{FF2B5EF4-FFF2-40B4-BE49-F238E27FC236}">
                <a16:creationId xmlns:a16="http://schemas.microsoft.com/office/drawing/2014/main" id="{638AF804-B3CD-42DA-B33D-D14CB307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88" y="3138735"/>
            <a:ext cx="264795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Як зробити лінійний графік в Google Таблицях - TheFastCode">
            <a:extLst>
              <a:ext uri="{FF2B5EF4-FFF2-40B4-BE49-F238E27FC236}">
                <a16:creationId xmlns:a16="http://schemas.microsoft.com/office/drawing/2014/main" id="{900E2B43-49FD-4BE2-AD77-D817CA2B0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t="12139" r="3683" b="10129"/>
          <a:stretch/>
        </p:blipFill>
        <p:spPr bwMode="auto">
          <a:xfrm>
            <a:off x="8041584" y="3413330"/>
            <a:ext cx="3687310" cy="190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58CA7-2828-4112-AB8E-BCB839EA1890}"/>
              </a:ext>
            </a:extLst>
          </p:cNvPr>
          <p:cNvSpPr txBox="1"/>
          <p:nvPr/>
        </p:nvSpPr>
        <p:spPr>
          <a:xfrm>
            <a:off x="9482757" y="5379253"/>
            <a:ext cx="80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Графік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F321E5-8109-4E42-9B53-1DD6CD5AE0B2}"/>
              </a:ext>
            </a:extLst>
          </p:cNvPr>
          <p:cNvSpPr txBox="1"/>
          <p:nvPr/>
        </p:nvSpPr>
        <p:spPr>
          <a:xfrm>
            <a:off x="5328292" y="5596185"/>
            <a:ext cx="201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Секторна діаграма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052B4-6765-4E66-9325-B336AA52DEB7}"/>
              </a:ext>
            </a:extLst>
          </p:cNvPr>
          <p:cNvSpPr txBox="1"/>
          <p:nvPr/>
        </p:nvSpPr>
        <p:spPr>
          <a:xfrm>
            <a:off x="1305801" y="5411519"/>
            <a:ext cx="218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Стовпчаста діаграма</a:t>
            </a:r>
          </a:p>
        </p:txBody>
      </p:sp>
    </p:spTree>
    <p:extLst>
      <p:ext uri="{BB962C8B-B14F-4D97-AF65-F5344CB8AC3E}">
        <p14:creationId xmlns:p14="http://schemas.microsoft.com/office/powerpoint/2010/main" val="27240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292698" y="1456402"/>
            <a:ext cx="11576747" cy="442674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Вставити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діаграми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вкладки 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Вставлення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і меню 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Діаграма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AD6DFE0-D286-4C92-BE6D-C71F32024031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Вставляємо діаграми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CFAE85-C9AB-4866-80E5-B652E214B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95" y="2568380"/>
            <a:ext cx="5942748" cy="348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95223-11A2-4C48-8482-5DE12EF8F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139" y="2079593"/>
            <a:ext cx="4335862" cy="456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3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9B710B-D8A3-4FA5-8750-B5EE3AA10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0CE342FF-FFD5-428A-859A-AC2F5D49B69D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B19C41-F765-4091-903E-78BDEF7CA2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A3244E-B1E1-401A-B09A-147581E82A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2C4157-FCF9-47C0-8E67-379CA7A18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724533-4206-420C-AA9E-480C9F7437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39A674-80ED-495C-8364-46DEC4F7E2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1EFF66-1245-47E4-853F-32DE87EA7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752924-D30A-4080-9BE7-EE8A49F4F8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A17DAA-CB69-4F4E-9651-268F53292C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  <p:pic>
        <p:nvPicPr>
          <p:cNvPr id="2" name="Зарядка ТАНЦІ ЗІГРІВАНЦІ ⛄ Фізкультхвилинка розминка. Дитячі пісні з любов'ю до дітей">
            <a:hlinkClick r:id="" action="ppaction://media"/>
            <a:extLst>
              <a:ext uri="{FF2B5EF4-FFF2-40B4-BE49-F238E27FC236}">
                <a16:creationId xmlns:a16="http://schemas.microsoft.com/office/drawing/2014/main" id="{F2DB5B3A-EC71-4441-86DA-7D230CA1C6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22446"/>
            <a:ext cx="12192000" cy="688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4725D47A-5A3C-4115-B704-44C8FB604C56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Працюємо за комп’ютером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7C31C4-864B-4569-8E0B-63A01E2A5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18750" r="8160" b="26250"/>
          <a:stretch/>
        </p:blipFill>
        <p:spPr>
          <a:xfrm>
            <a:off x="312929" y="2834839"/>
            <a:ext cx="3681179" cy="2628652"/>
          </a:xfrm>
          <a:prstGeom prst="rect">
            <a:avLst/>
          </a:prstGeom>
        </p:spPr>
      </p:pic>
      <p:sp>
        <p:nvSpPr>
          <p:cNvPr id="10" name="Дата 1">
            <a:extLst>
              <a:ext uri="{FF2B5EF4-FFF2-40B4-BE49-F238E27FC236}">
                <a16:creationId xmlns:a16="http://schemas.microsoft.com/office/drawing/2014/main" id="{CDA4C1A8-0038-4B00-84C5-B998A4A1E1EF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EDAD03-6050-43B0-84D5-BC4A2159686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473F4160-7D2D-4E7E-B259-2C21A1866C7E}"/>
              </a:ext>
            </a:extLst>
          </p:cNvPr>
          <p:cNvSpPr/>
          <p:nvPr/>
        </p:nvSpPr>
        <p:spPr>
          <a:xfrm>
            <a:off x="4365523" y="1324209"/>
            <a:ext cx="7513548" cy="5248028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2F32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інструкційною карткою</a:t>
            </a:r>
          </a:p>
        </p:txBody>
      </p:sp>
    </p:spTree>
    <p:extLst>
      <p:ext uri="{BB962C8B-B14F-4D97-AF65-F5344CB8AC3E}">
        <p14:creationId xmlns:p14="http://schemas.microsoft.com/office/powerpoint/2010/main" val="32212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40358" y="494529"/>
            <a:ext cx="8638281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2F446C-E6A4-4BB5-BB4E-3C3A511082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56012" y="1271970"/>
            <a:ext cx="889961" cy="8611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DA7EE7-2306-4253-9E7A-C14FA7B4CA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1CF699-C01F-418F-BA9A-FEAAF51CF2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1F4DB4-615D-4C36-B9E7-B320F50BCB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691796" y="1047751"/>
            <a:ext cx="1326769" cy="6675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2A58A8-906C-4B28-B5D0-5AD2DCB5DD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573058" y="1219348"/>
            <a:ext cx="1326769" cy="6870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1CD516-2A97-45C0-BAEA-AC35A7918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9945134" y="3723733"/>
            <a:ext cx="929702" cy="5686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3E57C0-E6A1-46F4-8A3A-1445EFE30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28C62F-184F-494E-9167-A2D3470E3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EEB732-C3D1-42B7-8A45-A75F07A1E3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170947" y="5887414"/>
            <a:ext cx="1326769" cy="8114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1AED1D-80EC-4B2A-874F-BAE9995846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1128558" y="5887414"/>
            <a:ext cx="1326769" cy="8114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4E63A5-4CDD-4D3F-950B-970A4AAF3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-39905" y="4666821"/>
            <a:ext cx="889962" cy="544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B65325-0F63-4D2C-BDE0-6C1772279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589434" y="3723733"/>
            <a:ext cx="1052628" cy="6438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7D41D9-1163-4CDF-BDE0-A03C5B5D7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552253"/>
            <a:ext cx="729437" cy="4857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5346C8-007E-49DD-BFEB-10E7DA7DDA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312806" y="3757932"/>
            <a:ext cx="1096830" cy="5513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0AF475-047F-4812-8539-285F41A35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3" name="Гімнастика для очей №9">
            <a:hlinkClick r:id="" action="ppaction://media"/>
            <a:extLst>
              <a:ext uri="{FF2B5EF4-FFF2-40B4-BE49-F238E27FC236}">
                <a16:creationId xmlns:a16="http://schemas.microsoft.com/office/drawing/2014/main" id="{C47D1CB3-263C-450C-AFBF-6D29CAAB0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293" b="129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8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4145871" y="1737649"/>
            <a:ext cx="7199791" cy="578882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вкладці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обрати тему слайда?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AD6DFE0-D286-4C92-BE6D-C71F32024031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Перевірте себе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214947-CE7D-4C49-8193-2A38FDDFFD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6"/>
          <a:stretch/>
        </p:blipFill>
        <p:spPr>
          <a:xfrm>
            <a:off x="204164" y="1512712"/>
            <a:ext cx="3764153" cy="5269439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AEDCFB8-2AC5-4467-A23D-EB56267574AD}"/>
              </a:ext>
            </a:extLst>
          </p:cNvPr>
          <p:cNvSpPr/>
          <p:nvPr/>
        </p:nvSpPr>
        <p:spPr>
          <a:xfrm>
            <a:off x="6096000" y="2769833"/>
            <a:ext cx="3231472" cy="6591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ysClr val="windowText" lastClr="000000"/>
                </a:solidFill>
              </a:rPr>
              <a:t>Основне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5ECFE216-AB63-4752-B603-165CA72BCAAD}"/>
              </a:ext>
            </a:extLst>
          </p:cNvPr>
          <p:cNvSpPr/>
          <p:nvPr/>
        </p:nvSpPr>
        <p:spPr>
          <a:xfrm>
            <a:off x="6096000" y="3775541"/>
            <a:ext cx="3231472" cy="6591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ysClr val="windowText" lastClr="000000"/>
                </a:solidFill>
              </a:rPr>
              <a:t>Вставлення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108A6D06-51AB-4E79-A2A9-387EE68BB86A}"/>
              </a:ext>
            </a:extLst>
          </p:cNvPr>
          <p:cNvSpPr/>
          <p:nvPr/>
        </p:nvSpPr>
        <p:spPr>
          <a:xfrm>
            <a:off x="6096000" y="4781250"/>
            <a:ext cx="3231472" cy="6591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solidFill>
                  <a:sysClr val="windowText" lastClr="000000"/>
                </a:solidFill>
              </a:rPr>
              <a:t>Конструктор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5A87CC0-2050-4F90-8E34-F41DDC48FB4C}"/>
              </a:ext>
            </a:extLst>
          </p:cNvPr>
          <p:cNvSpPr/>
          <p:nvPr/>
        </p:nvSpPr>
        <p:spPr>
          <a:xfrm>
            <a:off x="5963768" y="4549148"/>
            <a:ext cx="3488924" cy="11579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54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8" grpId="0" animBg="1"/>
      <p:bldP spid="9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4145871" y="1737649"/>
            <a:ext cx="7199791" cy="919401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Оберіть</a:t>
            </a:r>
            <a:r>
              <a:rPr lang="ru-RU" sz="2400" b="1" dirty="0"/>
              <a:t> кнопку, за </a:t>
            </a:r>
            <a:r>
              <a:rPr lang="ru-RU" sz="2400" b="1" dirty="0" err="1"/>
              <a:t>допомогою</a:t>
            </a:r>
            <a:r>
              <a:rPr lang="ru-RU" sz="2400" b="1" dirty="0"/>
              <a:t> </a:t>
            </a:r>
            <a:r>
              <a:rPr lang="ru-RU" sz="2400" b="1" dirty="0" err="1"/>
              <a:t>якої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вставити</a:t>
            </a:r>
            <a:r>
              <a:rPr lang="ru-RU" sz="2400" b="1" dirty="0"/>
              <a:t> </a:t>
            </a:r>
            <a:r>
              <a:rPr lang="ru-RU" sz="2400" b="1" dirty="0" err="1"/>
              <a:t>діаграму</a:t>
            </a:r>
            <a:r>
              <a:rPr lang="ru-RU" sz="2400" b="1" dirty="0"/>
              <a:t> в </a:t>
            </a:r>
            <a:r>
              <a:rPr lang="ru-RU" sz="2400" b="1" dirty="0" err="1"/>
              <a:t>редакторі</a:t>
            </a:r>
            <a:r>
              <a:rPr lang="ru-RU" sz="2400" b="1" dirty="0"/>
              <a:t> MS PowerPoint.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AD6DFE0-D286-4C92-BE6D-C71F32024031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Перевірте себе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214947-CE7D-4C49-8193-2A38FDDFFD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6"/>
          <a:stretch/>
        </p:blipFill>
        <p:spPr>
          <a:xfrm>
            <a:off x="204164" y="1512712"/>
            <a:ext cx="3764153" cy="52694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D5DF71-85E4-4DBA-ABDF-C89F0567F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140" y="3686799"/>
            <a:ext cx="5960182" cy="1225072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55696272-C4CF-49B5-84A9-FFF4B915BD58}"/>
              </a:ext>
            </a:extLst>
          </p:cNvPr>
          <p:cNvSpPr/>
          <p:nvPr/>
        </p:nvSpPr>
        <p:spPr>
          <a:xfrm>
            <a:off x="6461608" y="3924845"/>
            <a:ext cx="1117752" cy="8097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6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4145871" y="1737649"/>
            <a:ext cx="7199791" cy="442674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Установіть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відповідність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AD6DFE0-D286-4C92-BE6D-C71F32024031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Перевірте себе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214947-CE7D-4C49-8193-2A38FDDFFD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6"/>
          <a:stretch/>
        </p:blipFill>
        <p:spPr>
          <a:xfrm>
            <a:off x="204164" y="1512712"/>
            <a:ext cx="3764153" cy="52694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8C2603-CCE4-41FA-AB9B-870F7C8C0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5" r="67797"/>
          <a:stretch/>
        </p:blipFill>
        <p:spPr>
          <a:xfrm>
            <a:off x="8611339" y="2624501"/>
            <a:ext cx="1393795" cy="1076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CB5E87-2D33-46F2-9AE1-1149C104F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5" r="33585"/>
          <a:stretch/>
        </p:blipFill>
        <p:spPr>
          <a:xfrm>
            <a:off x="8611339" y="4020410"/>
            <a:ext cx="1544716" cy="10763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F0EC2B-DA52-4DF9-815A-F8F0A71BD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85"/>
          <a:stretch/>
        </p:blipFill>
        <p:spPr>
          <a:xfrm>
            <a:off x="8611339" y="5416319"/>
            <a:ext cx="1613655" cy="1076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862D6E-88AA-48E4-831E-7FE19EC1A481}"/>
              </a:ext>
            </a:extLst>
          </p:cNvPr>
          <p:cNvSpPr txBox="1"/>
          <p:nvPr/>
        </p:nvSpPr>
        <p:spPr>
          <a:xfrm>
            <a:off x="4758308" y="4347672"/>
            <a:ext cx="2189060" cy="369332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Графік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1BC791-887E-4BFC-A125-9F27A7C6C71E}"/>
              </a:ext>
            </a:extLst>
          </p:cNvPr>
          <p:cNvSpPr txBox="1"/>
          <p:nvPr/>
        </p:nvSpPr>
        <p:spPr>
          <a:xfrm>
            <a:off x="4758307" y="2925530"/>
            <a:ext cx="2189059" cy="369332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Секторна діаграма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397437-8895-4A48-928B-EDD25BE7E705}"/>
              </a:ext>
            </a:extLst>
          </p:cNvPr>
          <p:cNvSpPr txBox="1"/>
          <p:nvPr/>
        </p:nvSpPr>
        <p:spPr>
          <a:xfrm>
            <a:off x="4758308" y="5769815"/>
            <a:ext cx="2189061" cy="369332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dirty="0"/>
              <a:t>Стовпчаста діаграма</a:t>
            </a:r>
          </a:p>
        </p:txBody>
      </p:sp>
      <p:cxnSp>
        <p:nvCxnSpPr>
          <p:cNvPr id="17" name="Пряма зі стрілкою 16">
            <a:extLst>
              <a:ext uri="{FF2B5EF4-FFF2-40B4-BE49-F238E27FC236}">
                <a16:creationId xmlns:a16="http://schemas.microsoft.com/office/drawing/2014/main" id="{1590942E-1FD8-4EE4-A8B9-F01A53F06FEC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6947366" y="3110196"/>
            <a:ext cx="1663973" cy="14483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зі стрілкою 17">
            <a:extLst>
              <a:ext uri="{FF2B5EF4-FFF2-40B4-BE49-F238E27FC236}">
                <a16:creationId xmlns:a16="http://schemas.microsoft.com/office/drawing/2014/main" id="{C223CC12-FFAC-4E86-854D-A5E135BBCA49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6947366" y="3162664"/>
            <a:ext cx="1663973" cy="2799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зі стрілкою 18">
            <a:extLst>
              <a:ext uri="{FF2B5EF4-FFF2-40B4-BE49-F238E27FC236}">
                <a16:creationId xmlns:a16="http://schemas.microsoft.com/office/drawing/2014/main" id="{C2D6923F-553D-41E3-8230-DE54E9527A05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947368" y="4532338"/>
            <a:ext cx="1695633" cy="14737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bg1"/>
                </a:solidFill>
              </a:rPr>
              <a:t>Щоби відкрити інтерактивне завдання, натисніть на помаранчевий прямокутник або наведіть камеру смартфона на </a:t>
            </a:r>
            <a:r>
              <a:rPr lang="en-US" sz="2000" i="1" dirty="0">
                <a:solidFill>
                  <a:schemeClr val="bg1"/>
                </a:solidFill>
              </a:rPr>
              <a:t>QR-</a:t>
            </a:r>
            <a:r>
              <a:rPr lang="uk-UA" sz="2000" i="1" dirty="0">
                <a:solidFill>
                  <a:schemeClr val="bg1"/>
                </a:solidFill>
              </a:rPr>
              <a:t>код.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F0DCC145-12A5-4979-8522-B84EB31D46A5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94A5F-568A-4FD3-B586-A1AFB725739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8">
            <a:hlinkClick r:id="rId2"/>
            <a:extLst>
              <a:ext uri="{FF2B5EF4-FFF2-40B4-BE49-F238E27FC236}">
                <a16:creationId xmlns:a16="http://schemas.microsoft.com/office/drawing/2014/main" id="{62726E1D-CEC8-4ABE-9E77-3722FB95CDEA}"/>
              </a:ext>
            </a:extLst>
          </p:cNvPr>
          <p:cNvSpPr/>
          <p:nvPr/>
        </p:nvSpPr>
        <p:spPr>
          <a:xfrm>
            <a:off x="1070033" y="1490200"/>
            <a:ext cx="10312070" cy="1524015"/>
          </a:xfrm>
          <a:prstGeom prst="roundRect">
            <a:avLst/>
          </a:prstGeom>
          <a:solidFill>
            <a:srgbClr val="F9A832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Інтерактивне</a:t>
            </a: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642"/>
            <a:ext cx="2923413" cy="31437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9D9D52E-F163-42E0-9F9C-80A77FCA0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19" y="3429000"/>
            <a:ext cx="3014214" cy="301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97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Картинки анимации улитки | vse-pke.ru">
            <a:extLst>
              <a:ext uri="{FF2B5EF4-FFF2-40B4-BE49-F238E27FC236}">
                <a16:creationId xmlns:a16="http://schemas.microsoft.com/office/drawing/2014/main" id="{6C1789D9-EF3A-4881-889D-537AEDB47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7" b="17573"/>
          <a:stretch/>
        </p:blipFill>
        <p:spPr bwMode="auto">
          <a:xfrm>
            <a:off x="282498" y="1657009"/>
            <a:ext cx="6878823" cy="455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19101116-6EA4-4294-90D4-127A36FD9BAD}"/>
              </a:ext>
            </a:extLst>
          </p:cNvPr>
          <p:cNvSpPr/>
          <p:nvPr/>
        </p:nvSpPr>
        <p:spPr>
          <a:xfrm>
            <a:off x="7161321" y="2398283"/>
            <a:ext cx="4660776" cy="2962513"/>
          </a:xfrm>
          <a:prstGeom prst="roundRect">
            <a:avLst/>
          </a:prstGeom>
          <a:solidFill>
            <a:srgbClr val="7030A0"/>
          </a:solidFill>
          <a:ln w="28575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 err="1"/>
              <a:t>Равлик</a:t>
            </a:r>
            <a:r>
              <a:rPr lang="ru-RU" sz="2800" dirty="0"/>
              <a:t> за перший день </a:t>
            </a:r>
            <a:r>
              <a:rPr lang="ru-RU" sz="2800" dirty="0" err="1"/>
              <a:t>проповз</a:t>
            </a:r>
            <a:r>
              <a:rPr lang="ru-RU" sz="2800" dirty="0"/>
              <a:t> 10 см, а  за </a:t>
            </a:r>
            <a:r>
              <a:rPr lang="ru-RU" sz="2800" dirty="0" err="1"/>
              <a:t>кожний</a:t>
            </a:r>
            <a:r>
              <a:rPr lang="ru-RU" sz="2800" dirty="0"/>
              <a:t> </a:t>
            </a:r>
            <a:r>
              <a:rPr lang="ru-RU" sz="2800" dirty="0" err="1"/>
              <a:t>наступний</a:t>
            </a:r>
            <a:r>
              <a:rPr lang="ru-RU" sz="2800" dirty="0"/>
              <a:t> день </a:t>
            </a:r>
            <a:r>
              <a:rPr lang="ru-RU" sz="2800" dirty="0" err="1"/>
              <a:t>він</a:t>
            </a:r>
            <a:r>
              <a:rPr lang="ru-RU" sz="2800" dirty="0"/>
              <a:t> </a:t>
            </a:r>
            <a:r>
              <a:rPr lang="ru-RU" sz="2800" dirty="0" err="1"/>
              <a:t>проповзав</a:t>
            </a:r>
            <a:r>
              <a:rPr lang="ru-RU" sz="2800" dirty="0"/>
              <a:t> на 3 см </a:t>
            </a:r>
            <a:r>
              <a:rPr lang="ru-RU" sz="2800" dirty="0" err="1"/>
              <a:t>більше</a:t>
            </a:r>
            <a:r>
              <a:rPr lang="ru-RU" sz="2800" dirty="0"/>
              <a:t>. Яку </a:t>
            </a:r>
            <a:r>
              <a:rPr lang="ru-RU" sz="2800" dirty="0" err="1"/>
              <a:t>відстань</a:t>
            </a:r>
            <a:r>
              <a:rPr lang="ru-RU" sz="2800" dirty="0"/>
              <a:t> </a:t>
            </a:r>
            <a:r>
              <a:rPr lang="ru-RU" sz="2800" dirty="0" err="1"/>
              <a:t>подолав</a:t>
            </a:r>
            <a:r>
              <a:rPr lang="ru-RU" sz="2800" dirty="0"/>
              <a:t> </a:t>
            </a:r>
            <a:r>
              <a:rPr lang="ru-RU" sz="2800" dirty="0" err="1"/>
              <a:t>равлик</a:t>
            </a:r>
            <a:r>
              <a:rPr lang="ru-RU" sz="2800" dirty="0"/>
              <a:t> за </a:t>
            </a:r>
            <a:r>
              <a:rPr lang="ru-RU" sz="2800" dirty="0" err="1"/>
              <a:t>тиждень</a:t>
            </a:r>
            <a:r>
              <a:rPr lang="ru-RU" sz="2800" dirty="0"/>
              <a:t>?</a:t>
            </a:r>
            <a:endParaRPr lang="uk-UA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8309D93-84D9-4DCF-86A4-52844D8A5AE3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Логічна задача</a:t>
            </a:r>
          </a:p>
        </p:txBody>
      </p:sp>
    </p:spTree>
    <p:extLst>
      <p:ext uri="{BB962C8B-B14F-4D97-AF65-F5344CB8AC3E}">
        <p14:creationId xmlns:p14="http://schemas.microsoft.com/office/powerpoint/2010/main" val="420291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0EA2BA-A285-41A3-A0E1-AB6F5957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04" y="1235566"/>
            <a:ext cx="5621596" cy="5419470"/>
          </a:xfrm>
          <a:prstGeom prst="rect">
            <a:avLst/>
          </a:prstGeom>
        </p:spPr>
      </p:pic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id="{68B0A790-CC1D-455D-8164-4F632F6F0661}"/>
              </a:ext>
            </a:extLst>
          </p:cNvPr>
          <p:cNvSpPr/>
          <p:nvPr/>
        </p:nvSpPr>
        <p:spPr>
          <a:xfrm>
            <a:off x="538036" y="1406175"/>
            <a:ext cx="6510834" cy="4907423"/>
          </a:xfrm>
          <a:prstGeom prst="wedgeRoundRectCallout">
            <a:avLst>
              <a:gd name="adj1" fmla="val 72542"/>
              <a:gd name="adj2" fmla="val 252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Добрий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день!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Сіли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рівно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озирнулись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Один одному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всміхнулись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Якщо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добре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працювати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–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Вийдуть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гарні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результати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Тож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не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гаємо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ми час,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Бо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знання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</a:rPr>
              <a:t>чекають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 нас!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8ECED6-19AB-4F30-9312-BEA83621AA6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8A0783-5C84-404F-BA8C-3826D6FCE0D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19101116-6EA4-4294-90D4-127A36FD9BAD}"/>
              </a:ext>
            </a:extLst>
          </p:cNvPr>
          <p:cNvSpPr/>
          <p:nvPr/>
        </p:nvSpPr>
        <p:spPr>
          <a:xfrm>
            <a:off x="6498454" y="2444864"/>
            <a:ext cx="4660776" cy="2281476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uk-UA" sz="3200" b="1" dirty="0">
              <a:solidFill>
                <a:schemeClr val="tx1"/>
              </a:solidFill>
            </a:endParaRPr>
          </a:p>
          <a:p>
            <a:pPr algn="ctr"/>
            <a:r>
              <a:rPr lang="uk-UA" sz="3200" b="1" dirty="0">
                <a:solidFill>
                  <a:schemeClr val="tx1"/>
                </a:solidFill>
              </a:rPr>
              <a:t>Опрацювати с. 118-123 у підручнику.</a:t>
            </a:r>
          </a:p>
          <a:p>
            <a:pPr algn="ctr"/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8309D93-84D9-4DCF-86A4-52844D8A5AE3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Завдання додому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28EF18-23DE-4F7B-9E28-C71C5119F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737"/>
            <a:ext cx="5965736" cy="558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1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Підсумок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28B7EC-B313-4213-869C-E67EE118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4494250" cy="56896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5565AA03-0C59-4EF7-BDE7-D24120464ABD}"/>
              </a:ext>
            </a:extLst>
          </p:cNvPr>
          <p:cNvSpPr/>
          <p:nvPr/>
        </p:nvSpPr>
        <p:spPr>
          <a:xfrm>
            <a:off x="5122416" y="1280576"/>
            <a:ext cx="6777484" cy="1003176"/>
          </a:xfrm>
          <a:prstGeom prst="roundRect">
            <a:avLst/>
          </a:prstGeom>
          <a:solidFill>
            <a:srgbClr val="F54545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Як обрати тему слайдів для презентації у </a:t>
            </a:r>
            <a:r>
              <a:rPr lang="en-US" sz="2400" dirty="0">
                <a:solidFill>
                  <a:schemeClr val="tx1"/>
                </a:solidFill>
              </a:rPr>
              <a:t>Power Point</a:t>
            </a:r>
            <a:r>
              <a:rPr lang="uk-UA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62726E1D-CEC8-4ABE-9E77-3722FB95CDEA}"/>
              </a:ext>
            </a:extLst>
          </p:cNvPr>
          <p:cNvSpPr/>
          <p:nvPr/>
        </p:nvSpPr>
        <p:spPr>
          <a:xfrm>
            <a:off x="5122416" y="2690753"/>
            <a:ext cx="6777484" cy="1003176"/>
          </a:xfrm>
          <a:prstGeom prst="roundRect">
            <a:avLst/>
          </a:prstGeom>
          <a:solidFill>
            <a:srgbClr val="F9A832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Які об’єкти можна вставити на слайд презентації?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E77592A2-B63D-4A25-A462-8D82AA596819}"/>
              </a:ext>
            </a:extLst>
          </p:cNvPr>
          <p:cNvSpPr/>
          <p:nvPr/>
        </p:nvSpPr>
        <p:spPr>
          <a:xfrm>
            <a:off x="5122416" y="5511111"/>
            <a:ext cx="6777484" cy="1003178"/>
          </a:xfrm>
          <a:prstGeom prst="roundRect">
            <a:avLst/>
          </a:prstGeom>
          <a:solidFill>
            <a:srgbClr val="B4EA4E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Як додати до слайду презентації діаграму?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8C2F8AA3-06D3-4859-AD46-D3A28C66D1C8}"/>
              </a:ext>
            </a:extLst>
          </p:cNvPr>
          <p:cNvSpPr/>
          <p:nvPr/>
        </p:nvSpPr>
        <p:spPr>
          <a:xfrm>
            <a:off x="5122416" y="4100930"/>
            <a:ext cx="6777484" cy="1003180"/>
          </a:xfrm>
          <a:prstGeom prst="roundRect">
            <a:avLst/>
          </a:prstGeom>
          <a:solidFill>
            <a:srgbClr val="7DE0F4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</a:rPr>
              <a:t>Як додати до слайду презентації таблицю?</a:t>
            </a:r>
          </a:p>
        </p:txBody>
      </p:sp>
    </p:spTree>
    <p:extLst>
      <p:ext uri="{BB962C8B-B14F-4D97-AF65-F5344CB8AC3E}">
        <p14:creationId xmlns:p14="http://schemas.microsoft.com/office/powerpoint/2010/main" val="15699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E43342-029B-4C75-BB88-C367F6B94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2" y="4863667"/>
            <a:ext cx="4966283" cy="18211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629D0-336C-419F-A8A4-2C0197B93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44" y="2935280"/>
            <a:ext cx="5298087" cy="1942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A90978-B131-4245-BEFF-17900FECE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9" y="1054570"/>
            <a:ext cx="510330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539EA0F-F1A1-48E3-9066-E9E67BA26CAD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До нових зустрічей!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id="{170D910A-F89A-4E93-B678-81CAD961BF4C}"/>
              </a:ext>
            </a:extLst>
          </p:cNvPr>
          <p:cNvSpPr/>
          <p:nvPr/>
        </p:nvSpPr>
        <p:spPr>
          <a:xfrm>
            <a:off x="332676" y="1409206"/>
            <a:ext cx="5669229" cy="5246799"/>
          </a:xfrm>
          <a:prstGeom prst="wedgeRoundRectCallout">
            <a:avLst>
              <a:gd name="adj1" fmla="val 59846"/>
              <a:gd name="adj2" fmla="val -20219"/>
              <a:gd name="adj3" fmla="val 16667"/>
            </a:avLst>
          </a:prstGeom>
          <a:solidFill>
            <a:srgbClr val="FF7D4C"/>
          </a:solidFill>
          <a:ln w="762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solidFill>
                  <a:schemeClr val="bg1"/>
                </a:solidFill>
              </a:rPr>
              <a:t>Чудово провели час. Приходь ще!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5609E-29D7-47B0-8959-AC236B626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54" y="886897"/>
            <a:ext cx="6314870" cy="6087817"/>
          </a:xfrm>
          <a:prstGeom prst="rect">
            <a:avLst/>
          </a:prstGeom>
        </p:spPr>
      </p:pic>
      <p:sp>
        <p:nvSpPr>
          <p:cNvPr id="13" name="Дата 1">
            <a:extLst>
              <a:ext uri="{FF2B5EF4-FFF2-40B4-BE49-F238E27FC236}">
                <a16:creationId xmlns:a16="http://schemas.microsoft.com/office/drawing/2014/main" id="{9F9F3339-15E9-4100-BCF5-82790D169C6B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AB500-27CD-4F08-A9A1-1B0526F08E6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Правила поведінки в кабінеті інформатики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D98C64-D9CE-46F4-852E-0B4B0C3BA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7" y="1421137"/>
            <a:ext cx="2971553" cy="20078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8622ED-BECA-4353-AC41-E11EDA8A3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61" y="1212037"/>
            <a:ext cx="3590469" cy="2426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637DB8-CB9F-4553-8F89-473DF5AB79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35" y="1140542"/>
            <a:ext cx="4147128" cy="2802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22553A-247B-4B3C-A29D-FD01DA010C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5910" b="2459"/>
          <a:stretch/>
        </p:blipFill>
        <p:spPr>
          <a:xfrm>
            <a:off x="141252" y="3638099"/>
            <a:ext cx="3216840" cy="3196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5A2060-AA5E-49A8-8A4D-330A8B192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16" y="4048892"/>
            <a:ext cx="3699584" cy="24997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10308B-4BDA-4773-AAA1-10098799D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29" y="3035299"/>
            <a:ext cx="4512650" cy="401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Повідомлення теми і мети уроку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Бульбашка прямої мови: прямокутна з округленими кутами 5">
            <a:extLst>
              <a:ext uri="{FF2B5EF4-FFF2-40B4-BE49-F238E27FC236}">
                <a16:creationId xmlns:a16="http://schemas.microsoft.com/office/drawing/2014/main" id="{E2A5ED55-1A96-482C-8018-A77A944EB088}"/>
              </a:ext>
            </a:extLst>
          </p:cNvPr>
          <p:cNvSpPr/>
          <p:nvPr/>
        </p:nvSpPr>
        <p:spPr>
          <a:xfrm>
            <a:off x="474740" y="1406176"/>
            <a:ext cx="6535659" cy="1012559"/>
          </a:xfrm>
          <a:prstGeom prst="wedgeRoundRectCallout">
            <a:avLst>
              <a:gd name="adj1" fmla="val 62742"/>
              <a:gd name="adj2" fmla="val 38790"/>
              <a:gd name="adj3" fmla="val 16667"/>
            </a:avLst>
          </a:prstGeom>
          <a:solidFill>
            <a:srgbClr val="DEFF89"/>
          </a:solidFill>
          <a:ln w="57150">
            <a:solidFill>
              <a:srgbClr val="79B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Сьогодні на уроці ми з вами: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57ED17-C3D3-4A8C-9727-DA822ED82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50" y="895607"/>
            <a:ext cx="3700510" cy="5913489"/>
          </a:xfrm>
          <a:prstGeom prst="rect">
            <a:avLst/>
          </a:prstGeom>
        </p:spPr>
      </p:pic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6BC5233E-9009-4B38-906A-7AC77D6880FA}"/>
              </a:ext>
            </a:extLst>
          </p:cNvPr>
          <p:cNvSpPr/>
          <p:nvPr/>
        </p:nvSpPr>
        <p:spPr>
          <a:xfrm>
            <a:off x="474740" y="4290284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потренуємося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вставляти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презентацію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таблиці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й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діаграми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;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7412941-D02E-455F-B650-92A8289A1465}"/>
              </a:ext>
            </a:extLst>
          </p:cNvPr>
          <p:cNvSpPr/>
          <p:nvPr/>
        </p:nvSpPr>
        <p:spPr>
          <a:xfrm>
            <a:off x="474740" y="2930995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дослідимо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теми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слайдів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презентації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;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2DA348F6-848F-4FDE-B2C2-F5CB22FA99DF}"/>
              </a:ext>
            </a:extLst>
          </p:cNvPr>
          <p:cNvSpPr/>
          <p:nvPr/>
        </p:nvSpPr>
        <p:spPr>
          <a:xfrm>
            <a:off x="474740" y="5649572"/>
            <a:ext cx="6535658" cy="921357"/>
          </a:xfrm>
          <a:prstGeom prst="roundRect">
            <a:avLst/>
          </a:prstGeom>
          <a:solidFill>
            <a:srgbClr val="F9F95D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створимо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презентацію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за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зразком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uk-UA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79121A1-42A6-42BD-A891-120D8A8F7F1A}"/>
              </a:ext>
            </a:extLst>
          </p:cNvPr>
          <p:cNvSpPr/>
          <p:nvPr/>
        </p:nvSpPr>
        <p:spPr>
          <a:xfrm>
            <a:off x="7708230" y="4867228"/>
            <a:ext cx="3588774" cy="1561563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3 чоловік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Інтелектуальна розминка</a:t>
            </a:r>
          </a:p>
        </p:txBody>
      </p:sp>
      <p:sp>
        <p:nvSpPr>
          <p:cNvPr id="16" name="Дата 1">
            <a:extLst>
              <a:ext uri="{FF2B5EF4-FFF2-40B4-BE49-F238E27FC236}">
                <a16:creationId xmlns:a16="http://schemas.microsoft.com/office/drawing/2014/main" id="{E4BA0634-C4A0-4761-A7C1-505F00E3FD59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442077-F096-4C2D-B17B-68E3036EC44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DDEA006E-D455-49A9-A85E-858784DEDEC1}"/>
              </a:ext>
            </a:extLst>
          </p:cNvPr>
          <p:cNvSpPr/>
          <p:nvPr/>
        </p:nvSpPr>
        <p:spPr>
          <a:xfrm>
            <a:off x="7119151" y="1109710"/>
            <a:ext cx="4660490" cy="3888418"/>
          </a:xfrm>
          <a:prstGeom prst="roundRect">
            <a:avLst/>
          </a:prstGeom>
          <a:solidFill>
            <a:srgbClr val="66FF33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800" dirty="0">
                <a:solidFill>
                  <a:schemeClr val="accent6">
                    <a:lumMod val="50000"/>
                  </a:schemeClr>
                </a:solidFill>
              </a:rPr>
              <a:t>На столі лежали 3 цукерки в одній купці. Дві матері, дві дочки та бабуся з внучкою взяли цукерки по одній штучці, і не стало цієї купки. Як це розуміти? Скільки чоловік брали цукерки?</a:t>
            </a:r>
            <a:endParaRPr lang="ru-RU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30" name="Picture 6" descr="ᐉ Цукерки фінік-волоський горіх в шоколаді — купити по ціні 196,70 грн/кг •  Київ, Харків, Дніпро • FRUIT TIME">
            <a:extLst>
              <a:ext uri="{FF2B5EF4-FFF2-40B4-BE49-F238E27FC236}">
                <a16:creationId xmlns:a16="http://schemas.microsoft.com/office/drawing/2014/main" id="{CFC3AC94-23E3-4466-9EB1-5D3AF195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97" y="1456402"/>
            <a:ext cx="4994142" cy="49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14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292698" y="1456402"/>
            <a:ext cx="11576747" cy="783193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слайда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визначає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фоновий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малюнок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стиль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заголовків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розмір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колір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шрифту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Вибрати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тему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вкладки «Конструктор».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AD6DFE0-D286-4C92-BE6D-C71F32024031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Теми слайдів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49D926-8489-425F-9171-574C818F1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403"/>
          <a:stretch/>
        </p:blipFill>
        <p:spPr>
          <a:xfrm>
            <a:off x="300048" y="3559946"/>
            <a:ext cx="11591905" cy="158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22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292698" y="1456402"/>
            <a:ext cx="11576747" cy="442674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Відкрийте редактор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PowerPoint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uk-U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дослідіть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який вигляд мають різні теми слайдів презентації.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AD6DFE0-D286-4C92-BE6D-C71F32024031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Теми слайдів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9849C3-05FC-4928-831A-93A0FD94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964" y="2092256"/>
            <a:ext cx="8330214" cy="4487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9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292698" y="1456402"/>
            <a:ext cx="11576747" cy="783193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Створіть кілька слайдів із різними макетами розташування об'єктів і </a:t>
            </a:r>
            <a:r>
              <a:rPr lang="uk-U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дослідіть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який вигляд матимуть слайди з різними темами.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AD6DFE0-D286-4C92-BE6D-C71F32024031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Теми слайдів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533BA3-99E2-41D5-89AD-6F9F8B0B1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480" y="2399587"/>
            <a:ext cx="7617041" cy="4268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495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ата 1">
            <a:extLst>
              <a:ext uri="{FF2B5EF4-FFF2-40B4-BE49-F238E27FC236}">
                <a16:creationId xmlns:a16="http://schemas.microsoft.com/office/drawing/2014/main" id="{5AE5222A-D41D-45D0-B5E8-CBA9CE3FE6A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02.02.2023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58D46-37AB-4B28-8895-4912C78EDC4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F3E3E9-1D9F-4493-A4BB-9BBE5E8709F1}"/>
              </a:ext>
            </a:extLst>
          </p:cNvPr>
          <p:cNvSpPr/>
          <p:nvPr/>
        </p:nvSpPr>
        <p:spPr>
          <a:xfrm>
            <a:off x="292698" y="1456402"/>
            <a:ext cx="11576747" cy="1123712"/>
          </a:xfrm>
          <a:prstGeom prst="roundRect">
            <a:avLst/>
          </a:prstGeom>
          <a:ln w="1905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вмієте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створювати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вставляти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таблиці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текстовому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MS Word. 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MS PowerPoint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вставляти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таблиці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слайди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команд 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Вставлення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і 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Таблиця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AD6DFE0-D286-4C92-BE6D-C71F32024031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Створюємо таблиці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843374-0E3E-4DB2-8F13-56B9AC6C3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26" y="2791113"/>
            <a:ext cx="3181717" cy="386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06E3F0-9616-4BAC-B0DD-2AFA21214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005" y="3655969"/>
            <a:ext cx="7449845" cy="230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D02BC807-5F44-4295-8499-90046DC9B676}"/>
              </a:ext>
            </a:extLst>
          </p:cNvPr>
          <p:cNvCxnSpPr/>
          <p:nvPr/>
        </p:nvCxnSpPr>
        <p:spPr>
          <a:xfrm>
            <a:off x="1615734" y="4421080"/>
            <a:ext cx="3089430" cy="3037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8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2368</TotalTime>
  <Words>504</Words>
  <Application>Microsoft Office PowerPoint</Application>
  <PresentationFormat>Широкий екран</PresentationFormat>
  <Paragraphs>111</Paragraphs>
  <Slides>23</Slides>
  <Notes>2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Василь Цупа</cp:lastModifiedBy>
  <cp:revision>342</cp:revision>
  <dcterms:created xsi:type="dcterms:W3CDTF">2015-10-20T21:14:13Z</dcterms:created>
  <dcterms:modified xsi:type="dcterms:W3CDTF">2023-02-02T13:57:35Z</dcterms:modified>
</cp:coreProperties>
</file>