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D6AC2-065B-483F-9541-DB747902A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6604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Тактична підготовка.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4. Дії солдата у складі малих тактичних груп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B8ED4-877D-460C-8906-C0587A2EB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9448800" cy="2032001"/>
          </a:xfrm>
        </p:spPr>
        <p:txBody>
          <a:bodyPr/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спостереження.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 з початком вогневої підготовки, відбиття атаки танків і піхоти.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боротьби з авіацією противника.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Дії під час застосування зброї масового ураження.</a:t>
            </a:r>
          </a:p>
        </p:txBody>
      </p:sp>
    </p:spTree>
    <p:extLst>
      <p:ext uri="{BB962C8B-B14F-4D97-AF65-F5344CB8AC3E}">
        <p14:creationId xmlns:p14="http://schemas.microsoft.com/office/powerpoint/2010/main" val="397311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65CC1A-5B8B-4DF3-BA46-E10FB8BA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Дії під час застосування зброї масового ураження</a:t>
            </a:r>
          </a:p>
          <a:p>
            <a:pPr marL="0" indent="0">
              <a:buNone/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отриманням сигналу про безпосередню загрозу застосування противником ЗМУ весь особовий склад займає укриття, а у разі застосування противником хімічної зброї – негайно надягає засоби індивідуального захисту (у танках, БМП вмикається система колективного захисту).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085837-A901-46DC-9A91-FE630358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818" y="3028950"/>
            <a:ext cx="2728913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4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BA6798-678B-428A-BDD2-2CC65090C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marL="753745" algn="ctr">
              <a:spcBef>
                <a:spcPts val="730"/>
              </a:spcBef>
              <a:spcAft>
                <a:spcPts val="0"/>
              </a:spcAft>
            </a:pPr>
            <a:r>
              <a:rPr lang="uk-UA" sz="39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Дії під час повітряного нальоту.</a:t>
            </a:r>
            <a:endParaRPr lang="ru-RU" sz="3900" b="1" dirty="0">
              <a:solidFill>
                <a:schemeClr val="bg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3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595" algn="l"/>
              </a:tabLs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повітряного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нальоту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важливо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панікувати.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3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595" algn="l"/>
              </a:tabLs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перебуваєте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відкритій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ділянці,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ляжте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ниць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дивіться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вгору.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51205" lvl="0" indent="-342900">
              <a:lnSpc>
                <a:spcPct val="108000"/>
              </a:lnSpc>
              <a:spcBef>
                <a:spcPts val="14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4960" algn="l"/>
              </a:tabLs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Переповзайте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укриття,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воно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поруч.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біжіть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різкий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обов’язково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приверне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пілота.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85800" lvl="0" indent="-342900">
              <a:lnSpc>
                <a:spcPct val="110000"/>
              </a:lnSpc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595" algn="l"/>
              </a:tabLs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Пам’ятайте,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гвинтокрил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спочатку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робить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поворот</a:t>
            </a:r>
            <a:r>
              <a:rPr lang="uk-UA" sz="32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занадто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малої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висоти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польоту</a:t>
            </a:r>
            <a:r>
              <a:rPr lang="uk-UA" sz="3200" b="1" spc="-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стрільби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піднімається),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відкриває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вогонь.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lnSpc>
                <a:spcPts val="133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595" algn="l"/>
              </a:tabLst>
            </a:pP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3200" b="1" spc="-35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3200" b="1" spc="-3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потрапили</a:t>
            </a:r>
            <a:r>
              <a:rPr lang="uk-UA" sz="3200" b="1" spc="-3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z="3200" b="1" spc="-35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повітряний</a:t>
            </a:r>
            <a:r>
              <a:rPr lang="uk-UA" sz="3200" b="1" spc="-3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наліт</a:t>
            </a:r>
            <a:r>
              <a:rPr lang="uk-UA" sz="3200" b="1" spc="-3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3200" b="1" spc="-35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відкритій</a:t>
            </a:r>
            <a:r>
              <a:rPr lang="uk-UA" sz="3200" b="1" spc="-3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місцевості,</a:t>
            </a:r>
          </a:p>
          <a:p>
            <a:pPr marL="342900" lvl="0" indent="-342900" algn="ctr">
              <a:lnSpc>
                <a:spcPts val="133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595" algn="l"/>
              </a:tabLst>
            </a:pPr>
            <a:r>
              <a:rPr lang="uk-UA" sz="3200" b="1" spc="-3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то:</a:t>
            </a:r>
          </a:p>
          <a:p>
            <a:pPr marL="342900" lvl="0" indent="-342900" algn="ctr">
              <a:lnSpc>
                <a:spcPts val="133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5595" algn="l"/>
              </a:tabLst>
            </a:pPr>
            <a:endParaRPr lang="ru-RU" sz="3200" b="1" dirty="0">
              <a:solidFill>
                <a:schemeClr val="bg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80720" lvl="0" indent="-342900">
              <a:lnSpc>
                <a:spcPct val="85000"/>
              </a:lnSpc>
              <a:spcBef>
                <a:spcPts val="11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Arial Unicode MS"/>
              <a:buChar char="➢"/>
              <a:tabLst>
                <a:tab pos="424180" algn="l"/>
              </a:tabLst>
            </a:pP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	- ведіть груповий вогонь із усієї наявної зброї й намагайтеся створити зону загороджувального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вогню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прямо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за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курсом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літака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перед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ним.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</a:p>
          <a:p>
            <a:pPr marL="342900" marR="680720" lvl="0" indent="-342900">
              <a:lnSpc>
                <a:spcPct val="85000"/>
              </a:lnSpc>
              <a:spcBef>
                <a:spcPts val="11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Arial Unicode MS"/>
              <a:buChar char="➢"/>
              <a:tabLst>
                <a:tab pos="424180" algn="l"/>
              </a:tabLst>
            </a:pPr>
            <a:r>
              <a:rPr lang="uk-UA" sz="3200" b="1" spc="-35" dirty="0">
                <a:latin typeface="Times New Roman" panose="02020603050405020304" pitchFamily="18" charset="0"/>
                <a:ea typeface="Arial Unicode MS"/>
                <a:cs typeface="Arial Unicode MS"/>
              </a:rPr>
              <a:t> - н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амагайтеся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зайняти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укриття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у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ви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рві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вибуху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товстим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деревом;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737870" lvl="0" indent="-342900">
              <a:lnSpc>
                <a:spcPct val="85000"/>
              </a:lnSpc>
              <a:spcBef>
                <a:spcPts val="130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Arial Unicode MS"/>
              <a:buChar char="➢"/>
              <a:tabLst>
                <a:tab pos="385445" algn="l"/>
              </a:tabLst>
            </a:pP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- не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збивайтеся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в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юрбу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—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розосередьтеся.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Якщо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вам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доводиться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бігти,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не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біжіть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прямо</a:t>
            </a:r>
            <a:r>
              <a:rPr lang="uk-UA" sz="3200" b="1" spc="-29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за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курсом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літака,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біжіть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під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кутом.</a:t>
            </a:r>
            <a:endParaRPr lang="ru-RU" sz="3200" b="1" dirty="0">
              <a:effectLst/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0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A5EFB0-9EBC-42A2-987C-1ABCC7A43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917" y="173788"/>
            <a:ext cx="4548187" cy="30266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4439D4-6B2E-4D83-9869-7A9D09B9E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267" y="173788"/>
            <a:ext cx="5756133" cy="30266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CD4B92-5CE7-4991-8E6D-13EAE3D3D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604" y="3429000"/>
            <a:ext cx="4000500" cy="320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8192A5-EDE0-47B8-9CC9-78D913B86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267" y="3429000"/>
            <a:ext cx="475012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8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12850-3B1F-496B-BA8F-9814345B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612223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8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17A9E9-5EEB-4847-9F9B-82A414863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Ведення спостереження</a:t>
            </a:r>
          </a:p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Ст. 29. Особовий склад відділення перебуває у постійній готовності до відбиття нападу противника, його ДРГ і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гвинтокрилів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(літаків). До переходу противника у наступ на позиції відділення постійно несе службу </a:t>
            </a:r>
            <a:r>
              <a:rPr lang="uk-UA" sz="28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спостерігач.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відбиття раптового нападу противника і знищення його дрібних груп, які ведуть розвідку, намагаються пророблювати проходи в загородженнях або намагаються просочитись у глибину оборони, призначається черговий вогневий засіб (кулеметник або стрілець), який розташовується, як правило, на запасній (тимчасовій) вогневій позиції. Якщо черговим вогневим засобом призначається БМП (БТР), у ній розміщуються механік-водій (водій) і навідник-оператор (навідник кулемету БТР), які ведуть спостереження за противником і місцевістю у готовності до негайного відкриття вогню. Решта особового складу, залежно від обстановки, проводить інженерне дообладнання позиції, займається бойовою підготовкою, допомагає механіку-водію (водію) у технічному обслуговуванні БМП (БТР) або відпочиває.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32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29AA8E-8252-4464-9CD1-E9736E9EB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indent="450215" algn="ctr">
              <a:spcAft>
                <a:spcPts val="0"/>
              </a:spcAft>
            </a:pP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Дії з початком вогневої підготовки противника.</a:t>
            </a:r>
          </a:p>
          <a:p>
            <a:pPr indent="450215" algn="just">
              <a:spcAft>
                <a:spcPts val="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Ст. 30. Поодиноких військовослужбовців і дрібні групи противника, які намагаються вести розвідку, діяти перед переднім краєм або на флангах бойової позиції, відділення захоплює у полон, а у разі неможливості захоплення – знищує вогнем, як правило, чергового вогневого засобу із запасної (тимчасової) вогневої позиції. Великі групи противника, що наближаються до позиції відділення, знищуються вогнем кулемета або БМП (БТР), а за потреби – вогнем усього відділення. Вогонь відкривається за командою командира відділення.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</a:t>
            </a:r>
            <a:r>
              <a:rPr lang="uk-UA" sz="32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вогневої підготовки атаки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противника командир відділення і спостерігач ведуть спостереження, а решта особового складу укривається в окопах з протиосколковими козирками, підбрустверних протиосколкових нішах, щілинах і бліндажах або в БМП (БТР ) у готовності швидко зайняти свої місця на позиції. З отриманням сигналу про безпосередню загрозу застосування противником ЗМУ (у разі нанесення противником ядерного удару) особовий склад відділення застосовує засоби індивідуального захисту, а після проходження ударної хвилі готується до відбиття атаки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противника.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13FB26-5DA2-4092-92C7-1A5CF9ADA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988695" algn="ctr">
              <a:spcBef>
                <a:spcPts val="50"/>
              </a:spcBef>
              <a:spcAft>
                <a:spcPts val="0"/>
              </a:spcAft>
            </a:pPr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Дії під час обстрілу РСЗВ.</a:t>
            </a:r>
            <a:endParaRPr lang="ru-RU" sz="3200" b="1" dirty="0">
              <a:solidFill>
                <a:schemeClr val="bg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26720" lvl="0" indent="-342900">
              <a:lnSpc>
                <a:spcPct val="105000"/>
              </a:lnSpc>
              <a:spcBef>
                <a:spcPts val="14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805815" algn="l"/>
              </a:tabLs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Почути</a:t>
            </a:r>
            <a:r>
              <a:rPr lang="uk-UA" sz="32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снаряд,</a:t>
            </a:r>
            <a:r>
              <a:rPr lang="uk-UA" sz="32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uk-UA" sz="32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летить</a:t>
            </a:r>
            <a:r>
              <a:rPr lang="uk-UA" sz="32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32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надзвуковою</a:t>
            </a:r>
            <a:r>
              <a:rPr lang="uk-UA" sz="32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швидкістю,</a:t>
            </a:r>
            <a:r>
              <a:rPr lang="uk-UA" sz="32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неможливо.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Організуйте</a:t>
            </a:r>
            <a:r>
              <a:rPr lang="uk-UA" sz="3200" b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постійне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спостереження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полем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бою.</a:t>
            </a:r>
          </a:p>
          <a:p>
            <a:pPr marL="342900" marR="922655" lvl="0" indent="-342900">
              <a:lnSpc>
                <a:spcPct val="103000"/>
              </a:lnSpc>
              <a:spcBef>
                <a:spcPts val="380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378460" algn="l"/>
              </a:tabLs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Постійно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тримайте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зору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будівлі,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поблизу,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споруди,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місцеві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предмети,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z="3200" b="1" spc="-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швидко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використовувати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укриття.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часом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увійде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звичку.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71855" lvl="0" indent="-342900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378460" algn="l"/>
              </a:tabLs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Окопи,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вирви,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щілини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захищають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32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осколків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досить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надійно.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застав</a:t>
            </a:r>
            <a:r>
              <a:rPr lang="uk-UA" sz="3200" b="1" spc="-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відкритій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місцевості,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лягайте</a:t>
            </a:r>
            <a:r>
              <a:rPr lang="uk-UA" sz="3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землю.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20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372745" algn="l"/>
              </a:tabLst>
            </a:pP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У</a:t>
            </a:r>
            <a:r>
              <a:rPr lang="uk-UA" sz="32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будівлі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ховайтеся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підвалі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першому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поверсі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кутку,</a:t>
            </a:r>
            <a:r>
              <a:rPr lang="uk-UA" sz="32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недалеко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32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вікна</a:t>
            </a:r>
            <a:r>
              <a:rPr lang="uk-UA" sz="3200" b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(дверей).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60425" lvl="0" indent="-342900">
              <a:lnSpc>
                <a:spcPct val="103000"/>
              </a:lnSpc>
              <a:spcBef>
                <a:spcPts val="6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378460" algn="l"/>
              </a:tabLs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Після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закінчення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залпу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поспішайте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виходити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укриття.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Зачекайте</a:t>
            </a:r>
            <a:r>
              <a:rPr lang="uk-UA" sz="32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хоча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uk-UA" sz="32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хвилин</a:t>
            </a:r>
            <a:r>
              <a:rPr lang="uk-UA" sz="3200" b="1" spc="-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десять: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цілком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імовірно, що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</a:t>
            </a:r>
            <a:r>
              <a:rPr lang="uk-UA" sz="32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продовжиться.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26720" lvl="0" indent="-342900">
              <a:lnSpc>
                <a:spcPct val="105000"/>
              </a:lnSpc>
              <a:spcBef>
                <a:spcPts val="14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805815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64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E2CA7E-0C42-4643-A03A-1536DF0B3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1347470" algn="ctr">
              <a:spcBef>
                <a:spcPts val="515"/>
              </a:spcBef>
              <a:spcAft>
                <a:spcPts val="0"/>
              </a:spcAft>
            </a:pPr>
            <a:r>
              <a:rPr lang="uk-UA" sz="3200" b="1" spc="-5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Досвід дій ООС.</a:t>
            </a:r>
            <a:r>
              <a:rPr lang="uk-UA" sz="3200" b="1" spc="-2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spc="-5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Дії під час мінометного обстрілу.</a:t>
            </a:r>
            <a:endParaRPr lang="ru-RU" sz="3200" b="1" dirty="0">
              <a:solidFill>
                <a:schemeClr val="bg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20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1506855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Прислухайтеся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звуків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мін,</a:t>
            </a:r>
            <a:r>
              <a:rPr lang="uk-UA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летять,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навчіться</a:t>
            </a:r>
            <a:r>
              <a:rPr lang="uk-UA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розпізнавати.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381000" lvl="1" indent="-285750">
              <a:lnSpc>
                <a:spcPct val="103000"/>
              </a:lnSpc>
              <a:spcBef>
                <a:spcPts val="7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1506855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Під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обстрілу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падайте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притискайтеся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землі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займіть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 (бліндаж, перекриту щілину). Для збереження життя навчіться робити це до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міни</a:t>
            </a:r>
            <a:r>
              <a:rPr lang="uk-UA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почнуть</a:t>
            </a:r>
            <a:r>
              <a:rPr lang="uk-UA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падати.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206375" lvl="1" indent="-285750">
              <a:lnSpc>
                <a:spcPct val="105000"/>
              </a:lnSpc>
              <a:spcBef>
                <a:spcPts val="2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805815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Хай що б трапилося, у жодному випадку не можна підводитися і вставати. Не намагайтеся втекти із зони обстрілу: міни й осколки швидші за вас. </a:t>
            </a:r>
          </a:p>
          <a:p>
            <a:pPr marL="742950" marR="206375" lvl="1" indent="-285750">
              <a:lnSpc>
                <a:spcPct val="105000"/>
              </a:lnSpc>
              <a:spcBef>
                <a:spcPts val="25"/>
              </a:spcBef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805815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Дочекайтеся, поки не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прозвучить 8–10 розривів, почекайте ще хоча б три хвилини, після чого швидко міняйте позицію або йдіть в укриття. Навіть якщо комусь поряд потрібна допомога, надайте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обстрілу</a:t>
            </a:r>
            <a:r>
              <a:rPr lang="uk-UA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укритті,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інакше</a:t>
            </a:r>
            <a:r>
              <a:rPr lang="uk-UA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допомога,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найімовірніше,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знадобиться</a:t>
            </a:r>
            <a:r>
              <a:rPr lang="uk-UA" sz="2400" b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вам.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445770" lvl="1" indent="-285750">
              <a:lnSpc>
                <a:spcPct val="103000"/>
              </a:lnSpc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805815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Використовуйте</a:t>
            </a:r>
            <a:r>
              <a:rPr lang="uk-UA" sz="24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штучні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природні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укриття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складки</a:t>
            </a:r>
            <a:r>
              <a:rPr lang="uk-UA" sz="24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місцевості.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Сховатися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них</a:t>
            </a:r>
            <a:r>
              <a:rPr lang="uk-UA" sz="2400" b="1" spc="-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можна</a:t>
            </a:r>
            <a:r>
              <a:rPr lang="uk-UA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перервах</a:t>
            </a:r>
            <a:r>
              <a:rPr lang="uk-UA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</a:t>
            </a:r>
            <a:r>
              <a:rPr lang="uk-UA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серіями</a:t>
            </a:r>
            <a:r>
              <a:rPr lang="uk-UA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пострілів.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200025" lvl="1" indent="-285750">
              <a:lnSpc>
                <a:spcPct val="105000"/>
              </a:lnSpc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805815" algn="l"/>
              </a:tabLs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Якщо</a:t>
            </a:r>
            <a:r>
              <a:rPr lang="uk-UA" sz="24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перебуваєте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зоні,</a:t>
            </a:r>
            <a:r>
              <a:rPr lang="uk-UA" sz="24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можливий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мінометний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обстріл,</a:t>
            </a:r>
            <a:r>
              <a:rPr lang="uk-UA" sz="2400" b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знімайте</a:t>
            </a:r>
            <a:r>
              <a:rPr lang="uk-UA" sz="2400" b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бронежилет</a:t>
            </a:r>
            <a:r>
              <a:rPr lang="uk-UA" sz="2400" b="1" spc="-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шолом, якщо вони у вас є. Бронежилети третього або четвертого класу цілком надійно захищають від мінометних осколків. Навіть простенький жилет другого класу і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шолом</a:t>
            </a:r>
            <a:r>
              <a:rPr lang="uk-UA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старого</a:t>
            </a:r>
            <a:r>
              <a:rPr lang="uk-UA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зразка</a:t>
            </a:r>
            <a:r>
              <a:rPr lang="uk-UA" sz="24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будуть</a:t>
            </a:r>
            <a:r>
              <a:rPr lang="uk-UA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зайвими.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415"/>
              </a:lnSpc>
              <a:spcAft>
                <a:spcPts val="0"/>
              </a:spcAft>
              <a:buClr>
                <a:srgbClr val="231F1F"/>
              </a:buClr>
              <a:buSzPts val="1250"/>
              <a:buFont typeface="Times New Roman" panose="02020603050405020304" pitchFamily="18" charset="0"/>
              <a:buAutoNum type="arabicPeriod"/>
              <a:tabLst>
                <a:tab pos="800100" algn="l"/>
              </a:tabLst>
            </a:pP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Не</a:t>
            </a:r>
            <a:r>
              <a:rPr lang="uk-UA" sz="24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соромтеся</a:t>
            </a:r>
            <a:r>
              <a:rPr lang="uk-UA" sz="24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тренуватися</a:t>
            </a:r>
            <a:r>
              <a:rPr lang="uk-UA" sz="24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заздалегідь</a:t>
            </a:r>
            <a:r>
              <a:rPr lang="uk-UA" sz="24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відпрацьовувати</a:t>
            </a:r>
            <a:r>
              <a:rPr lang="uk-UA" sz="24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</a:t>
            </a:r>
            <a:r>
              <a:rPr lang="uk-UA" sz="24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z="24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2400" b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обстрілу</a:t>
            </a:r>
            <a:r>
              <a:rPr lang="uk-UA" sz="1250" spc="-15" dirty="0">
                <a:solidFill>
                  <a:srgbClr val="23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80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EE956D-FFC5-48C8-9CFE-57A12C5CA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indent="450215" algn="ctr">
              <a:spcAft>
                <a:spcPts val="0"/>
              </a:spcAft>
            </a:pPr>
            <a:r>
              <a:rPr lang="uk-UA" sz="35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Відбиття атаки танків</a:t>
            </a:r>
          </a:p>
          <a:p>
            <a:pPr indent="450215" algn="just"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Ст.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31. Виявивши перехід противника в атаку, за командою командира (сигналом спостерігача) “</a:t>
            </a:r>
            <a:r>
              <a:rPr lang="uk-UA" sz="28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 – до БОЮ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особовий склад негайно займає позиції і готується до відкриття вогню. Вогонь по противнику відкривається з наближенням його на дальність ефективного вогню зброї відділення: спочатку з ПТРК, БМП (БТР), потім з кулеметів, а з дистанції </a:t>
            </a:r>
            <a:r>
              <a:rPr lang="uk-UA" sz="28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400-600 м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з усієї зброї відділення і вогонь доводиться до найвищої напруги. Танки й інші броньовані машини противника знищуються ПТКР, вогнем БМП, гранатометів і реактивними протитанковими гранатами, а піхота, що спішилася, – відсікається від танків та знищується вогнем кулеметів і автоматів.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Вогонь протитанкових засобів відділення зосереджується насамперед на </a:t>
            </a:r>
            <a:r>
              <a:rPr lang="uk-UA" sz="28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головному танку 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 </a:t>
            </a:r>
            <a:r>
              <a:rPr lang="uk-UA" sz="28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танку з тралом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який долає загородження перед переднім краєм оборони, а потім на інших танках і броньованих машинах, що атакують. З метою знищення танків, які долають загородження перед позицією відділення, командир може вислати вперед гранатометника з помічником (стрільця з реактивними протитанковими гранатами). Біля найбільш імовірного місця пророблення противником проходу в загородженнях може обладнуватись окоп і хід сполучення до нього (</a:t>
            </a:r>
            <a:r>
              <a:rPr lang="uk-UA" sz="28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влаштовується вогнева засідка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В окопі розташовується гранатометник або кулеметник (стрілець), а також заздалегідь може готуватись мінний шлагбаум.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54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28C8DD-5152-4A61-BD05-A211A6BF2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uk-UA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Кулеметник (стрілець) і снайпер у боротьбі з танками зосереджують свій вогонь на їх приладах прицілювання і спостереження. У разі виходу танка противника безпосередньо до позиції відділення він уражається реактивними протитанковими гранатами в борт або кормову частину. Екіпаж, який залишає уражений танк, знищується вогнем стрілецької зброї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B3866-877A-4371-8AE2-8B51EAA22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79" y="4066399"/>
            <a:ext cx="3758299" cy="25009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96E97B-5517-4CAE-B35C-C75EBD8B6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379" y="79350"/>
            <a:ext cx="3318705" cy="15629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96DD89-EAC3-4653-9567-F91352BDC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02150"/>
            <a:ext cx="5076621" cy="26652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DD78D3-0E69-4B9A-96C0-E1D62BC89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7533" y="87278"/>
            <a:ext cx="2605088" cy="15487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AB2433-FAED-438D-9B9B-38314EC90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937" y="87278"/>
            <a:ext cx="3049060" cy="15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D8E732-3A18-421A-B440-8F63C812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indent="450215" algn="ctr"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Відбиття атаки піхоти</a:t>
            </a:r>
          </a:p>
          <a:p>
            <a:pPr indent="450215" algn="just"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підходом піхоти противника на відстань </a:t>
            </a:r>
            <a:r>
              <a:rPr lang="uk-UA" sz="24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30-40 м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відділення застосовує гранати. Противник, що увірвався на позицію відділення, знищується вогнем упритул, гранатами і в рукопашному бою. Розповсюдження противника траншеєю і ходом сполучення негайно затримується вогнем і швидким встановленням заздалегідь підготовлених рогаток, їжаків та інших переносних загороджень.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ході оборонного бою БМП (БТР) веде вогонь самостійно і за командами (сигналами) командира відділення. У разі обходу або вклинення противника в оборону БМП (БТР) під прикриттям вогню відділення та аерозольних (димових) завіс займає запасну вогневу позицію і знищує його вогнем у фланг і тил. Зміна вогневих позицій здійснюється тільки за наказом командира взводу.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разі пошкодження БМП (БТР) екіпаж за можливості продовжує вогнем знищувати противника, вживаючи одночасно заходи щодо усунення пошкодження. Екіпаж має право залишити БМП (БТР), якщо машина горить і всі вжиті для гасіння пожежі заходи виявилися безрезультатними. Під час залишення бойової машини екіпаж забирає закріплені за ним стрілецьку зброю, боєприпаси до неї і гранати, за можливості демонтує спарені кулемети (екіпаж БМП, крім того, ПТРК і ракети до нього), займає місце на позиції відділення і доповідає командиру відділення причину залишення машини.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44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FE7520-CBC7-4D72-94FE-C3DE4DC6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Після відбиття атаки противника командир відділення повинен: </a:t>
            </a:r>
          </a:p>
          <a:p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перевірити стан особового складу, озброєння і техніки;</a:t>
            </a:r>
          </a:p>
          <a:p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організувати збір і надання медичної допомоги пораненим;</a:t>
            </a:r>
          </a:p>
          <a:p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доповісти командиру взводу про результати бою (втратах особового складу, озброєння і техніки, наявності ракет і боєприпасів, палива та інших матеріальних засобів);</a:t>
            </a:r>
          </a:p>
          <a:p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поповнити запас ракет і боєприпасів, інших матеріальних засобів; </a:t>
            </a:r>
          </a:p>
          <a:p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вжити заходів щодо відновлення системи вогню, інженерних загороджень, обслуговування бойової машини;</a:t>
            </a:r>
          </a:p>
          <a:p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підготувати відділення до відбиття повторних атак противника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43849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145</TotalTime>
  <Words>1417</Words>
  <Application>Microsoft Office PowerPoint</Application>
  <PresentationFormat>Широкий екран</PresentationFormat>
  <Paragraphs>56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Arial</vt:lpstr>
      <vt:lpstr>Arial Unicode MS</vt:lpstr>
      <vt:lpstr>Century Gothic</vt:lpstr>
      <vt:lpstr>Times New Roman</vt:lpstr>
      <vt:lpstr>След самолета</vt:lpstr>
      <vt:lpstr>Розділ VI. Тактична підготовка. Тема 4. Дії солдата у складі малих тактичних груп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VI. Тактична підготовка. Тема 4. Дії солдата у складі малих тактичних груп</dc:title>
  <dc:creator>Genadij Shmigelski</dc:creator>
  <cp:lastModifiedBy>admin</cp:lastModifiedBy>
  <cp:revision>10</cp:revision>
  <dcterms:created xsi:type="dcterms:W3CDTF">2021-04-10T12:10:10Z</dcterms:created>
  <dcterms:modified xsi:type="dcterms:W3CDTF">2023-03-09T09:53:45Z</dcterms:modified>
</cp:coreProperties>
</file>