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30" r:id="rId2"/>
    <p:sldId id="263" r:id="rId3"/>
    <p:sldId id="321" r:id="rId4"/>
    <p:sldId id="322" r:id="rId5"/>
    <p:sldId id="265" r:id="rId6"/>
    <p:sldId id="338" r:id="rId7"/>
    <p:sldId id="323" r:id="rId8"/>
    <p:sldId id="331" r:id="rId9"/>
    <p:sldId id="332" r:id="rId10"/>
    <p:sldId id="287" r:id="rId11"/>
    <p:sldId id="288" r:id="rId12"/>
    <p:sldId id="289" r:id="rId13"/>
    <p:sldId id="311" r:id="rId14"/>
    <p:sldId id="296" r:id="rId15"/>
    <p:sldId id="294" r:id="rId16"/>
    <p:sldId id="295" r:id="rId17"/>
    <p:sldId id="312" r:id="rId18"/>
    <p:sldId id="299" r:id="rId19"/>
    <p:sldId id="300" r:id="rId20"/>
    <p:sldId id="302" r:id="rId21"/>
    <p:sldId id="304" r:id="rId22"/>
    <p:sldId id="317" r:id="rId23"/>
    <p:sldId id="303" r:id="rId24"/>
    <p:sldId id="281" r:id="rId25"/>
    <p:sldId id="283" r:id="rId26"/>
    <p:sldId id="284" r:id="rId27"/>
    <p:sldId id="285" r:id="rId28"/>
    <p:sldId id="333" r:id="rId29"/>
    <p:sldId id="334" r:id="rId30"/>
    <p:sldId id="339" r:id="rId31"/>
    <p:sldId id="306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6" d="100"/>
          <a:sy n="56" d="100"/>
        </p:scale>
        <p:origin x="-1800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8891B-AC6C-43E1-B709-336E2B957CFC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A7DA0E0-3D13-46C3-88EB-3341093825B7}">
      <dgm:prSet phldrT="[Текст]"/>
      <dgm:spPr/>
      <dgm:t>
        <a:bodyPr/>
        <a:lstStyle/>
        <a:p>
          <a:r>
            <a:rPr lang="uk-UA" dirty="0" smtClean="0"/>
            <a:t>* За агрегатним станом тверді речовини</a:t>
          </a:r>
        </a:p>
        <a:p>
          <a:r>
            <a:rPr lang="uk-UA" dirty="0" smtClean="0"/>
            <a:t>*Мають високу температуру плавлення</a:t>
          </a:r>
        </a:p>
        <a:p>
          <a:r>
            <a:rPr lang="uk-UA" dirty="0" smtClean="0"/>
            <a:t>*Більшість розчинні у воді, деякі малорозчинні і нерозчинні</a:t>
          </a:r>
        </a:p>
        <a:p>
          <a:r>
            <a:rPr lang="uk-UA" dirty="0" smtClean="0"/>
            <a:t>*Більшість безбарвні, деякі можуть мати характерне забарвлення і запах</a:t>
          </a:r>
        </a:p>
        <a:p>
          <a:endParaRPr lang="ru-RU" dirty="0"/>
        </a:p>
      </dgm:t>
    </dgm:pt>
    <dgm:pt modelId="{893625C8-BBC4-416B-BC47-FAA51246AEB1}" type="parTrans" cxnId="{FC974409-DEF5-44F6-B429-28142DDFCE22}">
      <dgm:prSet/>
      <dgm:spPr/>
      <dgm:t>
        <a:bodyPr/>
        <a:lstStyle/>
        <a:p>
          <a:endParaRPr lang="ru-RU"/>
        </a:p>
      </dgm:t>
    </dgm:pt>
    <dgm:pt modelId="{04CE8C3A-6D9F-4CF6-BE9E-D93B6A8B0476}" type="sibTrans" cxnId="{FC974409-DEF5-44F6-B429-28142DDFCE22}">
      <dgm:prSet/>
      <dgm:spPr/>
      <dgm:t>
        <a:bodyPr/>
        <a:lstStyle/>
        <a:p>
          <a:endParaRPr lang="ru-RU"/>
        </a:p>
      </dgm:t>
    </dgm:pt>
    <dgm:pt modelId="{BD8E373A-C1B1-4910-9D34-65429EB4CF0B}" type="pres">
      <dgm:prSet presAssocID="{99C8891B-AC6C-43E1-B709-336E2B957CF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FB0E349-251D-4B4A-8E23-88A3EB7882E3}" type="pres">
      <dgm:prSet presAssocID="{99C8891B-AC6C-43E1-B709-336E2B957CFC}" presName="pyramid" presStyleLbl="node1" presStyleIdx="0" presStyleCnt="1" custLinFactNeighborX="-37221" custLinFactNeighborY="1489"/>
      <dgm:spPr/>
    </dgm:pt>
    <dgm:pt modelId="{41A0A37C-23D8-47BB-90EA-17BFCF5C2526}" type="pres">
      <dgm:prSet presAssocID="{99C8891B-AC6C-43E1-B709-336E2B957CFC}" presName="theList" presStyleCnt="0"/>
      <dgm:spPr/>
    </dgm:pt>
    <dgm:pt modelId="{57281088-C1A0-4184-8737-D09C9F8B3D58}" type="pres">
      <dgm:prSet presAssocID="{AA7DA0E0-3D13-46C3-88EB-3341093825B7}" presName="aNode" presStyleLbl="fgAcc1" presStyleIdx="0" presStyleCnt="1" custScaleX="115611" custScaleY="211570" custLinFactNeighborX="-76879" custLinFactNeighborY="-51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A4BB9-825B-4DAC-9ADD-EC5BD9C057E7}" type="pres">
      <dgm:prSet presAssocID="{AA7DA0E0-3D13-46C3-88EB-3341093825B7}" presName="aSpace" presStyleCnt="0"/>
      <dgm:spPr/>
    </dgm:pt>
  </dgm:ptLst>
  <dgm:cxnLst>
    <dgm:cxn modelId="{1DE4AE02-3452-4DC3-8FFB-9E624F62D670}" type="presOf" srcId="{AA7DA0E0-3D13-46C3-88EB-3341093825B7}" destId="{57281088-C1A0-4184-8737-D09C9F8B3D58}" srcOrd="0" destOrd="0" presId="urn:microsoft.com/office/officeart/2005/8/layout/pyramid2"/>
    <dgm:cxn modelId="{21BCF5F9-099E-4BD5-8810-3638902CC023}" type="presOf" srcId="{99C8891B-AC6C-43E1-B709-336E2B957CFC}" destId="{BD8E373A-C1B1-4910-9D34-65429EB4CF0B}" srcOrd="0" destOrd="0" presId="urn:microsoft.com/office/officeart/2005/8/layout/pyramid2"/>
    <dgm:cxn modelId="{FC974409-DEF5-44F6-B429-28142DDFCE22}" srcId="{99C8891B-AC6C-43E1-B709-336E2B957CFC}" destId="{AA7DA0E0-3D13-46C3-88EB-3341093825B7}" srcOrd="0" destOrd="0" parTransId="{893625C8-BBC4-416B-BC47-FAA51246AEB1}" sibTransId="{04CE8C3A-6D9F-4CF6-BE9E-D93B6A8B0476}"/>
    <dgm:cxn modelId="{C85F926E-2F84-4508-A8EF-6E9EA732FAEA}" type="presParOf" srcId="{BD8E373A-C1B1-4910-9D34-65429EB4CF0B}" destId="{6FB0E349-251D-4B4A-8E23-88A3EB7882E3}" srcOrd="0" destOrd="0" presId="urn:microsoft.com/office/officeart/2005/8/layout/pyramid2"/>
    <dgm:cxn modelId="{56AB767A-48A3-466A-AFF6-5E2D5CBF7449}" type="presParOf" srcId="{BD8E373A-C1B1-4910-9D34-65429EB4CF0B}" destId="{41A0A37C-23D8-47BB-90EA-17BFCF5C2526}" srcOrd="1" destOrd="0" presId="urn:microsoft.com/office/officeart/2005/8/layout/pyramid2"/>
    <dgm:cxn modelId="{5444EFDC-D2AD-4FC6-9DC8-FB9FAB23006A}" type="presParOf" srcId="{41A0A37C-23D8-47BB-90EA-17BFCF5C2526}" destId="{57281088-C1A0-4184-8737-D09C9F8B3D58}" srcOrd="0" destOrd="0" presId="urn:microsoft.com/office/officeart/2005/8/layout/pyramid2"/>
    <dgm:cxn modelId="{4E8EF7B1-CD4B-4063-87E7-00F5057F2838}" type="presParOf" srcId="{41A0A37C-23D8-47BB-90EA-17BFCF5C2526}" destId="{D4FA4BB9-825B-4DAC-9ADD-EC5BD9C057E7}" srcOrd="1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1AF80-F9AF-4122-B11B-7C55FCFB24B8}" type="doc">
      <dgm:prSet loTypeId="urn:microsoft.com/office/officeart/2005/8/layout/radial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BD52FD1-E30C-4FB5-8733-BDFFFC671852}">
      <dgm:prSet phldrT="[Текст]"/>
      <dgm:spPr/>
      <dgm:t>
        <a:bodyPr/>
        <a:lstStyle/>
        <a:p>
          <a:r>
            <a:rPr lang="uk-UA" dirty="0" smtClean="0"/>
            <a:t>Барій сульфат</a:t>
          </a:r>
          <a:endParaRPr lang="ru-RU" dirty="0"/>
        </a:p>
      </dgm:t>
    </dgm:pt>
    <dgm:pt modelId="{F8E0B289-91B5-48C3-964F-4887DB330285}" type="parTrans" cxnId="{DCCAD406-96DE-48CA-8684-E99CD0CD2F38}">
      <dgm:prSet/>
      <dgm:spPr/>
      <dgm:t>
        <a:bodyPr/>
        <a:lstStyle/>
        <a:p>
          <a:endParaRPr lang="ru-RU"/>
        </a:p>
      </dgm:t>
    </dgm:pt>
    <dgm:pt modelId="{282F3EB1-0B4C-41F9-9309-3C7271085B84}" type="sibTrans" cxnId="{DCCAD406-96DE-48CA-8684-E99CD0CD2F38}">
      <dgm:prSet/>
      <dgm:spPr/>
      <dgm:t>
        <a:bodyPr/>
        <a:lstStyle/>
        <a:p>
          <a:endParaRPr lang="ru-RU"/>
        </a:p>
      </dgm:t>
    </dgm:pt>
    <dgm:pt modelId="{E556E3B5-A9E4-4D6C-ABAA-3B3188970F4A}">
      <dgm:prSet phldrT="[Текст]" custT="1"/>
      <dgm:spPr/>
      <dgm:t>
        <a:bodyPr/>
        <a:lstStyle/>
        <a:p>
          <a:r>
            <a:rPr lang="uk-UA" sz="1400" dirty="0" smtClean="0"/>
            <a:t>Рентгенівські дослідження шлунково-кишкового тракту</a:t>
          </a:r>
          <a:endParaRPr lang="ru-RU" sz="1400" dirty="0"/>
        </a:p>
      </dgm:t>
    </dgm:pt>
    <dgm:pt modelId="{890715AB-E50C-459D-B2CF-09E0C67C9EA5}" type="parTrans" cxnId="{A8D913F0-AF0E-49AC-AEE5-7BA6F5A2062D}">
      <dgm:prSet/>
      <dgm:spPr/>
      <dgm:t>
        <a:bodyPr/>
        <a:lstStyle/>
        <a:p>
          <a:endParaRPr lang="ru-RU"/>
        </a:p>
      </dgm:t>
    </dgm:pt>
    <dgm:pt modelId="{7438BC8D-503C-4220-955F-24AD90F097C4}" type="sibTrans" cxnId="{A8D913F0-AF0E-49AC-AEE5-7BA6F5A2062D}">
      <dgm:prSet/>
      <dgm:spPr/>
      <dgm:t>
        <a:bodyPr/>
        <a:lstStyle/>
        <a:p>
          <a:endParaRPr lang="ru-RU"/>
        </a:p>
      </dgm:t>
    </dgm:pt>
    <dgm:pt modelId="{26DDD6C8-6A69-4325-B04D-F85B07EF90C5}">
      <dgm:prSet phldrT="[Текст]" custT="1"/>
      <dgm:spPr/>
      <dgm:t>
        <a:bodyPr/>
        <a:lstStyle/>
        <a:p>
          <a:r>
            <a:rPr lang="uk-UA" sz="1400" dirty="0" smtClean="0"/>
            <a:t>Використовується у піротехнічній  промисловості</a:t>
          </a:r>
          <a:endParaRPr lang="ru-RU" sz="1400" dirty="0"/>
        </a:p>
      </dgm:t>
    </dgm:pt>
    <dgm:pt modelId="{8E2637FD-F947-48F2-9D44-C4DECE94BF2F}" type="parTrans" cxnId="{1AFFB545-BCBB-4224-9EF9-F52A4F6F6B11}">
      <dgm:prSet/>
      <dgm:spPr/>
      <dgm:t>
        <a:bodyPr/>
        <a:lstStyle/>
        <a:p>
          <a:endParaRPr lang="ru-RU"/>
        </a:p>
      </dgm:t>
    </dgm:pt>
    <dgm:pt modelId="{BDC55F11-F150-4871-912C-D69F4D7BD630}" type="sibTrans" cxnId="{1AFFB545-BCBB-4224-9EF9-F52A4F6F6B11}">
      <dgm:prSet/>
      <dgm:spPr/>
      <dgm:t>
        <a:bodyPr/>
        <a:lstStyle/>
        <a:p>
          <a:endParaRPr lang="ru-RU"/>
        </a:p>
      </dgm:t>
    </dgm:pt>
    <dgm:pt modelId="{3857201A-922C-4457-8063-7E9BCEAB2544}">
      <dgm:prSet phldrT="[Текст]"/>
      <dgm:spPr/>
      <dgm:t>
        <a:bodyPr/>
        <a:lstStyle/>
        <a:p>
          <a:r>
            <a:rPr lang="uk-UA" dirty="0" smtClean="0"/>
            <a:t>Не розчиняється у воді й кислотах</a:t>
          </a:r>
          <a:endParaRPr lang="ru-RU" dirty="0"/>
        </a:p>
      </dgm:t>
    </dgm:pt>
    <dgm:pt modelId="{B5D375F5-7E3D-4DAF-AFFF-CFA1D348C496}" type="parTrans" cxnId="{D89794D5-1F28-4FF4-8971-8DDB8AF0B078}">
      <dgm:prSet/>
      <dgm:spPr/>
      <dgm:t>
        <a:bodyPr/>
        <a:lstStyle/>
        <a:p>
          <a:endParaRPr lang="ru-RU"/>
        </a:p>
      </dgm:t>
    </dgm:pt>
    <dgm:pt modelId="{7CE7A127-AB52-421D-9C46-2BC2E2282D4F}" type="sibTrans" cxnId="{D89794D5-1F28-4FF4-8971-8DDB8AF0B078}">
      <dgm:prSet/>
      <dgm:spPr/>
      <dgm:t>
        <a:bodyPr/>
        <a:lstStyle/>
        <a:p>
          <a:endParaRPr lang="ru-RU"/>
        </a:p>
      </dgm:t>
    </dgm:pt>
    <dgm:pt modelId="{EBB6D8A4-6917-4EC9-A8E6-55900FAF7972}">
      <dgm:prSet phldrT="[Текст]"/>
      <dgm:spPr/>
      <dgm:t>
        <a:bodyPr/>
        <a:lstStyle/>
        <a:p>
          <a:r>
            <a:rPr lang="uk-UA" dirty="0" smtClean="0"/>
            <a:t>Забарвлює полум’я в зелений колір – салют </a:t>
          </a:r>
          <a:endParaRPr lang="ru-RU" dirty="0"/>
        </a:p>
      </dgm:t>
    </dgm:pt>
    <dgm:pt modelId="{9EA86912-9437-421E-AD7F-38AB2F6FC7E2}" type="parTrans" cxnId="{A120E14D-3B6A-4365-B48E-6996A81C2210}">
      <dgm:prSet/>
      <dgm:spPr/>
      <dgm:t>
        <a:bodyPr/>
        <a:lstStyle/>
        <a:p>
          <a:endParaRPr lang="ru-RU"/>
        </a:p>
      </dgm:t>
    </dgm:pt>
    <dgm:pt modelId="{D184E76C-5292-4E45-95DF-7E8EABB215BA}" type="sibTrans" cxnId="{A120E14D-3B6A-4365-B48E-6996A81C2210}">
      <dgm:prSet/>
      <dgm:spPr/>
      <dgm:t>
        <a:bodyPr/>
        <a:lstStyle/>
        <a:p>
          <a:endParaRPr lang="ru-RU"/>
        </a:p>
      </dgm:t>
    </dgm:pt>
    <dgm:pt modelId="{87E650E2-85AA-4680-9ED1-A7E7397C53BC}">
      <dgm:prSet/>
      <dgm:spPr/>
      <dgm:t>
        <a:bodyPr/>
        <a:lstStyle/>
        <a:p>
          <a:r>
            <a:rPr lang="ru-RU" b="0" i="0" dirty="0" smtClean="0"/>
            <a:t>В </a:t>
          </a:r>
          <a:r>
            <a:rPr lang="ru-RU" b="0" i="0" dirty="0" err="1" smtClean="0"/>
            <a:t>аналітичній</a:t>
          </a:r>
          <a:r>
            <a:rPr lang="ru-RU" b="0" i="0" dirty="0" smtClean="0"/>
            <a:t> </a:t>
          </a:r>
          <a:r>
            <a:rPr lang="ru-RU" b="0" i="0" dirty="0" err="1" smtClean="0"/>
            <a:t>хімії</a:t>
          </a:r>
          <a:r>
            <a:rPr lang="ru-RU" b="0" i="0" dirty="0" smtClean="0"/>
            <a:t> для визначення </a:t>
          </a:r>
          <a:r>
            <a:rPr lang="ru-RU" b="0" i="0" dirty="0" err="1" smtClean="0"/>
            <a:t>іонів</a:t>
          </a:r>
          <a:r>
            <a:rPr lang="ru-RU" b="0" i="0" dirty="0" smtClean="0"/>
            <a:t> </a:t>
          </a:r>
          <a:r>
            <a:rPr lang="ru-RU" b="0" i="0" dirty="0" err="1" smtClean="0"/>
            <a:t>барію</a:t>
          </a:r>
          <a:endParaRPr lang="ru-RU" dirty="0"/>
        </a:p>
      </dgm:t>
    </dgm:pt>
    <dgm:pt modelId="{45471B4C-23C5-489E-B53C-14946D445736}" type="parTrans" cxnId="{7F66E91E-F0D6-44ED-95F2-2803618C22BE}">
      <dgm:prSet/>
      <dgm:spPr/>
      <dgm:t>
        <a:bodyPr/>
        <a:lstStyle/>
        <a:p>
          <a:endParaRPr lang="ru-RU"/>
        </a:p>
      </dgm:t>
    </dgm:pt>
    <dgm:pt modelId="{2F58E532-B4E9-43F6-A4AB-8397182AC1B5}" type="sibTrans" cxnId="{7F66E91E-F0D6-44ED-95F2-2803618C22BE}">
      <dgm:prSet/>
      <dgm:spPr/>
      <dgm:t>
        <a:bodyPr/>
        <a:lstStyle/>
        <a:p>
          <a:endParaRPr lang="ru-RU"/>
        </a:p>
      </dgm:t>
    </dgm:pt>
    <dgm:pt modelId="{2E139B87-B7D9-4B4C-8A33-55914C329CD1}">
      <dgm:prSet/>
      <dgm:spPr/>
      <dgm:t>
        <a:bodyPr/>
        <a:lstStyle/>
        <a:p>
          <a:r>
            <a:rPr lang="uk-UA" dirty="0" smtClean="0"/>
            <a:t>Наповнювач</a:t>
          </a:r>
          <a:r>
            <a:rPr lang="uk-UA" baseline="0" dirty="0" smtClean="0"/>
            <a:t> для лінолеуму, для виготовлення фарб</a:t>
          </a:r>
          <a:endParaRPr lang="ru-RU" dirty="0"/>
        </a:p>
      </dgm:t>
    </dgm:pt>
    <dgm:pt modelId="{E72A4479-FB85-46AC-9FB0-A1470BC806BE}" type="parTrans" cxnId="{EA3825A0-4994-4720-958B-C120572F0766}">
      <dgm:prSet/>
      <dgm:spPr/>
      <dgm:t>
        <a:bodyPr/>
        <a:lstStyle/>
        <a:p>
          <a:endParaRPr lang="ru-RU"/>
        </a:p>
      </dgm:t>
    </dgm:pt>
    <dgm:pt modelId="{1B6DD232-11BB-4018-A723-3B3A7FA8B89B}" type="sibTrans" cxnId="{EA3825A0-4994-4720-958B-C120572F0766}">
      <dgm:prSet/>
      <dgm:spPr/>
      <dgm:t>
        <a:bodyPr/>
        <a:lstStyle/>
        <a:p>
          <a:endParaRPr lang="ru-RU"/>
        </a:p>
      </dgm:t>
    </dgm:pt>
    <dgm:pt modelId="{50942CFB-B904-4BBB-BE05-49B1B1CACFD3}" type="pres">
      <dgm:prSet presAssocID="{57E1AF80-F9AF-4122-B11B-7C55FCFB24B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D301A6-FF58-4F51-B3DF-B795F69FD4F4}" type="pres">
      <dgm:prSet presAssocID="{5BD52FD1-E30C-4FB5-8733-BDFFFC671852}" presName="centerShape" presStyleLbl="node0" presStyleIdx="0" presStyleCnt="1"/>
      <dgm:spPr/>
      <dgm:t>
        <a:bodyPr/>
        <a:lstStyle/>
        <a:p>
          <a:endParaRPr lang="ru-RU"/>
        </a:p>
      </dgm:t>
    </dgm:pt>
    <dgm:pt modelId="{27D75527-8707-4AF0-ABEE-0C69C8EB0334}" type="pres">
      <dgm:prSet presAssocID="{E556E3B5-A9E4-4D6C-ABAA-3B3188970F4A}" presName="node" presStyleLbl="node1" presStyleIdx="0" presStyleCnt="6" custScaleX="161722" custScaleY="93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F5BC4-4D0F-4C6A-8A41-8788D871C755}" type="pres">
      <dgm:prSet presAssocID="{E556E3B5-A9E4-4D6C-ABAA-3B3188970F4A}" presName="dummy" presStyleCnt="0"/>
      <dgm:spPr/>
    </dgm:pt>
    <dgm:pt modelId="{1AC73F70-B394-4AD6-A16D-0ABBE8A312D4}" type="pres">
      <dgm:prSet presAssocID="{7438BC8D-503C-4220-955F-24AD90F097C4}" presName="sibTrans" presStyleLbl="sibTrans2D1" presStyleIdx="0" presStyleCnt="6"/>
      <dgm:spPr/>
      <dgm:t>
        <a:bodyPr/>
        <a:lstStyle/>
        <a:p>
          <a:endParaRPr lang="ru-RU"/>
        </a:p>
      </dgm:t>
    </dgm:pt>
    <dgm:pt modelId="{BABFDF04-6AC4-46E0-8CA6-EF8B4040D6FC}" type="pres">
      <dgm:prSet presAssocID="{26DDD6C8-6A69-4325-B04D-F85B07EF90C5}" presName="node" presStyleLbl="node1" presStyleIdx="1" presStyleCnt="6" custScaleX="158224" custScaleY="103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42689-5996-421C-94C0-C10E05F98253}" type="pres">
      <dgm:prSet presAssocID="{26DDD6C8-6A69-4325-B04D-F85B07EF90C5}" presName="dummy" presStyleCnt="0"/>
      <dgm:spPr/>
    </dgm:pt>
    <dgm:pt modelId="{9BE274AC-E2CC-4330-8E59-CDDC71E41FA5}" type="pres">
      <dgm:prSet presAssocID="{BDC55F11-F150-4871-912C-D69F4D7BD630}" presName="sibTrans" presStyleLbl="sibTrans2D1" presStyleIdx="1" presStyleCnt="6"/>
      <dgm:spPr/>
      <dgm:t>
        <a:bodyPr/>
        <a:lstStyle/>
        <a:p>
          <a:endParaRPr lang="ru-RU"/>
        </a:p>
      </dgm:t>
    </dgm:pt>
    <dgm:pt modelId="{58062958-2498-47D5-927E-A572E7743762}" type="pres">
      <dgm:prSet presAssocID="{87E650E2-85AA-4680-9ED1-A7E7397C53BC}" presName="node" presStyleLbl="node1" presStyleIdx="2" presStyleCnt="6" custScaleX="149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5E4E2-AF0A-4964-91AF-1C58D64832B1}" type="pres">
      <dgm:prSet presAssocID="{87E650E2-85AA-4680-9ED1-A7E7397C53BC}" presName="dummy" presStyleCnt="0"/>
      <dgm:spPr/>
    </dgm:pt>
    <dgm:pt modelId="{F5BF348A-70BC-4147-BBBD-727E02EC9602}" type="pres">
      <dgm:prSet presAssocID="{2F58E532-B4E9-43F6-A4AB-8397182AC1B5}" presName="sibTrans" presStyleLbl="sibTrans2D1" presStyleIdx="2" presStyleCnt="6"/>
      <dgm:spPr/>
      <dgm:t>
        <a:bodyPr/>
        <a:lstStyle/>
        <a:p>
          <a:endParaRPr lang="ru-RU"/>
        </a:p>
      </dgm:t>
    </dgm:pt>
    <dgm:pt modelId="{549161E0-F04E-423C-BA7B-E3EB48A276D3}" type="pres">
      <dgm:prSet presAssocID="{2E139B87-B7D9-4B4C-8A33-55914C329CD1}" presName="node" presStyleLbl="node1" presStyleIdx="3" presStyleCnt="6" custScaleX="161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1DE04-EC13-4DD5-B5BF-C511292957AE}" type="pres">
      <dgm:prSet presAssocID="{2E139B87-B7D9-4B4C-8A33-55914C329CD1}" presName="dummy" presStyleCnt="0"/>
      <dgm:spPr/>
    </dgm:pt>
    <dgm:pt modelId="{340A83BA-A7F6-4388-9FD5-BC02585016D4}" type="pres">
      <dgm:prSet presAssocID="{1B6DD232-11BB-4018-A723-3B3A7FA8B89B}" presName="sibTrans" presStyleLbl="sibTrans2D1" presStyleIdx="3" presStyleCnt="6"/>
      <dgm:spPr/>
      <dgm:t>
        <a:bodyPr/>
        <a:lstStyle/>
        <a:p>
          <a:endParaRPr lang="ru-RU"/>
        </a:p>
      </dgm:t>
    </dgm:pt>
    <dgm:pt modelId="{15AEDA4D-0643-4774-8AAD-33AFCB1B6342}" type="pres">
      <dgm:prSet presAssocID="{EBB6D8A4-6917-4EC9-A8E6-55900FAF7972}" presName="node" presStyleLbl="node1" presStyleIdx="4" presStyleCnt="6" custScaleX="146664" custScaleY="116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ED441-9807-4B21-821A-5E462F6A69E5}" type="pres">
      <dgm:prSet presAssocID="{EBB6D8A4-6917-4EC9-A8E6-55900FAF7972}" presName="dummy" presStyleCnt="0"/>
      <dgm:spPr/>
    </dgm:pt>
    <dgm:pt modelId="{51351BC8-E807-4310-A8C7-6367627850F4}" type="pres">
      <dgm:prSet presAssocID="{D184E76C-5292-4E45-95DF-7E8EABB215BA}" presName="sibTrans" presStyleLbl="sibTrans2D1" presStyleIdx="4" presStyleCnt="6"/>
      <dgm:spPr/>
      <dgm:t>
        <a:bodyPr/>
        <a:lstStyle/>
        <a:p>
          <a:endParaRPr lang="ru-RU"/>
        </a:p>
      </dgm:t>
    </dgm:pt>
    <dgm:pt modelId="{C847A212-D1BD-4C1D-B3FD-E8838BE962C2}" type="pres">
      <dgm:prSet presAssocID="{3857201A-922C-4457-8063-7E9BCEAB2544}" presName="node" presStyleLbl="node1" presStyleIdx="5" presStyleCnt="6" custScaleX="146350" custScaleY="101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AC44E-3496-47F3-A0F9-B54773F0FA2C}" type="pres">
      <dgm:prSet presAssocID="{3857201A-922C-4457-8063-7E9BCEAB2544}" presName="dummy" presStyleCnt="0"/>
      <dgm:spPr/>
    </dgm:pt>
    <dgm:pt modelId="{60C5BD8C-6CD1-413D-8FD7-BA16A1CAF3B1}" type="pres">
      <dgm:prSet presAssocID="{7CE7A127-AB52-421D-9C46-2BC2E2282D4F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1AFFB545-BCBB-4224-9EF9-F52A4F6F6B11}" srcId="{5BD52FD1-E30C-4FB5-8733-BDFFFC671852}" destId="{26DDD6C8-6A69-4325-B04D-F85B07EF90C5}" srcOrd="1" destOrd="0" parTransId="{8E2637FD-F947-48F2-9D44-C4DECE94BF2F}" sibTransId="{BDC55F11-F150-4871-912C-D69F4D7BD630}"/>
    <dgm:cxn modelId="{DCCAD406-96DE-48CA-8684-E99CD0CD2F38}" srcId="{57E1AF80-F9AF-4122-B11B-7C55FCFB24B8}" destId="{5BD52FD1-E30C-4FB5-8733-BDFFFC671852}" srcOrd="0" destOrd="0" parTransId="{F8E0B289-91B5-48C3-964F-4887DB330285}" sibTransId="{282F3EB1-0B4C-41F9-9309-3C7271085B84}"/>
    <dgm:cxn modelId="{5B0DEAD1-A854-49EC-B04B-46A58820926E}" type="presOf" srcId="{2F58E532-B4E9-43F6-A4AB-8397182AC1B5}" destId="{F5BF348A-70BC-4147-BBBD-727E02EC9602}" srcOrd="0" destOrd="0" presId="urn:microsoft.com/office/officeart/2005/8/layout/radial6"/>
    <dgm:cxn modelId="{A120E14D-3B6A-4365-B48E-6996A81C2210}" srcId="{5BD52FD1-E30C-4FB5-8733-BDFFFC671852}" destId="{EBB6D8A4-6917-4EC9-A8E6-55900FAF7972}" srcOrd="4" destOrd="0" parTransId="{9EA86912-9437-421E-AD7F-38AB2F6FC7E2}" sibTransId="{D184E76C-5292-4E45-95DF-7E8EABB215BA}"/>
    <dgm:cxn modelId="{E84B06A5-55FD-4E07-B491-8C1812C825E1}" type="presOf" srcId="{57E1AF80-F9AF-4122-B11B-7C55FCFB24B8}" destId="{50942CFB-B904-4BBB-BE05-49B1B1CACFD3}" srcOrd="0" destOrd="0" presId="urn:microsoft.com/office/officeart/2005/8/layout/radial6"/>
    <dgm:cxn modelId="{5E7FC5E3-96F2-46D3-A18D-FB8AD668E7BE}" type="presOf" srcId="{1B6DD232-11BB-4018-A723-3B3A7FA8B89B}" destId="{340A83BA-A7F6-4388-9FD5-BC02585016D4}" srcOrd="0" destOrd="0" presId="urn:microsoft.com/office/officeart/2005/8/layout/radial6"/>
    <dgm:cxn modelId="{822D9F52-A930-4846-A2C0-D88F4F54C2E6}" type="presOf" srcId="{EBB6D8A4-6917-4EC9-A8E6-55900FAF7972}" destId="{15AEDA4D-0643-4774-8AAD-33AFCB1B6342}" srcOrd="0" destOrd="0" presId="urn:microsoft.com/office/officeart/2005/8/layout/radial6"/>
    <dgm:cxn modelId="{38509697-6B3D-4243-A188-57A1B0B39A59}" type="presOf" srcId="{E556E3B5-A9E4-4D6C-ABAA-3B3188970F4A}" destId="{27D75527-8707-4AF0-ABEE-0C69C8EB0334}" srcOrd="0" destOrd="0" presId="urn:microsoft.com/office/officeart/2005/8/layout/radial6"/>
    <dgm:cxn modelId="{A8D913F0-AF0E-49AC-AEE5-7BA6F5A2062D}" srcId="{5BD52FD1-E30C-4FB5-8733-BDFFFC671852}" destId="{E556E3B5-A9E4-4D6C-ABAA-3B3188970F4A}" srcOrd="0" destOrd="0" parTransId="{890715AB-E50C-459D-B2CF-09E0C67C9EA5}" sibTransId="{7438BC8D-503C-4220-955F-24AD90F097C4}"/>
    <dgm:cxn modelId="{697F7901-0D4E-441A-9AC4-B42CD2661715}" type="presOf" srcId="{BDC55F11-F150-4871-912C-D69F4D7BD630}" destId="{9BE274AC-E2CC-4330-8E59-CDDC71E41FA5}" srcOrd="0" destOrd="0" presId="urn:microsoft.com/office/officeart/2005/8/layout/radial6"/>
    <dgm:cxn modelId="{EA3825A0-4994-4720-958B-C120572F0766}" srcId="{5BD52FD1-E30C-4FB5-8733-BDFFFC671852}" destId="{2E139B87-B7D9-4B4C-8A33-55914C329CD1}" srcOrd="3" destOrd="0" parTransId="{E72A4479-FB85-46AC-9FB0-A1470BC806BE}" sibTransId="{1B6DD232-11BB-4018-A723-3B3A7FA8B89B}"/>
    <dgm:cxn modelId="{A304CDB3-BA0D-4976-9817-BF0C37A69403}" type="presOf" srcId="{26DDD6C8-6A69-4325-B04D-F85B07EF90C5}" destId="{BABFDF04-6AC4-46E0-8CA6-EF8B4040D6FC}" srcOrd="0" destOrd="0" presId="urn:microsoft.com/office/officeart/2005/8/layout/radial6"/>
    <dgm:cxn modelId="{173F9EC0-F669-4F7A-8453-43051DC2EE28}" type="presOf" srcId="{7CE7A127-AB52-421D-9C46-2BC2E2282D4F}" destId="{60C5BD8C-6CD1-413D-8FD7-BA16A1CAF3B1}" srcOrd="0" destOrd="0" presId="urn:microsoft.com/office/officeart/2005/8/layout/radial6"/>
    <dgm:cxn modelId="{7F66E91E-F0D6-44ED-95F2-2803618C22BE}" srcId="{5BD52FD1-E30C-4FB5-8733-BDFFFC671852}" destId="{87E650E2-85AA-4680-9ED1-A7E7397C53BC}" srcOrd="2" destOrd="0" parTransId="{45471B4C-23C5-489E-B53C-14946D445736}" sibTransId="{2F58E532-B4E9-43F6-A4AB-8397182AC1B5}"/>
    <dgm:cxn modelId="{0573880E-7917-49D2-922D-8CADDF552AA4}" type="presOf" srcId="{87E650E2-85AA-4680-9ED1-A7E7397C53BC}" destId="{58062958-2498-47D5-927E-A572E7743762}" srcOrd="0" destOrd="0" presId="urn:microsoft.com/office/officeart/2005/8/layout/radial6"/>
    <dgm:cxn modelId="{ED206FB1-EDAB-4CDC-B726-72DF6011E8EA}" type="presOf" srcId="{3857201A-922C-4457-8063-7E9BCEAB2544}" destId="{C847A212-D1BD-4C1D-B3FD-E8838BE962C2}" srcOrd="0" destOrd="0" presId="urn:microsoft.com/office/officeart/2005/8/layout/radial6"/>
    <dgm:cxn modelId="{65888D43-A731-4914-BB72-FA5F50498194}" type="presOf" srcId="{2E139B87-B7D9-4B4C-8A33-55914C329CD1}" destId="{549161E0-F04E-423C-BA7B-E3EB48A276D3}" srcOrd="0" destOrd="0" presId="urn:microsoft.com/office/officeart/2005/8/layout/radial6"/>
    <dgm:cxn modelId="{883F00BA-67C5-4875-B503-80FF04BDB799}" type="presOf" srcId="{7438BC8D-503C-4220-955F-24AD90F097C4}" destId="{1AC73F70-B394-4AD6-A16D-0ABBE8A312D4}" srcOrd="0" destOrd="0" presId="urn:microsoft.com/office/officeart/2005/8/layout/radial6"/>
    <dgm:cxn modelId="{B7C738DA-4785-4AB7-8327-2A737060BA81}" type="presOf" srcId="{D184E76C-5292-4E45-95DF-7E8EABB215BA}" destId="{51351BC8-E807-4310-A8C7-6367627850F4}" srcOrd="0" destOrd="0" presId="urn:microsoft.com/office/officeart/2005/8/layout/radial6"/>
    <dgm:cxn modelId="{D89794D5-1F28-4FF4-8971-8DDB8AF0B078}" srcId="{5BD52FD1-E30C-4FB5-8733-BDFFFC671852}" destId="{3857201A-922C-4457-8063-7E9BCEAB2544}" srcOrd="5" destOrd="0" parTransId="{B5D375F5-7E3D-4DAF-AFFF-CFA1D348C496}" sibTransId="{7CE7A127-AB52-421D-9C46-2BC2E2282D4F}"/>
    <dgm:cxn modelId="{2C5438D4-94BF-4050-916F-7C290218AAB7}" type="presOf" srcId="{5BD52FD1-E30C-4FB5-8733-BDFFFC671852}" destId="{23D301A6-FF58-4F51-B3DF-B795F69FD4F4}" srcOrd="0" destOrd="0" presId="urn:microsoft.com/office/officeart/2005/8/layout/radial6"/>
    <dgm:cxn modelId="{BE4FA6B1-18E9-4580-BC67-2F50BD9DE88B}" type="presParOf" srcId="{50942CFB-B904-4BBB-BE05-49B1B1CACFD3}" destId="{23D301A6-FF58-4F51-B3DF-B795F69FD4F4}" srcOrd="0" destOrd="0" presId="urn:microsoft.com/office/officeart/2005/8/layout/radial6"/>
    <dgm:cxn modelId="{F1D1FDC9-500F-4C22-8BF8-CACD4FC46B58}" type="presParOf" srcId="{50942CFB-B904-4BBB-BE05-49B1B1CACFD3}" destId="{27D75527-8707-4AF0-ABEE-0C69C8EB0334}" srcOrd="1" destOrd="0" presId="urn:microsoft.com/office/officeart/2005/8/layout/radial6"/>
    <dgm:cxn modelId="{E541A14B-618E-429E-BF2F-02A34D95B3FC}" type="presParOf" srcId="{50942CFB-B904-4BBB-BE05-49B1B1CACFD3}" destId="{554F5BC4-4D0F-4C6A-8A41-8788D871C755}" srcOrd="2" destOrd="0" presId="urn:microsoft.com/office/officeart/2005/8/layout/radial6"/>
    <dgm:cxn modelId="{731D55A3-66B4-4230-8B84-89B718F70919}" type="presParOf" srcId="{50942CFB-B904-4BBB-BE05-49B1B1CACFD3}" destId="{1AC73F70-B394-4AD6-A16D-0ABBE8A312D4}" srcOrd="3" destOrd="0" presId="urn:microsoft.com/office/officeart/2005/8/layout/radial6"/>
    <dgm:cxn modelId="{3D05F60E-38F0-4FBD-AB25-729F00CA8A52}" type="presParOf" srcId="{50942CFB-B904-4BBB-BE05-49B1B1CACFD3}" destId="{BABFDF04-6AC4-46E0-8CA6-EF8B4040D6FC}" srcOrd="4" destOrd="0" presId="urn:microsoft.com/office/officeart/2005/8/layout/radial6"/>
    <dgm:cxn modelId="{9A3AAD04-DFAB-45E0-B088-28E0A50A5FD4}" type="presParOf" srcId="{50942CFB-B904-4BBB-BE05-49B1B1CACFD3}" destId="{AD542689-5996-421C-94C0-C10E05F98253}" srcOrd="5" destOrd="0" presId="urn:microsoft.com/office/officeart/2005/8/layout/radial6"/>
    <dgm:cxn modelId="{D45E3D07-CA5B-4C4E-A09F-E73234B2676E}" type="presParOf" srcId="{50942CFB-B904-4BBB-BE05-49B1B1CACFD3}" destId="{9BE274AC-E2CC-4330-8E59-CDDC71E41FA5}" srcOrd="6" destOrd="0" presId="urn:microsoft.com/office/officeart/2005/8/layout/radial6"/>
    <dgm:cxn modelId="{80B185A0-FE07-4BDD-8E40-08D750B9192B}" type="presParOf" srcId="{50942CFB-B904-4BBB-BE05-49B1B1CACFD3}" destId="{58062958-2498-47D5-927E-A572E7743762}" srcOrd="7" destOrd="0" presId="urn:microsoft.com/office/officeart/2005/8/layout/radial6"/>
    <dgm:cxn modelId="{BD536E32-6C43-4381-AF74-5027F9D8A681}" type="presParOf" srcId="{50942CFB-B904-4BBB-BE05-49B1B1CACFD3}" destId="{8B15E4E2-AF0A-4964-91AF-1C58D64832B1}" srcOrd="8" destOrd="0" presId="urn:microsoft.com/office/officeart/2005/8/layout/radial6"/>
    <dgm:cxn modelId="{BBF854F5-36C9-4466-8F07-02E5A100B41F}" type="presParOf" srcId="{50942CFB-B904-4BBB-BE05-49B1B1CACFD3}" destId="{F5BF348A-70BC-4147-BBBD-727E02EC9602}" srcOrd="9" destOrd="0" presId="urn:microsoft.com/office/officeart/2005/8/layout/radial6"/>
    <dgm:cxn modelId="{1A04243E-7EB6-4C98-8A72-A8C503C0E695}" type="presParOf" srcId="{50942CFB-B904-4BBB-BE05-49B1B1CACFD3}" destId="{549161E0-F04E-423C-BA7B-E3EB48A276D3}" srcOrd="10" destOrd="0" presId="urn:microsoft.com/office/officeart/2005/8/layout/radial6"/>
    <dgm:cxn modelId="{84286987-0CC4-4293-8058-B2608C95DB9D}" type="presParOf" srcId="{50942CFB-B904-4BBB-BE05-49B1B1CACFD3}" destId="{EF11DE04-EC13-4DD5-B5BF-C511292957AE}" srcOrd="11" destOrd="0" presId="urn:microsoft.com/office/officeart/2005/8/layout/radial6"/>
    <dgm:cxn modelId="{624F349C-341F-46BB-B829-9719E4434A43}" type="presParOf" srcId="{50942CFB-B904-4BBB-BE05-49B1B1CACFD3}" destId="{340A83BA-A7F6-4388-9FD5-BC02585016D4}" srcOrd="12" destOrd="0" presId="urn:microsoft.com/office/officeart/2005/8/layout/radial6"/>
    <dgm:cxn modelId="{458A7AE3-2095-4C08-88AE-C86050BD606F}" type="presParOf" srcId="{50942CFB-B904-4BBB-BE05-49B1B1CACFD3}" destId="{15AEDA4D-0643-4774-8AAD-33AFCB1B6342}" srcOrd="13" destOrd="0" presId="urn:microsoft.com/office/officeart/2005/8/layout/radial6"/>
    <dgm:cxn modelId="{0226D3EB-4868-404F-9EA7-90DEB41A5545}" type="presParOf" srcId="{50942CFB-B904-4BBB-BE05-49B1B1CACFD3}" destId="{E1FED441-9807-4B21-821A-5E462F6A69E5}" srcOrd="14" destOrd="0" presId="urn:microsoft.com/office/officeart/2005/8/layout/radial6"/>
    <dgm:cxn modelId="{4DA7B716-4538-49C4-A1E2-7B0443AEA856}" type="presParOf" srcId="{50942CFB-B904-4BBB-BE05-49B1B1CACFD3}" destId="{51351BC8-E807-4310-A8C7-6367627850F4}" srcOrd="15" destOrd="0" presId="urn:microsoft.com/office/officeart/2005/8/layout/radial6"/>
    <dgm:cxn modelId="{8AECF892-A0B6-4018-A305-9D609EE78278}" type="presParOf" srcId="{50942CFB-B904-4BBB-BE05-49B1B1CACFD3}" destId="{C847A212-D1BD-4C1D-B3FD-E8838BE962C2}" srcOrd="16" destOrd="0" presId="urn:microsoft.com/office/officeart/2005/8/layout/radial6"/>
    <dgm:cxn modelId="{7343B76E-4FF5-4D1B-BDA9-DBC221EDFCA0}" type="presParOf" srcId="{50942CFB-B904-4BBB-BE05-49B1B1CACFD3}" destId="{D52AC44E-3496-47F3-A0F9-B54773F0FA2C}" srcOrd="17" destOrd="0" presId="urn:microsoft.com/office/officeart/2005/8/layout/radial6"/>
    <dgm:cxn modelId="{018EEF87-2D9D-4C7C-80BF-594BABC63E0A}" type="presParOf" srcId="{50942CFB-B904-4BBB-BE05-49B1B1CACFD3}" destId="{60C5BD8C-6CD1-413D-8FD7-BA16A1CAF3B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DCFAFF-15EE-4376-BE2E-CDBC5C9943A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A10967-4A99-4A59-9AE7-0F833D91BADF}">
      <dgm:prSet phldrT="[Текст]"/>
      <dgm:spPr/>
      <dgm:t>
        <a:bodyPr/>
        <a:lstStyle/>
        <a:p>
          <a:r>
            <a:rPr lang="uk-UA" dirty="0" smtClean="0"/>
            <a:t>Перманганат калію</a:t>
          </a:r>
          <a:endParaRPr lang="ru-RU" dirty="0"/>
        </a:p>
      </dgm:t>
    </dgm:pt>
    <dgm:pt modelId="{0A656E77-AD59-4D91-AAE1-86FC6FB43E6E}" type="parTrans" cxnId="{0ECC21B1-BA4D-4F77-AC3F-06F9C9BE309A}">
      <dgm:prSet/>
      <dgm:spPr/>
      <dgm:t>
        <a:bodyPr/>
        <a:lstStyle/>
        <a:p>
          <a:endParaRPr lang="ru-RU"/>
        </a:p>
      </dgm:t>
    </dgm:pt>
    <dgm:pt modelId="{66845901-BD0F-4CC1-B514-4102B0A4587E}" type="sibTrans" cxnId="{0ECC21B1-BA4D-4F77-AC3F-06F9C9BE309A}">
      <dgm:prSet/>
      <dgm:spPr/>
      <dgm:t>
        <a:bodyPr/>
        <a:lstStyle/>
        <a:p>
          <a:endParaRPr lang="ru-RU"/>
        </a:p>
      </dgm:t>
    </dgm:pt>
    <dgm:pt modelId="{E39C834A-2E78-4847-90CB-F9ED4BFE1499}">
      <dgm:prSet phldrT="[Текст]" custT="1"/>
      <dgm:spPr/>
      <dgm:t>
        <a:bodyPr/>
        <a:lstStyle/>
        <a:p>
          <a:r>
            <a:rPr lang="uk-UA" sz="1400" dirty="0" smtClean="0"/>
            <a:t>Дезінфікуючий засіб для людини </a:t>
          </a:r>
          <a:endParaRPr lang="ru-RU" sz="1400" dirty="0"/>
        </a:p>
      </dgm:t>
    </dgm:pt>
    <dgm:pt modelId="{66371B59-D473-4EB5-817B-D3C9ACAB800B}" type="parTrans" cxnId="{6385288D-DECB-4D3C-9C1A-23CE616EDB35}">
      <dgm:prSet/>
      <dgm:spPr/>
      <dgm:t>
        <a:bodyPr/>
        <a:lstStyle/>
        <a:p>
          <a:endParaRPr lang="ru-RU"/>
        </a:p>
      </dgm:t>
    </dgm:pt>
    <dgm:pt modelId="{372022B8-CE98-4077-B377-3A1509613093}" type="sibTrans" cxnId="{6385288D-DECB-4D3C-9C1A-23CE616EDB35}">
      <dgm:prSet/>
      <dgm:spPr/>
      <dgm:t>
        <a:bodyPr/>
        <a:lstStyle/>
        <a:p>
          <a:endParaRPr lang="ru-RU"/>
        </a:p>
      </dgm:t>
    </dgm:pt>
    <dgm:pt modelId="{8DECE719-D413-4B6F-8E6D-F7912B101A2A}">
      <dgm:prSet phldrT="[Текст]" custT="1"/>
      <dgm:spPr/>
      <dgm:t>
        <a:bodyPr/>
        <a:lstStyle/>
        <a:p>
          <a:r>
            <a:rPr lang="uk-UA" sz="1400" dirty="0" smtClean="0"/>
            <a:t>Антисептик для рослин </a:t>
          </a:r>
          <a:endParaRPr lang="ru-RU" sz="1400" dirty="0"/>
        </a:p>
      </dgm:t>
    </dgm:pt>
    <dgm:pt modelId="{4131F408-606E-412A-9684-2B65F24FE6B7}" type="parTrans" cxnId="{4CF71F66-1331-4AA6-9D8D-9307B7948135}">
      <dgm:prSet/>
      <dgm:spPr/>
      <dgm:t>
        <a:bodyPr/>
        <a:lstStyle/>
        <a:p>
          <a:endParaRPr lang="ru-RU"/>
        </a:p>
      </dgm:t>
    </dgm:pt>
    <dgm:pt modelId="{2FDF0057-A732-4D13-A191-5760554FFCC6}" type="sibTrans" cxnId="{4CF71F66-1331-4AA6-9D8D-9307B7948135}">
      <dgm:prSet/>
      <dgm:spPr/>
      <dgm:t>
        <a:bodyPr/>
        <a:lstStyle/>
        <a:p>
          <a:endParaRPr lang="ru-RU"/>
        </a:p>
      </dgm:t>
    </dgm:pt>
    <dgm:pt modelId="{E1B4730A-7064-4754-A2EC-B1826A3B7062}">
      <dgm:prSet phldrT="[Текст]" custT="1"/>
      <dgm:spPr/>
      <dgm:t>
        <a:bodyPr/>
        <a:lstStyle/>
        <a:p>
          <a:r>
            <a:rPr lang="uk-UA" sz="1400" dirty="0" smtClean="0"/>
            <a:t>Входить до складу мінеральних добрив </a:t>
          </a:r>
          <a:endParaRPr lang="ru-RU" sz="1400" dirty="0"/>
        </a:p>
      </dgm:t>
    </dgm:pt>
    <dgm:pt modelId="{2A5B3E58-0DF7-432F-B249-47062D1AA44C}" type="parTrans" cxnId="{88A4453F-7920-4913-A228-59429210E5EB}">
      <dgm:prSet/>
      <dgm:spPr/>
      <dgm:t>
        <a:bodyPr/>
        <a:lstStyle/>
        <a:p>
          <a:endParaRPr lang="ru-RU"/>
        </a:p>
      </dgm:t>
    </dgm:pt>
    <dgm:pt modelId="{8F60A515-B870-4F4F-9CA8-3E072ECE42A8}" type="sibTrans" cxnId="{88A4453F-7920-4913-A228-59429210E5EB}">
      <dgm:prSet/>
      <dgm:spPr/>
      <dgm:t>
        <a:bodyPr/>
        <a:lstStyle/>
        <a:p>
          <a:endParaRPr lang="ru-RU"/>
        </a:p>
      </dgm:t>
    </dgm:pt>
    <dgm:pt modelId="{F77CDAEA-5E5A-4870-BCA0-CD87EC366041}">
      <dgm:prSet phldrT="[Текст]" custT="1"/>
      <dgm:spPr/>
      <dgm:t>
        <a:bodyPr/>
        <a:lstStyle/>
        <a:p>
          <a:r>
            <a:rPr lang="uk-UA" sz="1400" dirty="0" smtClean="0"/>
            <a:t>Дезінфікуючий засіб для рослин</a:t>
          </a:r>
          <a:endParaRPr lang="ru-RU" sz="1400" dirty="0"/>
        </a:p>
      </dgm:t>
    </dgm:pt>
    <dgm:pt modelId="{FEE4F6C1-9418-47C3-8A96-6524CFCF9BEA}" type="parTrans" cxnId="{8A30076F-30D7-4F71-A51F-F128413A327B}">
      <dgm:prSet/>
      <dgm:spPr/>
      <dgm:t>
        <a:bodyPr/>
        <a:lstStyle/>
        <a:p>
          <a:endParaRPr lang="ru-RU"/>
        </a:p>
      </dgm:t>
    </dgm:pt>
    <dgm:pt modelId="{559A1781-1C55-462A-A61C-E3A1B3440339}" type="sibTrans" cxnId="{8A30076F-30D7-4F71-A51F-F128413A327B}">
      <dgm:prSet/>
      <dgm:spPr/>
      <dgm:t>
        <a:bodyPr/>
        <a:lstStyle/>
        <a:p>
          <a:endParaRPr lang="ru-RU"/>
        </a:p>
      </dgm:t>
    </dgm:pt>
    <dgm:pt modelId="{5D19733F-1C31-4968-B9BE-61115C0EC740}" type="pres">
      <dgm:prSet presAssocID="{07DCFAFF-15EE-4376-BE2E-CDBC5C9943A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FFAEEA-2500-4F82-AE50-153FF005CA98}" type="pres">
      <dgm:prSet presAssocID="{07DCFAFF-15EE-4376-BE2E-CDBC5C9943AC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1B0BE1D8-03D3-48D1-8716-45B3D89FA3DD}" type="pres">
      <dgm:prSet presAssocID="{0CA10967-4A99-4A59-9AE7-0F833D91BADF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DA067842-314C-4B95-A0E2-F60B3411D89B}" type="pres">
      <dgm:prSet presAssocID="{E39C834A-2E78-4847-90CB-F9ED4BFE1499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5E407-0D01-49A2-9D44-72A5956AF13B}" type="pres">
      <dgm:prSet presAssocID="{8DECE719-D413-4B6F-8E6D-F7912B101A2A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F85D3-3078-4532-A657-103E6078803B}" type="pres">
      <dgm:prSet presAssocID="{E1B4730A-7064-4754-A2EC-B1826A3B7062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7D073-576E-44B7-B216-D7B1A30DED46}" type="pres">
      <dgm:prSet presAssocID="{F77CDAEA-5E5A-4870-BCA0-CD87EC366041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FE84EF-6269-4E93-86C3-77AE64AB2DE5}" type="presOf" srcId="{8DECE719-D413-4B6F-8E6D-F7912B101A2A}" destId="{0375E407-0D01-49A2-9D44-72A5956AF13B}" srcOrd="0" destOrd="0" presId="urn:microsoft.com/office/officeart/2005/8/layout/radial3"/>
    <dgm:cxn modelId="{8A30076F-30D7-4F71-A51F-F128413A327B}" srcId="{0CA10967-4A99-4A59-9AE7-0F833D91BADF}" destId="{F77CDAEA-5E5A-4870-BCA0-CD87EC366041}" srcOrd="3" destOrd="0" parTransId="{FEE4F6C1-9418-47C3-8A96-6524CFCF9BEA}" sibTransId="{559A1781-1C55-462A-A61C-E3A1B3440339}"/>
    <dgm:cxn modelId="{B7716CD1-75A1-4F54-9964-46CE6F15B2E0}" type="presOf" srcId="{0CA10967-4A99-4A59-9AE7-0F833D91BADF}" destId="{1B0BE1D8-03D3-48D1-8716-45B3D89FA3DD}" srcOrd="0" destOrd="0" presId="urn:microsoft.com/office/officeart/2005/8/layout/radial3"/>
    <dgm:cxn modelId="{89B50BFC-A9E6-4BC4-BE5C-DD122ACB9611}" type="presOf" srcId="{E1B4730A-7064-4754-A2EC-B1826A3B7062}" destId="{20CF85D3-3078-4532-A657-103E6078803B}" srcOrd="0" destOrd="0" presId="urn:microsoft.com/office/officeart/2005/8/layout/radial3"/>
    <dgm:cxn modelId="{88A4453F-7920-4913-A228-59429210E5EB}" srcId="{0CA10967-4A99-4A59-9AE7-0F833D91BADF}" destId="{E1B4730A-7064-4754-A2EC-B1826A3B7062}" srcOrd="2" destOrd="0" parTransId="{2A5B3E58-0DF7-432F-B249-47062D1AA44C}" sibTransId="{8F60A515-B870-4F4F-9CA8-3E072ECE42A8}"/>
    <dgm:cxn modelId="{23898E32-0091-434A-8F6D-9DA007711316}" type="presOf" srcId="{F77CDAEA-5E5A-4870-BCA0-CD87EC366041}" destId="{3F57D073-576E-44B7-B216-D7B1A30DED46}" srcOrd="0" destOrd="0" presId="urn:microsoft.com/office/officeart/2005/8/layout/radial3"/>
    <dgm:cxn modelId="{61F1A1A2-A7DB-42C7-8502-BBAA275C757B}" type="presOf" srcId="{E39C834A-2E78-4847-90CB-F9ED4BFE1499}" destId="{DA067842-314C-4B95-A0E2-F60B3411D89B}" srcOrd="0" destOrd="0" presId="urn:microsoft.com/office/officeart/2005/8/layout/radial3"/>
    <dgm:cxn modelId="{4CF71F66-1331-4AA6-9D8D-9307B7948135}" srcId="{0CA10967-4A99-4A59-9AE7-0F833D91BADF}" destId="{8DECE719-D413-4B6F-8E6D-F7912B101A2A}" srcOrd="1" destOrd="0" parTransId="{4131F408-606E-412A-9684-2B65F24FE6B7}" sibTransId="{2FDF0057-A732-4D13-A191-5760554FFCC6}"/>
    <dgm:cxn modelId="{B0C7F094-0F4D-434A-9DC0-182644987461}" type="presOf" srcId="{07DCFAFF-15EE-4376-BE2E-CDBC5C9943AC}" destId="{5D19733F-1C31-4968-B9BE-61115C0EC740}" srcOrd="0" destOrd="0" presId="urn:microsoft.com/office/officeart/2005/8/layout/radial3"/>
    <dgm:cxn modelId="{6385288D-DECB-4D3C-9C1A-23CE616EDB35}" srcId="{0CA10967-4A99-4A59-9AE7-0F833D91BADF}" destId="{E39C834A-2E78-4847-90CB-F9ED4BFE1499}" srcOrd="0" destOrd="0" parTransId="{66371B59-D473-4EB5-817B-D3C9ACAB800B}" sibTransId="{372022B8-CE98-4077-B377-3A1509613093}"/>
    <dgm:cxn modelId="{0ECC21B1-BA4D-4F77-AC3F-06F9C9BE309A}" srcId="{07DCFAFF-15EE-4376-BE2E-CDBC5C9943AC}" destId="{0CA10967-4A99-4A59-9AE7-0F833D91BADF}" srcOrd="0" destOrd="0" parTransId="{0A656E77-AD59-4D91-AAE1-86FC6FB43E6E}" sibTransId="{66845901-BD0F-4CC1-B514-4102B0A4587E}"/>
    <dgm:cxn modelId="{962046BF-CE9C-4DE6-A9FD-22D2C877976E}" type="presParOf" srcId="{5D19733F-1C31-4968-B9BE-61115C0EC740}" destId="{D3FFAEEA-2500-4F82-AE50-153FF005CA98}" srcOrd="0" destOrd="0" presId="urn:microsoft.com/office/officeart/2005/8/layout/radial3"/>
    <dgm:cxn modelId="{2CF56A51-072D-4CE0-81F3-197F4C39A04E}" type="presParOf" srcId="{D3FFAEEA-2500-4F82-AE50-153FF005CA98}" destId="{1B0BE1D8-03D3-48D1-8716-45B3D89FA3DD}" srcOrd="0" destOrd="0" presId="urn:microsoft.com/office/officeart/2005/8/layout/radial3"/>
    <dgm:cxn modelId="{CE9FD67F-36B0-4ACA-9221-E027FE07767C}" type="presParOf" srcId="{D3FFAEEA-2500-4F82-AE50-153FF005CA98}" destId="{DA067842-314C-4B95-A0E2-F60B3411D89B}" srcOrd="1" destOrd="0" presId="urn:microsoft.com/office/officeart/2005/8/layout/radial3"/>
    <dgm:cxn modelId="{BFFE2A21-7CA5-4E0A-8A4E-576303AEA046}" type="presParOf" srcId="{D3FFAEEA-2500-4F82-AE50-153FF005CA98}" destId="{0375E407-0D01-49A2-9D44-72A5956AF13B}" srcOrd="2" destOrd="0" presId="urn:microsoft.com/office/officeart/2005/8/layout/radial3"/>
    <dgm:cxn modelId="{96B8C0B6-ED1A-4E81-A996-F881DC33B252}" type="presParOf" srcId="{D3FFAEEA-2500-4F82-AE50-153FF005CA98}" destId="{20CF85D3-3078-4532-A657-103E6078803B}" srcOrd="3" destOrd="0" presId="urn:microsoft.com/office/officeart/2005/8/layout/radial3"/>
    <dgm:cxn modelId="{955C0F7F-0349-4A25-8894-B72C03661345}" type="presParOf" srcId="{D3FFAEEA-2500-4F82-AE50-153FF005CA98}" destId="{3F57D073-576E-44B7-B216-D7B1A30DED4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0E349-251D-4B4A-8E23-88A3EB7882E3}">
      <dsp:nvSpPr>
        <dsp:cNvPr id="0" name=""/>
        <dsp:cNvSpPr/>
      </dsp:nvSpPr>
      <dsp:spPr>
        <a:xfrm>
          <a:off x="0" y="0"/>
          <a:ext cx="5300421" cy="5300421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81088-C1A0-4184-8737-D09C9F8B3D58}">
      <dsp:nvSpPr>
        <dsp:cNvPr id="0" name=""/>
        <dsp:cNvSpPr/>
      </dsp:nvSpPr>
      <dsp:spPr>
        <a:xfrm>
          <a:off x="0" y="408792"/>
          <a:ext cx="3983115" cy="40037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* За агрегатним станом тверді речовини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*Мають високу температуру плавлення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*Більшість розчинні у воді, деякі малорозчинні і нерозчинні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*Більшість безбарвні, деякі можуть мати характерне забарвлення і запах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94440" y="603232"/>
        <a:ext cx="3594235" cy="3614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5BD8C-6CD1-413D-8FD7-BA16A1CAF3B1}">
      <dsp:nvSpPr>
        <dsp:cNvPr id="0" name=""/>
        <dsp:cNvSpPr/>
      </dsp:nvSpPr>
      <dsp:spPr>
        <a:xfrm>
          <a:off x="338270" y="576726"/>
          <a:ext cx="4118708" cy="4118708"/>
        </a:xfrm>
        <a:prstGeom prst="blockArc">
          <a:avLst>
            <a:gd name="adj1" fmla="val 12600000"/>
            <a:gd name="adj2" fmla="val 16200000"/>
            <a:gd name="adj3" fmla="val 450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51BC8-E807-4310-A8C7-6367627850F4}">
      <dsp:nvSpPr>
        <dsp:cNvPr id="0" name=""/>
        <dsp:cNvSpPr/>
      </dsp:nvSpPr>
      <dsp:spPr>
        <a:xfrm>
          <a:off x="338270" y="576726"/>
          <a:ext cx="4118708" cy="4118708"/>
        </a:xfrm>
        <a:prstGeom prst="blockArc">
          <a:avLst>
            <a:gd name="adj1" fmla="val 9000000"/>
            <a:gd name="adj2" fmla="val 12600000"/>
            <a:gd name="adj3" fmla="val 450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A83BA-A7F6-4388-9FD5-BC02585016D4}">
      <dsp:nvSpPr>
        <dsp:cNvPr id="0" name=""/>
        <dsp:cNvSpPr/>
      </dsp:nvSpPr>
      <dsp:spPr>
        <a:xfrm>
          <a:off x="338270" y="576726"/>
          <a:ext cx="4118708" cy="4118708"/>
        </a:xfrm>
        <a:prstGeom prst="blockArc">
          <a:avLst>
            <a:gd name="adj1" fmla="val 5400000"/>
            <a:gd name="adj2" fmla="val 9000000"/>
            <a:gd name="adj3" fmla="val 450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F348A-70BC-4147-BBBD-727E02EC9602}">
      <dsp:nvSpPr>
        <dsp:cNvPr id="0" name=""/>
        <dsp:cNvSpPr/>
      </dsp:nvSpPr>
      <dsp:spPr>
        <a:xfrm>
          <a:off x="338270" y="576726"/>
          <a:ext cx="4118708" cy="4118708"/>
        </a:xfrm>
        <a:prstGeom prst="blockArc">
          <a:avLst>
            <a:gd name="adj1" fmla="val 1800000"/>
            <a:gd name="adj2" fmla="val 5400000"/>
            <a:gd name="adj3" fmla="val 450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274AC-E2CC-4330-8E59-CDDC71E41FA5}">
      <dsp:nvSpPr>
        <dsp:cNvPr id="0" name=""/>
        <dsp:cNvSpPr/>
      </dsp:nvSpPr>
      <dsp:spPr>
        <a:xfrm>
          <a:off x="338270" y="576726"/>
          <a:ext cx="4118708" cy="4118708"/>
        </a:xfrm>
        <a:prstGeom prst="blockArc">
          <a:avLst>
            <a:gd name="adj1" fmla="val 19800000"/>
            <a:gd name="adj2" fmla="val 1800000"/>
            <a:gd name="adj3" fmla="val 450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73F70-B394-4AD6-A16D-0ABBE8A312D4}">
      <dsp:nvSpPr>
        <dsp:cNvPr id="0" name=""/>
        <dsp:cNvSpPr/>
      </dsp:nvSpPr>
      <dsp:spPr>
        <a:xfrm>
          <a:off x="338270" y="576726"/>
          <a:ext cx="4118708" cy="4118708"/>
        </a:xfrm>
        <a:prstGeom prst="blockArc">
          <a:avLst>
            <a:gd name="adj1" fmla="val 16200000"/>
            <a:gd name="adj2" fmla="val 19800000"/>
            <a:gd name="adj3" fmla="val 450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301A6-FF58-4F51-B3DF-B795F69FD4F4}">
      <dsp:nvSpPr>
        <dsp:cNvPr id="0" name=""/>
        <dsp:cNvSpPr/>
      </dsp:nvSpPr>
      <dsp:spPr>
        <a:xfrm>
          <a:off x="1477420" y="1715875"/>
          <a:ext cx="1840408" cy="1840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Барій сульфат</a:t>
          </a:r>
          <a:endParaRPr lang="ru-RU" sz="2900" kern="1200" dirty="0"/>
        </a:p>
      </dsp:txBody>
      <dsp:txXfrm>
        <a:off x="1746942" y="1985397"/>
        <a:ext cx="1301364" cy="1301364"/>
      </dsp:txXfrm>
    </dsp:sp>
    <dsp:sp modelId="{27D75527-8707-4AF0-ABEE-0C69C8EB0334}">
      <dsp:nvSpPr>
        <dsp:cNvPr id="0" name=""/>
        <dsp:cNvSpPr/>
      </dsp:nvSpPr>
      <dsp:spPr>
        <a:xfrm>
          <a:off x="1355903" y="23078"/>
          <a:ext cx="2083442" cy="12000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Рентгенівські дослідження шлунково-кишкового тракту</a:t>
          </a:r>
          <a:endParaRPr lang="ru-RU" sz="1400" kern="1200" dirty="0"/>
        </a:p>
      </dsp:txBody>
      <dsp:txXfrm>
        <a:off x="1661016" y="198821"/>
        <a:ext cx="1473216" cy="848565"/>
      </dsp:txXfrm>
    </dsp:sp>
    <dsp:sp modelId="{BABFDF04-6AC4-46E0-8CA6-EF8B4040D6FC}">
      <dsp:nvSpPr>
        <dsp:cNvPr id="0" name=""/>
        <dsp:cNvSpPr/>
      </dsp:nvSpPr>
      <dsp:spPr>
        <a:xfrm>
          <a:off x="3121723" y="962163"/>
          <a:ext cx="2038377" cy="13348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Використовується у піротехнічній  промисловості</a:t>
          </a:r>
          <a:endParaRPr lang="ru-RU" sz="1400" kern="1200" dirty="0"/>
        </a:p>
      </dsp:txBody>
      <dsp:txXfrm>
        <a:off x="3420236" y="1157648"/>
        <a:ext cx="1441351" cy="943887"/>
      </dsp:txXfrm>
    </dsp:sp>
    <dsp:sp modelId="{58062958-2498-47D5-927E-A572E7743762}">
      <dsp:nvSpPr>
        <dsp:cNvPr id="0" name=""/>
        <dsp:cNvSpPr/>
      </dsp:nvSpPr>
      <dsp:spPr>
        <a:xfrm>
          <a:off x="3178904" y="2998425"/>
          <a:ext cx="1924016" cy="128828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0" kern="1200" dirty="0" smtClean="0"/>
            <a:t>В </a:t>
          </a:r>
          <a:r>
            <a:rPr lang="ru-RU" sz="1500" b="0" i="0" kern="1200" dirty="0" err="1" smtClean="0"/>
            <a:t>аналітичній</a:t>
          </a:r>
          <a:r>
            <a:rPr lang="ru-RU" sz="1500" b="0" i="0" kern="1200" dirty="0" smtClean="0"/>
            <a:t> </a:t>
          </a:r>
          <a:r>
            <a:rPr lang="ru-RU" sz="1500" b="0" i="0" kern="1200" dirty="0" err="1" smtClean="0"/>
            <a:t>хімії</a:t>
          </a:r>
          <a:r>
            <a:rPr lang="ru-RU" sz="1500" b="0" i="0" kern="1200" dirty="0" smtClean="0"/>
            <a:t> для визначення </a:t>
          </a:r>
          <a:r>
            <a:rPr lang="ru-RU" sz="1500" b="0" i="0" kern="1200" dirty="0" err="1" smtClean="0"/>
            <a:t>іонів</a:t>
          </a:r>
          <a:r>
            <a:rPr lang="ru-RU" sz="1500" b="0" i="0" kern="1200" dirty="0" smtClean="0"/>
            <a:t> </a:t>
          </a:r>
          <a:r>
            <a:rPr lang="ru-RU" sz="1500" b="0" i="0" kern="1200" dirty="0" err="1" smtClean="0"/>
            <a:t>барію</a:t>
          </a:r>
          <a:endParaRPr lang="ru-RU" sz="1500" kern="1200" dirty="0"/>
        </a:p>
      </dsp:txBody>
      <dsp:txXfrm>
        <a:off x="3460670" y="3187090"/>
        <a:ext cx="1360484" cy="910956"/>
      </dsp:txXfrm>
    </dsp:sp>
    <dsp:sp modelId="{549161E0-F04E-423C-BA7B-E3EB48A276D3}">
      <dsp:nvSpPr>
        <dsp:cNvPr id="0" name=""/>
        <dsp:cNvSpPr/>
      </dsp:nvSpPr>
      <dsp:spPr>
        <a:xfrm>
          <a:off x="1358589" y="4004913"/>
          <a:ext cx="2078069" cy="12882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Наповнювач</a:t>
          </a:r>
          <a:r>
            <a:rPr lang="uk-UA" sz="1500" kern="1200" baseline="0" dirty="0" smtClean="0"/>
            <a:t> для лінолеуму, для виготовлення фарб</a:t>
          </a:r>
          <a:endParaRPr lang="ru-RU" sz="1500" kern="1200" dirty="0"/>
        </a:p>
      </dsp:txBody>
      <dsp:txXfrm>
        <a:off x="1662915" y="4193578"/>
        <a:ext cx="1469417" cy="910956"/>
      </dsp:txXfrm>
    </dsp:sp>
    <dsp:sp modelId="{15AEDA4D-0643-4774-8AAD-33AFCB1B6342}">
      <dsp:nvSpPr>
        <dsp:cNvPr id="0" name=""/>
        <dsp:cNvSpPr/>
      </dsp:nvSpPr>
      <dsp:spPr>
        <a:xfrm>
          <a:off x="-290389" y="2892431"/>
          <a:ext cx="1889451" cy="150027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Забарвлює полум’я в зелений колір – салют </a:t>
          </a:r>
          <a:endParaRPr lang="ru-RU" sz="1500" kern="1200" dirty="0"/>
        </a:p>
      </dsp:txBody>
      <dsp:txXfrm>
        <a:off x="-13685" y="3112141"/>
        <a:ext cx="1336043" cy="1060853"/>
      </dsp:txXfrm>
    </dsp:sp>
    <dsp:sp modelId="{C847A212-D1BD-4C1D-B3FD-E8838BE962C2}">
      <dsp:nvSpPr>
        <dsp:cNvPr id="0" name=""/>
        <dsp:cNvSpPr/>
      </dsp:nvSpPr>
      <dsp:spPr>
        <a:xfrm>
          <a:off x="-288366" y="972798"/>
          <a:ext cx="1885406" cy="13135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Не розчиняється у воді й кислотах</a:t>
          </a:r>
          <a:endParaRPr lang="ru-RU" sz="1500" kern="1200" dirty="0"/>
        </a:p>
      </dsp:txBody>
      <dsp:txXfrm>
        <a:off x="-12255" y="1165169"/>
        <a:ext cx="1333184" cy="9288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BE1D8-03D3-48D1-8716-45B3D89FA3DD}">
      <dsp:nvSpPr>
        <dsp:cNvPr id="0" name=""/>
        <dsp:cNvSpPr/>
      </dsp:nvSpPr>
      <dsp:spPr>
        <a:xfrm>
          <a:off x="1784422" y="1212728"/>
          <a:ext cx="3021184" cy="30211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Перманганат калію</a:t>
          </a:r>
          <a:endParaRPr lang="ru-RU" sz="2800" kern="1200" dirty="0"/>
        </a:p>
      </dsp:txBody>
      <dsp:txXfrm>
        <a:off x="2226864" y="1655170"/>
        <a:ext cx="2136300" cy="2136300"/>
      </dsp:txXfrm>
    </dsp:sp>
    <dsp:sp modelId="{DA067842-314C-4B95-A0E2-F60B3411D89B}">
      <dsp:nvSpPr>
        <dsp:cNvPr id="0" name=""/>
        <dsp:cNvSpPr/>
      </dsp:nvSpPr>
      <dsp:spPr>
        <a:xfrm>
          <a:off x="2539718" y="539"/>
          <a:ext cx="1510592" cy="15105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Дезінфікуючий засіб для людини </a:t>
          </a:r>
          <a:endParaRPr lang="ru-RU" sz="1400" kern="1200" dirty="0"/>
        </a:p>
      </dsp:txBody>
      <dsp:txXfrm>
        <a:off x="2760939" y="221760"/>
        <a:ext cx="1068150" cy="1068150"/>
      </dsp:txXfrm>
    </dsp:sp>
    <dsp:sp modelId="{0375E407-0D01-49A2-9D44-72A5956AF13B}">
      <dsp:nvSpPr>
        <dsp:cNvPr id="0" name=""/>
        <dsp:cNvSpPr/>
      </dsp:nvSpPr>
      <dsp:spPr>
        <a:xfrm>
          <a:off x="4507204" y="1968024"/>
          <a:ext cx="1510592" cy="15105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Антисептик для рослин </a:t>
          </a:r>
          <a:endParaRPr lang="ru-RU" sz="1400" kern="1200" dirty="0"/>
        </a:p>
      </dsp:txBody>
      <dsp:txXfrm>
        <a:off x="4728425" y="2189245"/>
        <a:ext cx="1068150" cy="1068150"/>
      </dsp:txXfrm>
    </dsp:sp>
    <dsp:sp modelId="{20CF85D3-3078-4532-A657-103E6078803B}">
      <dsp:nvSpPr>
        <dsp:cNvPr id="0" name=""/>
        <dsp:cNvSpPr/>
      </dsp:nvSpPr>
      <dsp:spPr>
        <a:xfrm>
          <a:off x="2539718" y="3935510"/>
          <a:ext cx="1510592" cy="15105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Входить до складу мінеральних добрив </a:t>
          </a:r>
          <a:endParaRPr lang="ru-RU" sz="1400" kern="1200" dirty="0"/>
        </a:p>
      </dsp:txBody>
      <dsp:txXfrm>
        <a:off x="2760939" y="4156731"/>
        <a:ext cx="1068150" cy="1068150"/>
      </dsp:txXfrm>
    </dsp:sp>
    <dsp:sp modelId="{3F57D073-576E-44B7-B216-D7B1A30DED46}">
      <dsp:nvSpPr>
        <dsp:cNvPr id="0" name=""/>
        <dsp:cNvSpPr/>
      </dsp:nvSpPr>
      <dsp:spPr>
        <a:xfrm>
          <a:off x="572232" y="1968024"/>
          <a:ext cx="1510592" cy="15105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Дезінфікуючий засіб для рослин</a:t>
          </a:r>
          <a:endParaRPr lang="ru-RU" sz="1400" kern="1200" dirty="0"/>
        </a:p>
      </dsp:txBody>
      <dsp:txXfrm>
        <a:off x="793453" y="2189245"/>
        <a:ext cx="1068150" cy="1068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13986F6-CB86-4667-B881-46392512A288}" type="datetimeFigureOut">
              <a:rPr lang="uk-UA" smtClean="0"/>
              <a:pPr/>
              <a:t>10.03.2023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7FF0DE-13DE-44C1-BDCC-55E6D595F9C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jpeg"/><Relationship Id="rId2" Type="http://schemas.openxmlformats.org/officeDocument/2006/relationships/image" Target="../media/image73.jpe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1.jpeg"/><Relationship Id="rId12" Type="http://schemas.openxmlformats.org/officeDocument/2006/relationships/image" Target="../media/image1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14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3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20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9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еник\Desktop\до уроку\утворення со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823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низ 22"/>
          <p:cNvSpPr/>
          <p:nvPr/>
        </p:nvSpPr>
        <p:spPr>
          <a:xfrm rot="159668">
            <a:off x="3389109" y="3048207"/>
            <a:ext cx="487000" cy="1188942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6306685" y="3132790"/>
            <a:ext cx="526921" cy="1544755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Стрелка вниз 14"/>
          <p:cNvSpPr/>
          <p:nvPr/>
        </p:nvSpPr>
        <p:spPr>
          <a:xfrm rot="19590843">
            <a:off x="3797667" y="3065117"/>
            <a:ext cx="348924" cy="402986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-75883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effectLst/>
              </a:rPr>
              <a:t>Кальцій сульфат </a:t>
            </a:r>
            <a:r>
              <a:rPr lang="ru-RU" dirty="0" smtClean="0">
                <a:effectLst/>
              </a:rPr>
              <a:t>CaSO</a:t>
            </a:r>
            <a:r>
              <a:rPr lang="ru-RU" baseline="-25000" dirty="0" smtClean="0">
                <a:effectLst/>
              </a:rPr>
              <a:t>4</a:t>
            </a:r>
            <a:r>
              <a:rPr lang="ru-RU" dirty="0">
                <a:effectLst/>
              </a:rPr>
              <a:t> 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524" y="3376267"/>
            <a:ext cx="2538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</a:rPr>
              <a:t>Гіпс</a:t>
            </a:r>
            <a:r>
              <a:rPr lang="ru-RU" sz="2400" dirty="0">
                <a:solidFill>
                  <a:srgbClr val="002060"/>
                </a:solidFill>
              </a:rPr>
              <a:t> CaSO</a:t>
            </a:r>
            <a:r>
              <a:rPr lang="ru-RU" sz="2400" baseline="-25000" dirty="0">
                <a:solidFill>
                  <a:srgbClr val="002060"/>
                </a:solidFill>
              </a:rPr>
              <a:t>4</a:t>
            </a:r>
            <a:r>
              <a:rPr lang="ru-RU" sz="2400" dirty="0">
                <a:solidFill>
                  <a:srgbClr val="002060"/>
                </a:solidFill>
              </a:rPr>
              <a:t> • 2H</a:t>
            </a:r>
            <a:r>
              <a:rPr lang="ru-RU" sz="2400" baseline="-25000" dirty="0">
                <a:solidFill>
                  <a:srgbClr val="002060"/>
                </a:solidFill>
              </a:rPr>
              <a:t>2</a:t>
            </a:r>
            <a:r>
              <a:rPr lang="ru-RU" sz="2400" dirty="0">
                <a:solidFill>
                  <a:srgbClr val="002060"/>
                </a:solidFill>
              </a:rPr>
              <a:t>O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59186" y="3326428"/>
            <a:ext cx="225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CaSO</a:t>
            </a:r>
            <a:r>
              <a:rPr lang="ru-RU" sz="2400" baseline="-25000" dirty="0" smtClean="0">
                <a:solidFill>
                  <a:srgbClr val="002060"/>
                </a:solidFill>
              </a:rPr>
              <a:t>4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• 0,5H</a:t>
            </a:r>
            <a:r>
              <a:rPr lang="ru-RU" sz="2400" baseline="-25000" dirty="0" smtClean="0">
                <a:solidFill>
                  <a:srgbClr val="002060"/>
                </a:solidFill>
              </a:rPr>
              <a:t>2</a:t>
            </a:r>
            <a:r>
              <a:rPr lang="ru-RU" sz="2400" dirty="0" smtClean="0">
                <a:solidFill>
                  <a:srgbClr val="002060"/>
                </a:solidFill>
              </a:rPr>
              <a:t>O 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encyclopedia-stones.ru/uploads/posts/2013-01/1357411840_aleba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98" y="1423063"/>
            <a:ext cx="2614698" cy="1714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4" descr="http://skulptor.at.ua/_si/0/776088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4265" r="9622" b="6239"/>
          <a:stretch/>
        </p:blipFill>
        <p:spPr bwMode="auto">
          <a:xfrm>
            <a:off x="4095962" y="3149952"/>
            <a:ext cx="1880768" cy="338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8" descr="http://clodo.infoniac.ru/iblock/a3b/a3b182f9e76a349c71a304e3b563ff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87" y="4237149"/>
            <a:ext cx="2298186" cy="2298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0" descr="http://evroremont.co.ua/uploads/2014-07/1404584485_Izvestkovye-shtukatur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90556" y="4677546"/>
            <a:ext cx="3063501" cy="1857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Стрелка вниз 2"/>
          <p:cNvSpPr/>
          <p:nvPr/>
        </p:nvSpPr>
        <p:spPr>
          <a:xfrm rot="3581288">
            <a:off x="3697062" y="488622"/>
            <a:ext cx="347728" cy="1022153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Стрелка вниз 12"/>
          <p:cNvSpPr/>
          <p:nvPr/>
        </p:nvSpPr>
        <p:spPr>
          <a:xfrm rot="18268299">
            <a:off x="6487291" y="556073"/>
            <a:ext cx="347728" cy="1010425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Picture 2" descr="&amp;Bcy;&amp;ucy;&amp;dcy;&amp;iukcy;&amp;vcy;&amp;iecy;&amp;lcy;&amp;softcy;&amp;ncy;&amp;icy;&amp;jcy; &amp;gcy;&amp;iukcy;&amp;pcy;&amp;scy; &amp;Bcy;&amp;ucy;&amp;dcy;&amp;iukcy;&amp;vcy;&amp;iecy;&amp;lcy;&amp;softcy;&amp;ncy;&amp;iukcy; &amp;mcy;&amp;acy;&amp;tcy;&amp;iecy;&amp;rcy;&amp;iukcy;&amp;acy;&amp;lcy;&amp;i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43" y="1325277"/>
            <a:ext cx="2511419" cy="1714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2" descr="E:\до уроку\закарпатт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87104"/>
            <a:ext cx="1626781" cy="1390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243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низ 22"/>
          <p:cNvSpPr/>
          <p:nvPr/>
        </p:nvSpPr>
        <p:spPr>
          <a:xfrm rot="2790294">
            <a:off x="6166525" y="1809580"/>
            <a:ext cx="348482" cy="1672253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Стрелка вниз 20"/>
          <p:cNvSpPr/>
          <p:nvPr/>
        </p:nvSpPr>
        <p:spPr>
          <a:xfrm rot="18792756">
            <a:off x="3082773" y="1855814"/>
            <a:ext cx="337841" cy="1571930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3532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/>
              </a:rPr>
              <a:t>Купрум (</a:t>
            </a:r>
            <a:r>
              <a:rPr lang="en-US" dirty="0" smtClean="0">
                <a:effectLst/>
              </a:rPr>
              <a:t>II</a:t>
            </a:r>
            <a:r>
              <a:rPr lang="ru-RU" dirty="0" smtClean="0">
                <a:effectLst/>
              </a:rPr>
              <a:t>) сульфат</a:t>
            </a:r>
            <a:r>
              <a:rPr lang="ru-RU" dirty="0">
                <a:effectLst/>
              </a:rPr>
              <a:t> </a:t>
            </a:r>
            <a:r>
              <a:rPr lang="ru-RU" dirty="0" smtClean="0">
                <a:effectLst/>
              </a:rPr>
              <a:t>CuSO</a:t>
            </a:r>
            <a:r>
              <a:rPr lang="ru-RU" baseline="-25000" dirty="0" smtClean="0">
                <a:effectLst/>
              </a:rPr>
              <a:t>4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28311" y="1263869"/>
            <a:ext cx="1820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2060"/>
                </a:solidFill>
              </a:rPr>
              <a:t>М</a:t>
            </a:r>
            <a:r>
              <a:rPr lang="ru-RU" sz="3600" dirty="0" err="1" smtClean="0">
                <a:solidFill>
                  <a:srgbClr val="002060"/>
                </a:solidFill>
              </a:rPr>
              <a:t>ідний</a:t>
            </a:r>
            <a:r>
              <a:rPr lang="ru-RU" sz="3600" dirty="0" smtClean="0">
                <a:solidFill>
                  <a:srgbClr val="002060"/>
                </a:solidFill>
              </a:rPr>
              <a:t> купорос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uk-UA" sz="2400" dirty="0">
              <a:solidFill>
                <a:srgbClr val="00206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03793" y="4873885"/>
            <a:ext cx="4087378" cy="1741371"/>
            <a:chOff x="975623" y="3366382"/>
            <a:chExt cx="4087378" cy="1741371"/>
          </a:xfrm>
        </p:grpSpPr>
        <p:pic>
          <p:nvPicPr>
            <p:cNvPr id="6" name="Picture 2" descr="http://ua.convdocs.org/pars_docs/refs/50/49231/49231_html_4b1b51a8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2"/>
            <a:stretch/>
          </p:blipFill>
          <p:spPr bwMode="auto">
            <a:xfrm>
              <a:off x="2761618" y="3366382"/>
              <a:ext cx="2301383" cy="17172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7" name="Picture 4" descr="http://metall-moscow.ru/sites/default/files/Mednenie-prirodnyih-materialov-svoimi-rukami-1024x99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623" y="3368202"/>
              <a:ext cx="1785995" cy="17395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14" name="Picture 2" descr="http://himexpress.ru/t/11083012352/b/Sulfat_med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4147" r="3490" b="5456"/>
          <a:stretch/>
        </p:blipFill>
        <p:spPr bwMode="auto">
          <a:xfrm>
            <a:off x="1103793" y="1143000"/>
            <a:ext cx="2471697" cy="1973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 descr="&quot;&amp;Ocy; &amp;scy;&amp;kcy;&amp;ocy;&amp;lcy;&amp;softcy;&amp;kcy;&amp;ocy; &amp;ncy;&amp;acy;&amp;mcy; &amp;ocy;&amp;tcy;&amp;kcy;&amp;rcy;&amp;ycy;&amp;tcy;&amp;icy;&amp;jcy; &amp;chcy;&amp;ucy;&amp;dcy;&amp;ncy;&amp;ycy;&amp;khcy;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5" y="1062420"/>
            <a:ext cx="2738116" cy="2053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8" descr="http://www.mediakrug.ru/upload/image/pensioner/Pensioner23/Vchem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75" y="4791136"/>
            <a:ext cx="3243824" cy="1867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12" descr="http://www.ovochi.in.ua/images/kapusta/bordosska_sumis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01" y="3134709"/>
            <a:ext cx="1943109" cy="1692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679383" y="2404529"/>
            <a:ext cx="2268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CuSO</a:t>
            </a:r>
            <a:r>
              <a:rPr lang="ru-RU" sz="2800" baseline="-25000" dirty="0">
                <a:solidFill>
                  <a:srgbClr val="002060"/>
                </a:solidFill>
              </a:rPr>
              <a:t>4</a:t>
            </a:r>
            <a:r>
              <a:rPr lang="ru-RU" sz="2800" dirty="0">
                <a:solidFill>
                  <a:srgbClr val="002060"/>
                </a:solidFill>
              </a:rPr>
              <a:t> • 5H</a:t>
            </a:r>
            <a:r>
              <a:rPr lang="ru-RU" sz="2800" baseline="-25000" dirty="0">
                <a:solidFill>
                  <a:srgbClr val="002060"/>
                </a:solidFill>
              </a:rPr>
              <a:t>2</a:t>
            </a:r>
            <a:r>
              <a:rPr lang="ru-RU" sz="2800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6793539" y="3128027"/>
            <a:ext cx="547419" cy="1663109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2015787" y="3134709"/>
            <a:ext cx="547419" cy="1663109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40343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низ 15"/>
          <p:cNvSpPr/>
          <p:nvPr/>
        </p:nvSpPr>
        <p:spPr>
          <a:xfrm rot="2672910">
            <a:off x="6590044" y="3504405"/>
            <a:ext cx="547419" cy="1810722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7165003" y="2827358"/>
            <a:ext cx="547419" cy="1778038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1956852" y="2745804"/>
            <a:ext cx="379683" cy="638801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100" name="Picture 4" descr="&amp;KHcy;&amp;icy;&amp;mcy;&amp;icy;&amp;yacy; &amp;icy; &amp;KHcy;&amp;icy;&amp;mcy;&amp;icy;&amp;kcy;&amp;icy; 3 2010. &quot;&amp;Zcy;&amp;acy;&amp;mcy;&amp;iecy;&amp;rcy;&amp;zcy;&amp;acy;&amp;ncy;&amp;icy;&amp;iecy;&quot; &amp;vcy;&amp;ocy;&amp;dcy;&amp;ycy; &amp;pcy;&amp;rcy;&amp;icy; &amp;kcy;&amp;ocy;&amp;mcy;&amp;ncy;&amp;acy;&amp;tcy;&amp;ncy;&amp;ocy;&amp;jcy; &amp;tcy;&amp;iecy;&amp;mcy;&amp;pcy;&amp;iecy;&amp;rcy;&amp;acy;&amp;tcy;&amp;ucy;&amp;rcy;&amp;iecy; (&amp;kcy;&amp;rcy;&amp;icy;&amp;scy;&amp;tcy;&amp;acy;&amp;lcy;&amp;lcy;&amp;icy;&amp;zcy;&amp;acy;&amp;tscy;&amp;icy;&amp;yacy; &amp;scy;&amp;ucy;&amp;lcy;&amp;softcy;&amp;fcy;&amp;acy;&amp;tcy;&amp;acy; &amp;ncy;&amp;acy;&amp;tcy;&amp;rcy;&amp;icy;&amp;yacy;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0" r="16421"/>
          <a:stretch/>
        </p:blipFill>
        <p:spPr bwMode="auto">
          <a:xfrm>
            <a:off x="3136986" y="2724326"/>
            <a:ext cx="3404761" cy="1957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019" y="-235691"/>
            <a:ext cx="7498080" cy="1143000"/>
          </a:xfrm>
        </p:spPr>
        <p:txBody>
          <a:bodyPr/>
          <a:lstStyle/>
          <a:p>
            <a:pPr algn="ctr"/>
            <a:r>
              <a:rPr lang="ru-RU" dirty="0" err="1" smtClean="0">
                <a:effectLst/>
              </a:rPr>
              <a:t>Натрій</a:t>
            </a:r>
            <a:r>
              <a:rPr lang="ru-RU" dirty="0" smtClean="0">
                <a:effectLst/>
              </a:rPr>
              <a:t> сульфат</a:t>
            </a:r>
            <a:r>
              <a:rPr lang="ru-RU" dirty="0">
                <a:effectLst/>
              </a:rPr>
              <a:t> </a:t>
            </a:r>
            <a:r>
              <a:rPr lang="ru-RU" dirty="0" smtClean="0">
                <a:effectLst/>
              </a:rPr>
              <a:t>Na</a:t>
            </a:r>
            <a:r>
              <a:rPr lang="ru-RU" baseline="-25000" dirty="0" smtClean="0">
                <a:effectLst/>
              </a:rPr>
              <a:t>2</a:t>
            </a:r>
            <a:r>
              <a:rPr lang="ru-RU" dirty="0" smtClean="0">
                <a:effectLst/>
              </a:rPr>
              <a:t>SO</a:t>
            </a:r>
            <a:r>
              <a:rPr lang="ru-RU" baseline="-25000" dirty="0" smtClean="0">
                <a:effectLst/>
              </a:rPr>
              <a:t>4</a:t>
            </a:r>
            <a:endParaRPr lang="uk-UA" dirty="0"/>
          </a:p>
        </p:txBody>
      </p:sp>
      <p:pic>
        <p:nvPicPr>
          <p:cNvPr id="4098" name="Picture 2" descr="&amp;Dcy;&amp;zhcy;&amp;iecy;&amp;ncy;&amp;tcy;&amp;ucy; 98 (&amp;Mcy;&amp;acy;&amp;jcy;&amp;scy;&amp;kcy;&amp;acy;&amp;yacy; &amp;icy; &amp;Pcy;&amp;iecy;&amp;rcy;&amp;vcy;&amp;ocy;&amp;pcy;&amp;rcy;&amp;ocy;&amp;khcy;&amp;ocy;&amp;zhcy;&amp;dcy;&amp;iecy;&amp;ncy;&amp;icy;&amp;iecy; &amp;Mcy;&amp;ocy;&amp;rcy;&amp;icy;&amp;icy;) - &amp;Mcy;&amp;icy;&amp;rcy;&amp;acy;&amp;bcy;&amp;icy;&amp;lcy;&amp;icy;&amp;tcy; &amp;vcy; &amp;Mcy;&amp;acy;&amp;jcy;&amp;scy;&amp;kcy;&amp;ocy;&amp;jcy; - &amp;Fcy;&amp;ocy;&amp;tcy;&amp;ocy;&amp;gcy;&amp;acy;&amp;lcy;&amp;iecy;&amp;rcy;&amp;iecy;&amp;yacy; &amp;scy;&amp;pcy;&amp;iecy;&amp;lcy;&amp;iecy;&amp;ocy;&amp;kcy;&amp;lcy;&amp;ucy;&amp;bcy;&amp;acy; ''&amp;Mcy;&amp;ocy;&amp;rcy;&amp;icy;&amp;ya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7" y="797032"/>
            <a:ext cx="3036947" cy="205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http://upload.wikimedia.org/wikipedia/commons/3/38/Thenardite-Mirabilite-119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58" y="819500"/>
            <a:ext cx="3298195" cy="221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182190" y="1192637"/>
            <a:ext cx="30267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err="1">
                <a:solidFill>
                  <a:srgbClr val="002060"/>
                </a:solidFill>
              </a:rPr>
              <a:t>М</a:t>
            </a:r>
            <a:r>
              <a:rPr lang="ru-RU" sz="3200" dirty="0" err="1" smtClean="0">
                <a:solidFill>
                  <a:srgbClr val="002060"/>
                </a:solidFill>
              </a:rPr>
              <a:t>ірабіліт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Na</a:t>
            </a:r>
            <a:r>
              <a:rPr lang="ru-RU" sz="3200" baseline="-25000" dirty="0" smtClean="0">
                <a:solidFill>
                  <a:srgbClr val="002060"/>
                </a:solidFill>
              </a:rPr>
              <a:t>2</a:t>
            </a:r>
            <a:r>
              <a:rPr lang="ru-RU" sz="3200" dirty="0" smtClean="0">
                <a:solidFill>
                  <a:srgbClr val="002060"/>
                </a:solidFill>
              </a:rPr>
              <a:t>SO</a:t>
            </a:r>
            <a:r>
              <a:rPr lang="ru-RU" sz="3200" baseline="-25000" dirty="0" smtClean="0">
                <a:solidFill>
                  <a:srgbClr val="002060"/>
                </a:solidFill>
              </a:rPr>
              <a:t>4</a:t>
            </a:r>
            <a:r>
              <a:rPr lang="ru-RU" sz="3200" dirty="0">
                <a:solidFill>
                  <a:srgbClr val="002060"/>
                </a:solidFill>
              </a:rPr>
              <a:t> • 10H</a:t>
            </a:r>
            <a:r>
              <a:rPr lang="ru-RU" sz="3200" baseline="-25000" dirty="0">
                <a:solidFill>
                  <a:srgbClr val="002060"/>
                </a:solidFill>
              </a:rPr>
              <a:t>2</a:t>
            </a:r>
            <a:r>
              <a:rPr lang="ru-RU" sz="3200" dirty="0">
                <a:solidFill>
                  <a:srgbClr val="002060"/>
                </a:solidFill>
              </a:rPr>
              <a:t>O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uk-UA" sz="3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Picture 4" descr="http://www.ru.all.biz/img/ru/catalog/1891973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3008" r="5467" b="3710"/>
          <a:stretch/>
        </p:blipFill>
        <p:spPr bwMode="auto">
          <a:xfrm>
            <a:off x="1127620" y="3520152"/>
            <a:ext cx="1828801" cy="328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6" descr="http://www.promtehlab.ru/upload/iblock/f9a/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79" y="4682011"/>
            <a:ext cx="2829672" cy="212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0" descr="http://likar.info/pictures_ckfinder/images/natriya_tiosulfa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56" y="4605396"/>
            <a:ext cx="1960532" cy="1596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5784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низ 16"/>
          <p:cNvSpPr/>
          <p:nvPr/>
        </p:nvSpPr>
        <p:spPr>
          <a:xfrm rot="19226458">
            <a:off x="5587647" y="892409"/>
            <a:ext cx="415808" cy="768043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Стрелка вниз 15"/>
          <p:cNvSpPr/>
          <p:nvPr/>
        </p:nvSpPr>
        <p:spPr>
          <a:xfrm rot="1851392">
            <a:off x="3081816" y="982724"/>
            <a:ext cx="415808" cy="768043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6935518" y="2923505"/>
            <a:ext cx="293833" cy="1217491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1403789" y="3009656"/>
            <a:ext cx="293833" cy="1028854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128" name="Picture 8" descr="http://www.img.vidido.ua/pogliad/2010/09/08/26830/ochysni_sporu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691" y="1583938"/>
            <a:ext cx="3094634" cy="2185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http://otipb.at.ua/1/6/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"/>
          <a:stretch/>
        </p:blipFill>
        <p:spPr bwMode="auto">
          <a:xfrm>
            <a:off x="253735" y="4038510"/>
            <a:ext cx="2887774" cy="2679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2" name="Picture 12" descr="http://center.donetsk.ua/i/12491627375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08" y="4223789"/>
            <a:ext cx="3427017" cy="2447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4" name="Picture 14" descr="http://bagazhznaniy.ru/wp-content/uploads/2014/06/%D0%9A%D0%BE%D0%B6%D0%B5%D0%B2%D0%B5%D0%BD%D0%BD%D0%BE-%D0%BE%D0%B1%D1%83%D0%B2%D0%BD%D0%B0%D1%8F-%D0%BF%D1%80%D0%BE%D0%BC%D1%8B%D1%88%D0%BB%D0%B5%D0%BD%D0%BD%D0%BE%D1%81%D1%82%D1%8C-%D0%BC%D0%B8%D1%80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3" y="1583938"/>
            <a:ext cx="2999406" cy="2093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4" descr="&amp;Scy;&amp;ucy;&amp;lcy;&amp;softcy;&amp;fcy;&amp;acy;&amp;tcy; &amp;acy;&amp;lcy;&amp;yucy;&amp;mcy;&amp;icy;&amp;ncy;&amp;icy;&amp;yacy;, &amp;tscy;&amp;iecy;&amp;ncy;&amp;acy;, &amp;kcy;&amp;ucy;&amp;pcy;&amp;icy;&amp;tcy;&amp;softcy; hongKong - Deal.by (ID# 867764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85" y="846865"/>
            <a:ext cx="2367229" cy="2333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82726" y="174811"/>
            <a:ext cx="4915428" cy="5510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err="1">
                <a:effectLst/>
              </a:rPr>
              <a:t>Алюміній</a:t>
            </a:r>
            <a:r>
              <a:rPr lang="ru-RU" dirty="0">
                <a:effectLst/>
              </a:rPr>
              <a:t> сульфат</a:t>
            </a:r>
            <a:endParaRPr lang="uk-UA" dirty="0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57625" y="3345553"/>
            <a:ext cx="1780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Al</a:t>
            </a:r>
            <a:r>
              <a:rPr lang="ru-RU" sz="3200" b="1" baseline="-25000" dirty="0" smtClean="0">
                <a:solidFill>
                  <a:srgbClr val="002060"/>
                </a:solidFill>
              </a:rPr>
              <a:t>2</a:t>
            </a:r>
            <a:r>
              <a:rPr lang="ru-RU" sz="3200" b="1" dirty="0" smtClean="0">
                <a:solidFill>
                  <a:srgbClr val="002060"/>
                </a:solidFill>
              </a:rPr>
              <a:t>(SO</a:t>
            </a:r>
            <a:r>
              <a:rPr lang="ru-RU" sz="3200" b="1" baseline="-25000" dirty="0" smtClean="0">
                <a:solidFill>
                  <a:srgbClr val="002060"/>
                </a:solidFill>
              </a:rPr>
              <a:t>4</a:t>
            </a:r>
            <a:r>
              <a:rPr lang="ru-RU" sz="3200" b="1" dirty="0" smtClean="0">
                <a:solidFill>
                  <a:srgbClr val="002060"/>
                </a:solidFill>
              </a:rPr>
              <a:t>)</a:t>
            </a:r>
            <a:r>
              <a:rPr lang="ru-RU" sz="3200" b="1" baseline="-25000" dirty="0" smtClean="0">
                <a:solidFill>
                  <a:srgbClr val="002060"/>
                </a:solidFill>
              </a:rPr>
              <a:t>3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x-inf.info/wp-content/uploads/2013/08/limest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047" y="618542"/>
            <a:ext cx="3123673" cy="234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671" y="-85284"/>
            <a:ext cx="7498080" cy="831149"/>
          </a:xfrm>
        </p:spPr>
        <p:txBody>
          <a:bodyPr>
            <a:normAutofit/>
          </a:bodyPr>
          <a:lstStyle/>
          <a:p>
            <a:r>
              <a:rPr lang="ru-RU" sz="4400" dirty="0" err="1" smtClean="0">
                <a:effectLst/>
              </a:rPr>
              <a:t>Кальцій</a:t>
            </a:r>
            <a:r>
              <a:rPr lang="ru-RU" sz="4400" dirty="0" smtClean="0">
                <a:effectLst/>
              </a:rPr>
              <a:t> карбонат С</a:t>
            </a:r>
            <a:r>
              <a:rPr lang="en-US" sz="4400" dirty="0" smtClean="0">
                <a:effectLst/>
              </a:rPr>
              <a:t>A</a:t>
            </a:r>
            <a:r>
              <a:rPr lang="ru-RU" sz="4400" dirty="0" smtClean="0">
                <a:effectLst/>
              </a:rPr>
              <a:t>СО</a:t>
            </a:r>
            <a:r>
              <a:rPr lang="ru-RU" sz="4400" baseline="-25000" dirty="0" smtClean="0">
                <a:effectLst/>
              </a:rPr>
              <a:t>3</a:t>
            </a:r>
            <a:endParaRPr lang="uk-UA" sz="4400" dirty="0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4224568" y="5292988"/>
            <a:ext cx="372714" cy="717823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2082173" y="2940358"/>
            <a:ext cx="372714" cy="724766"/>
          </a:xfrm>
          <a:prstGeom prst="downArrow">
            <a:avLst>
              <a:gd name="adj1" fmla="val 3173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2" name="Picture 10" descr="http://3.bp.blogspot.com/-jz9eV2AUusQ/UUEiLOBHKnI/AAAAAAAAUW4/6ze7_o2RTeM/s1600/mscc07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8716"/>
          <a:stretch/>
        </p:blipFill>
        <p:spPr bwMode="auto">
          <a:xfrm>
            <a:off x="3302629" y="814604"/>
            <a:ext cx="2053637" cy="207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4" descr="http://www.centrmed.com/thumbs/ab/news_detail_480_800_ab93a821a0c623bb4177b334dba00b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01" y="1064566"/>
            <a:ext cx="3663049" cy="2388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" name="Прямоугольник 24"/>
          <p:cNvSpPr/>
          <p:nvPr/>
        </p:nvSpPr>
        <p:spPr>
          <a:xfrm>
            <a:off x="6721447" y="3401587"/>
            <a:ext cx="1182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Крейда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57380" y="2930721"/>
            <a:ext cx="1307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Кальцит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29" name="Picture 6" descr="http://ukraine-stone.com/wp-content/uploads/2011/03/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03" y="4495271"/>
            <a:ext cx="3197399" cy="2086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  <p:sp>
        <p:nvSpPr>
          <p:cNvPr id="30" name="Прямоугольник 29"/>
          <p:cNvSpPr/>
          <p:nvPr/>
        </p:nvSpPr>
        <p:spPr>
          <a:xfrm>
            <a:off x="681626" y="3775908"/>
            <a:ext cx="3423758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</a:rPr>
              <a:t>Вапняк</a:t>
            </a:r>
            <a:r>
              <a:rPr lang="uk-UA" sz="2400" dirty="0" smtClean="0">
                <a:solidFill>
                  <a:srgbClr val="002060"/>
                </a:solidFill>
              </a:rPr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</a:rPr>
              <a:t>будівельний матеріал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solidFill>
                  <a:srgbClr val="002060"/>
                </a:solidFill>
              </a:rPr>
              <a:t>виробництво скла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64757" y="4984057"/>
            <a:ext cx="4441345" cy="1200329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2000"/>
                  <a:satMod val="170000"/>
                </a:schemeClr>
              </a:gs>
              <a:gs pos="15000">
                <a:schemeClr val="accent5">
                  <a:tint val="92000"/>
                  <a:shade val="99000"/>
                  <a:satMod val="170000"/>
                </a:schemeClr>
              </a:gs>
              <a:gs pos="62000">
                <a:schemeClr val="accent5">
                  <a:tint val="96000"/>
                  <a:shade val="80000"/>
                  <a:satMod val="170000"/>
                </a:schemeClr>
              </a:gs>
              <a:gs pos="97000">
                <a:schemeClr val="accent5">
                  <a:tint val="98000"/>
                  <a:shade val="63000"/>
                  <a:satMod val="170000"/>
                </a:schemeClr>
              </a:gs>
              <a:gs pos="100000">
                <a:schemeClr val="accent5">
                  <a:shade val="62000"/>
                  <a:satMod val="170000"/>
                </a:schemeClr>
              </a:gs>
            </a:gsLst>
            <a:lin ang="135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</a:rPr>
              <a:t>Мармур</a:t>
            </a:r>
            <a:r>
              <a:rPr lang="ru-RU" sz="2400" dirty="0" smtClean="0">
                <a:solidFill>
                  <a:srgbClr val="002060"/>
                </a:solidFill>
              </a:rPr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</a:rPr>
              <a:t>оздоблювальний</a:t>
            </a:r>
            <a:r>
              <a:rPr lang="ru-RU" sz="2400" dirty="0" smtClean="0">
                <a:solidFill>
                  <a:srgbClr val="002060"/>
                </a:solidFill>
              </a:rPr>
              <a:t> матеріал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</a:rPr>
              <a:t>виробництво</a:t>
            </a:r>
            <a:r>
              <a:rPr lang="ru-RU" sz="2400" dirty="0" smtClean="0">
                <a:solidFill>
                  <a:srgbClr val="002060"/>
                </a:solidFill>
              </a:rPr>
              <a:t> плит</a:t>
            </a:r>
            <a:endParaRPr lang="uk-U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75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5/55/Malachite,_Zai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2463" r="9591" b="9982"/>
          <a:stretch/>
        </p:blipFill>
        <p:spPr bwMode="auto">
          <a:xfrm>
            <a:off x="177421" y="983893"/>
            <a:ext cx="4230806" cy="2650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http://www.aloris.ru/images/stone/malahit/malahi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570">
            <a:off x="177421" y="3671248"/>
            <a:ext cx="2738348" cy="2334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096" y="0"/>
            <a:ext cx="7498080" cy="1143000"/>
          </a:xfrm>
        </p:spPr>
        <p:txBody>
          <a:bodyPr/>
          <a:lstStyle/>
          <a:p>
            <a:pPr algn="ctr"/>
            <a:r>
              <a:rPr lang="ru-RU" dirty="0" err="1" smtClean="0">
                <a:effectLst/>
              </a:rPr>
              <a:t>Купрум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(</a:t>
            </a:r>
            <a:r>
              <a:rPr lang="en-US" dirty="0">
                <a:effectLst/>
              </a:rPr>
              <a:t>II</a:t>
            </a:r>
            <a:r>
              <a:rPr lang="ru-RU" dirty="0">
                <a:effectLst/>
              </a:rPr>
              <a:t>) </a:t>
            </a:r>
            <a:r>
              <a:rPr lang="ru-RU" dirty="0" smtClean="0">
                <a:effectLst/>
              </a:rPr>
              <a:t>карбонат CuCO</a:t>
            </a:r>
            <a:r>
              <a:rPr lang="ru-RU" baseline="-25000" dirty="0" smtClean="0">
                <a:effectLst/>
              </a:rPr>
              <a:t>3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37564" y="6005690"/>
            <a:ext cx="22677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</a:rPr>
              <a:t>малахіт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CuCO</a:t>
            </a:r>
            <a:r>
              <a:rPr lang="ru-RU" sz="2400" baseline="-25000" dirty="0" smtClean="0">
                <a:solidFill>
                  <a:srgbClr val="002060"/>
                </a:solidFill>
              </a:rPr>
              <a:t>3</a:t>
            </a:r>
            <a:r>
              <a:rPr lang="ru-RU" sz="2400" dirty="0" smtClean="0">
                <a:solidFill>
                  <a:srgbClr val="002060"/>
                </a:solidFill>
              </a:rPr>
              <a:t>•Cu(ОН)</a:t>
            </a:r>
            <a:r>
              <a:rPr lang="ru-RU" sz="2400" baseline="-25000" dirty="0" smtClean="0">
                <a:solidFill>
                  <a:srgbClr val="002060"/>
                </a:solidFill>
              </a:rPr>
              <a:t>2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02056" y="6001856"/>
            <a:ext cx="2424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лазурит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2CuCO</a:t>
            </a:r>
            <a:r>
              <a:rPr lang="ru-RU" sz="2400" baseline="-25000" dirty="0" smtClean="0">
                <a:solidFill>
                  <a:srgbClr val="002060"/>
                </a:solidFill>
              </a:rPr>
              <a:t>3</a:t>
            </a:r>
            <a:r>
              <a:rPr lang="ru-RU" sz="2400" dirty="0" smtClean="0">
                <a:solidFill>
                  <a:srgbClr val="002060"/>
                </a:solidFill>
              </a:rPr>
              <a:t>•Cu(ОН)</a:t>
            </a:r>
            <a:r>
              <a:rPr lang="ru-RU" sz="2400" baseline="-25000" dirty="0" smtClean="0">
                <a:solidFill>
                  <a:srgbClr val="002060"/>
                </a:solidFill>
              </a:rPr>
              <a:t>2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endParaRPr lang="uk-UA" sz="2400" dirty="0">
              <a:solidFill>
                <a:srgbClr val="002060"/>
              </a:solidFill>
            </a:endParaRPr>
          </a:p>
        </p:txBody>
      </p:sp>
      <p:pic>
        <p:nvPicPr>
          <p:cNvPr id="8200" name="Picture 8" descr="http://i.i.ua/photo/images/pic/9/0/2262009_7f492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05" y="1050878"/>
            <a:ext cx="3350005" cy="2516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2" name="Picture 10" descr="http://geo.web.ru/mindraw/stih9_lazurit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74">
            <a:off x="7162904" y="3882457"/>
            <a:ext cx="1854886" cy="205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&amp;Kcy;&amp;icy;&amp;ncy;&amp;dcy;&amp;rcy;&amp;ecy;&amp;tcy;-&amp;Kcy;&amp;lcy;&amp;ucy;&amp;bcy; &amp;Scy;&amp;tcy;&amp;rcy;.89 :: &amp;Kcy;&amp;rcy;&amp;acy;&amp;tcy;&amp;kcy;&amp;ocy;&amp;iecy; &amp;scy;&amp;ocy;&amp;dcy;&amp;iecy;&amp;rcy;&amp;zhcy;&amp;acy;&amp;ncy;&amp;icy;&amp;iecy; &quot;&amp;Lcy;&amp;acy;&amp;bcy;&amp;icy;&amp;rcy;&amp;icy;&amp;ncy;&amp;tcy;&amp;ocy;&amp;vcy; &amp;ncy;&amp;ocy;&amp;chcy;&amp;icy;&quot; &amp;vcy; &amp;vcy;&amp;icy;&amp;dcy;&amp;iecy; &amp;scy;&amp;kcy;&amp;acy;&amp;zcy;&amp;kcy;&amp;icy; :: &amp;Ncy;&amp;ocy;&amp;chcy;&amp;ncy;&amp;acy;&amp;yacy; &amp;scy;&amp;tcy;&amp;ocy;&amp;lcy;&amp;icy;&amp;tscy;&amp;acy; :: &amp;Dcy;&amp;acy;&amp;mcy;&amp;scy;&amp;kcy;&amp;icy;&amp;jcy; &amp;kcy;&amp;lcy;&amp;ucy;&amp;bcy; LAD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076">
            <a:off x="2618154" y="3823232"/>
            <a:ext cx="2212026" cy="1826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&amp;Pcy;&amp;rcy;&amp;ocy;&amp;fcy;&amp;iecy;&amp;scy;&amp;scy;&amp;icy;&amp;yacy; &amp;scy;&amp;ocy;&amp;dcy;&amp;acy;&amp;lcy;&amp;icy;&amp;scy;&amp;tcy;. &amp;Lcy;&amp;acy;&amp;zcy;&amp;ucy;&amp;rcy;&amp;icy;&amp;tcy; - &quot;&amp;ncy;&amp;iecy;&amp;bcy;&amp;iecy;&amp;scy;&amp;ncy;&amp;ycy;&amp;jcy; &amp;kcy;&amp;acy;&amp;mcy;&amp;iecy;&amp;ncy;&amp;softcy;&quot;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097">
            <a:off x="4880168" y="4041093"/>
            <a:ext cx="2225488" cy="1689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79372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221" y="2713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>
                <a:effectLst/>
              </a:rPr>
              <a:t>Натрій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гідрогенкарбонат</a:t>
            </a:r>
            <a:r>
              <a:rPr lang="ru-RU" dirty="0">
                <a:effectLst/>
              </a:rPr>
              <a:t> </a:t>
            </a:r>
            <a:r>
              <a:rPr lang="ru-RU" dirty="0" err="1" smtClean="0">
                <a:effectLst/>
              </a:rPr>
              <a:t>Na</a:t>
            </a:r>
            <a:r>
              <a:rPr lang="en-US" dirty="0" smtClean="0">
                <a:effectLst/>
                <a:latin typeface="Corbel" panose="020B0503020204020204" pitchFamily="34" charset="0"/>
              </a:rPr>
              <a:t>H</a:t>
            </a:r>
            <a:r>
              <a:rPr lang="ru-RU" dirty="0" smtClean="0">
                <a:effectLst/>
              </a:rPr>
              <a:t>CO</a:t>
            </a:r>
            <a:r>
              <a:rPr lang="ru-RU" baseline="-25000" dirty="0" smtClean="0">
                <a:effectLst/>
              </a:rPr>
              <a:t>3</a:t>
            </a:r>
            <a:r>
              <a:rPr lang="ru-RU" dirty="0" smtClean="0">
                <a:effectLst/>
              </a:rPr>
              <a:t> </a:t>
            </a:r>
            <a:endParaRPr lang="uk-UA" dirty="0"/>
          </a:p>
        </p:txBody>
      </p:sp>
      <p:pic>
        <p:nvPicPr>
          <p:cNvPr id="9218" name="Picture 2" descr="http://yak-prosto.com/images/7/7/yak-otrimati-karbonat-natriy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r="7267"/>
          <a:stretch/>
        </p:blipFill>
        <p:spPr bwMode="auto">
          <a:xfrm rot="248170">
            <a:off x="6069235" y="1072263"/>
            <a:ext cx="2717442" cy="238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8" descr="http://uk.dobavkam.net/sites/dobavkam.net/files/styles/l/public/products/rozpushuvach-tista.jpg?itok=YsyizT5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r="12817" b="2720"/>
          <a:stretch/>
        </p:blipFill>
        <p:spPr bwMode="auto">
          <a:xfrm rot="21411206">
            <a:off x="6725280" y="3522631"/>
            <a:ext cx="2233964" cy="3020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10" descr="http://www.ap.dn.ua/images/article/picture-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61">
            <a:off x="3071019" y="3072913"/>
            <a:ext cx="3287053" cy="2006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2" descr="http://www.villina.net/_pu/1/8947286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714">
            <a:off x="457714" y="1123754"/>
            <a:ext cx="2843120" cy="218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080866" y="5207971"/>
            <a:ext cx="52717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у </a:t>
            </a:r>
            <a:r>
              <a:rPr lang="ru-RU" b="1" dirty="0" err="1"/>
              <a:t>вигляді</a:t>
            </a:r>
            <a:r>
              <a:rPr lang="ru-RU" b="1" dirty="0"/>
              <a:t> </a:t>
            </a:r>
            <a:r>
              <a:rPr lang="ru-RU" b="1" dirty="0" err="1"/>
              <a:t>полоскань</a:t>
            </a:r>
            <a:r>
              <a:rPr lang="ru-RU" b="1" dirty="0"/>
              <a:t> при </a:t>
            </a:r>
            <a:r>
              <a:rPr lang="ru-RU" b="1" dirty="0" smtClean="0"/>
              <a:t>бол</a:t>
            </a:r>
            <a:r>
              <a:rPr lang="uk-UA" b="1" dirty="0" err="1" smtClean="0"/>
              <a:t>ях</a:t>
            </a:r>
            <a:r>
              <a:rPr lang="uk-UA" b="1" dirty="0" smtClean="0"/>
              <a:t> у</a:t>
            </a:r>
            <a:r>
              <a:rPr lang="ru-RU" b="1" dirty="0" smtClean="0"/>
              <a:t> </a:t>
            </a:r>
            <a:r>
              <a:rPr lang="ru-RU" b="1" dirty="0" err="1"/>
              <a:t>горлі</a:t>
            </a:r>
            <a:r>
              <a:rPr lang="ru-RU" b="1" dirty="0"/>
              <a:t> як </a:t>
            </a:r>
            <a:r>
              <a:rPr lang="ru-RU" b="1" dirty="0" err="1"/>
              <a:t>бактерицидний</a:t>
            </a:r>
            <a:r>
              <a:rPr lang="ru-RU" b="1" dirty="0"/>
              <a:t> і </a:t>
            </a:r>
            <a:r>
              <a:rPr lang="ru-RU" b="1" dirty="0" err="1"/>
              <a:t>протизапальний</a:t>
            </a:r>
            <a:r>
              <a:rPr lang="ru-RU" b="1" dirty="0"/>
              <a:t> </a:t>
            </a:r>
            <a:r>
              <a:rPr lang="ru-RU" b="1" dirty="0" err="1"/>
              <a:t>засіб</a:t>
            </a:r>
            <a:r>
              <a:rPr lang="ru-RU" b="1" dirty="0"/>
              <a:t>;</a:t>
            </a:r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при </a:t>
            </a:r>
            <a:r>
              <a:rPr lang="ru-RU" b="1" dirty="0" err="1"/>
              <a:t>печії</a:t>
            </a:r>
            <a:r>
              <a:rPr lang="ru-RU" b="1" dirty="0"/>
              <a:t> (як препарат, активно </a:t>
            </a:r>
            <a:r>
              <a:rPr lang="ru-RU" b="1" dirty="0" err="1"/>
              <a:t>нейтралізує</a:t>
            </a:r>
            <a:r>
              <a:rPr lang="ru-RU" b="1" dirty="0"/>
              <a:t> </a:t>
            </a:r>
            <a:r>
              <a:rPr lang="ru-RU" b="1" dirty="0" err="1" smtClean="0"/>
              <a:t>хлоридну</a:t>
            </a:r>
            <a:r>
              <a:rPr lang="ru-RU" b="1" dirty="0" smtClean="0"/>
              <a:t> кислоту </a:t>
            </a:r>
            <a:r>
              <a:rPr lang="ru-RU" b="1" dirty="0"/>
              <a:t>в </a:t>
            </a:r>
            <a:r>
              <a:rPr lang="ru-RU" b="1" dirty="0" err="1"/>
              <a:t>шлунку</a:t>
            </a:r>
            <a:r>
              <a:rPr lang="ru-RU" b="1" dirty="0" smtClean="0"/>
              <a:t>);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для </a:t>
            </a:r>
            <a:r>
              <a:rPr lang="ru-RU" b="1" dirty="0" err="1"/>
              <a:t>очищення</a:t>
            </a:r>
            <a:r>
              <a:rPr lang="ru-RU" b="1" dirty="0"/>
              <a:t> та </a:t>
            </a:r>
            <a:r>
              <a:rPr lang="ru-RU" b="1" dirty="0" err="1"/>
              <a:t>відбілювання</a:t>
            </a:r>
            <a:r>
              <a:rPr lang="ru-RU" b="1" dirty="0"/>
              <a:t> </a:t>
            </a:r>
            <a:r>
              <a:rPr lang="ru-RU" b="1" dirty="0" err="1" smtClean="0"/>
              <a:t>зубів</a:t>
            </a:r>
            <a:r>
              <a:rPr lang="ru-RU" b="1" dirty="0" smtClean="0"/>
              <a:t>.</a:t>
            </a:r>
            <a:endParaRPr lang="uk-UA" b="1" dirty="0"/>
          </a:p>
        </p:txBody>
      </p:sp>
      <p:pic>
        <p:nvPicPr>
          <p:cNvPr id="11" name="Picture 6" descr="http://www.aratta-ukraine.com/textua/201304270305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347">
            <a:off x="1260391" y="3491997"/>
            <a:ext cx="1699677" cy="127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4" descr="http://www.herbalist.ru/upfiles/subject/5077010013315324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87" y="1348668"/>
            <a:ext cx="1432740" cy="143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826447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upload.wikimedia.org/wikipedia/commons/e/e7/PotashUSG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902">
            <a:off x="5539069" y="1264657"/>
            <a:ext cx="3487344" cy="2621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6" descr="http://www.systopt.com.ua/images2/kaliyi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 b="5781"/>
          <a:stretch/>
        </p:blipFill>
        <p:spPr bwMode="auto">
          <a:xfrm>
            <a:off x="3272051" y="1228978"/>
            <a:ext cx="2296708" cy="1686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http://2.bp.blogspot.com/-jo-tdRlJ_JE/URUFNMSBn3I/AAAAAAAAADE/252ZDb7laP0/s640/%D1%81%D0%BA%D0%BB%D0%B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b="14066"/>
          <a:stretch/>
        </p:blipFill>
        <p:spPr bwMode="auto">
          <a:xfrm>
            <a:off x="220108" y="229166"/>
            <a:ext cx="3004755" cy="188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4" name="Picture 10" descr="http://cs408929.vk.me/v408929364/8ae5/-3Pz0R3xn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51" y="4462723"/>
            <a:ext cx="2869065" cy="2122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60" name="Picture 16" descr="http://files.ub.ua/article/article/1/961410_595585_13351634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83">
            <a:off x="307934" y="2576124"/>
            <a:ext cx="2857500" cy="191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http://www.neboleem.net/images/stories1/pitanie/karbonat-kalij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428">
            <a:off x="3603435" y="3080256"/>
            <a:ext cx="1143000" cy="141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8" name="Picture 14" descr="http://navolyni.com/modules/goods/images/297_vnesennyabdobry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3" y="4802246"/>
            <a:ext cx="2578343" cy="1902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62" name="Picture 18" descr="http://torba.in.ua/wp-content/uploads/popil.jpg.pagespeed.ce.uMkflQIWo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069">
            <a:off x="6213953" y="4245089"/>
            <a:ext cx="2761276" cy="2024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3224863" y="278700"/>
            <a:ext cx="6013238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300" dirty="0" err="1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Калій</a:t>
            </a:r>
            <a:r>
              <a:rPr lang="ru-RU" sz="4300" dirty="0" smtClean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 карбонат K2CO3</a:t>
            </a:r>
            <a:r>
              <a:rPr lang="ru-RU" sz="4300" dirty="0">
                <a:solidFill>
                  <a:schemeClr val="tx2">
                    <a:satMod val="130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endParaRPr lang="uk-UA" sz="4300" dirty="0">
              <a:solidFill>
                <a:schemeClr val="tx2">
                  <a:satMod val="13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1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6140" y="96671"/>
            <a:ext cx="796065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3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Натрій хлорид</a:t>
            </a:r>
            <a:r>
              <a:rPr lang="ru-RU" sz="43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</a:t>
            </a:r>
            <a:r>
              <a:rPr lang="ru-RU" sz="43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NaCl</a:t>
            </a:r>
            <a:endParaRPr lang="ru-RU" sz="43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266" name="Picture 2" descr="http://upload.wikimedia.org/wikipedia/commons/9/9d/Sodium_chlor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" y="1139373"/>
            <a:ext cx="4034300" cy="26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krashiy.com/images/expo2008/assets2/mid_photos/199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1129">
            <a:off x="5334468" y="1093292"/>
            <a:ext cx="3573557" cy="2721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4" descr="http://vyvoz-othodov.ru/sites/default/files/pictures/posypanie_doro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392">
            <a:off x="1408862" y="3568437"/>
            <a:ext cx="4017048" cy="3012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8" descr="http://produkt-pitaniya.ru/images/kartinki/dobavki/dobavki-produkty-pitaniya-tabl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56" y="3643673"/>
            <a:ext cx="2205670" cy="2937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5887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9677" y="251919"/>
            <a:ext cx="424379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3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Калій хлорид</a:t>
            </a:r>
            <a:r>
              <a:rPr lang="ru-RU" sz="43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 </a:t>
            </a:r>
            <a:r>
              <a:rPr lang="ru-RU" sz="43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KCl</a:t>
            </a:r>
            <a:endParaRPr lang="uk-UA" sz="43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AutoShape 4" descr="data:image/jpeg;base64,/9j/4AAQSkZJRgABAQAAAQABAAD/2wCEAAkGBxQTEhUUEhQVFRUXGB0XFxgYGBgXGBocFxUcFxcXGBgaHiggHBwlHBcXITEhJSkrLi4uFx8zODMsNygtLisBCgoKDQwMDwwMDysZFBkrKzc3NywsLCssKysrLCwrKysrKysrKysrKysrKysrKysrKysrKysrKysrKysrKysrK//AABEIAK8BHwMBIgACEQEDEQH/xAAcAAACAgMBAQAAAAAAAAAAAAACAwEEAAUGBwj/xAA/EAABAwICBgYHBgYCAwAAAAABAAIRAyEEMQUSQVFhcQYTIoGRwQcyUqGx0fAUI0JicpIzQ1OC4fGishUkwv/EABYBAQEBAAAAAAAAAAAAAAAAAAABAv/EABURAQEAAAAAAAAAAAAAAAAAAAAR/9oADAMBAAIRAxEAPwDvQFIWAIgFllCwIliDFgCkNUoMWLEQCCIUgKVBQDdEpAUgIBWQhqVmtzcBzMJDtI09hJPBpPkgsgKYVI6R9mnUPcB8Sk1NIVfw0fF4HwBVGyWQtWMViD/Lpgfrcfg1SK+I3UvFyK2SiFruvr7qX/JSMRW9mme9w8kGwhRC1zsZW/pNPJ/zCj/ybh61Cp3FrvNBsFBVJmlmfibUb+pjvinU8dSdk9vKYPgiHFCQjmcjZZCgUQhITtVCWoFQgLU2FBCoSQoITHNQkIFEKCEwhDCBRCEpxCEoNrCmFKwqDIWBqwI0AwiAUIggyFBCTi8fTpeu65yaLuPJouVVGMqPHZb1Y2F0F/7RYd5KDYOIAkkAbzYKq/GtNmgv5C37jZVm4UZvJed7jPgMh3BWJQZ1rz7LR+4/JA6lPrOce+B4BMngsgoFtoNGTQO5MhRqlFqcUAwphFqqdQoAhZqo9QqIKAdVQQmKEAEKIRws1UAQlvoNdYtaeYTlBCCkdGs/DrUzva4j3ZKBSrtPZqseNz2wf3N+SvwohVVcYxzf4lJzeI7TfEXVmnXa71SDyKwVCMilPpU3esy/tN7LvEIHwgISeqqN9Rwqj2XWd3HIqKWNaTqmWu9l1j3b1EOIQkJhQFAshCQjKhULIQlGUJCDZgLIUgKYUGAKVkKnj8eKcNA1qjvVaP8As47G8fBBYr12sBc8wBv+AG08AtbVxdSp6n3TN5ANQ8gbN75PJZTwpLteqdZ+z2W8GDZzzKsBgCorYXBsZJaLnNxJc48ybq0Ap1UeqggBSGqdVNpUS7koFAI9VX6eBVungAPq6DXNwLonJTTwe8rcvpCIJKBtNuwINezCC9pUtoxsWwIsg1IQVhShQcPKtBiIuG5BRdhwgdhQdiv6iEkINXVwe6ypVaNVuxp8Vuqr4SjXHBBpC9+1g7ioGIO1pW4e5rtoHBIr4YbpVGtGLbtkdyMV2nIhNfhCkVKO8IGShKR1AGUjks7Q2g80DZQVwHiHgOHHMcil/aIzBHHYjbUByMopI16fqk1G7j6w5HarNDENeJaeY2jgRsSyq1WhfWb2H7xt/UNqDYOCAhV8JjdY6jxqvGzYeLeCslECk13QmvKo1noroSslASlYquGML3bMhvJsAOJJAUQvG40thrBL3eqNnFx3NH+ErC0NWTOs43c45k+Q3DYgwtE3c/13Xdw3NHAfM7VZRUwsKiVLUQQRQposlXKOHQLpUiSLWWzw+FjwTcFhw1NqvQQwBvFSaqXMomhBjr5qGs3InN7kLnRvQTCEWCjWByMXQucgN6DrNiX1hySy/NAx1Q7Etz0olJfX8UB1H8lTqO7whq1u9VS8ngEDalQTZNbitWxN1RJOwSlkZmFRuaOIBSqotvWsZV1e9XaGJFpkhADwkdYrNV3eEqoyyBRcFXdRB4HhZOcEtyBZe9v5h70TMQ12We45qUmtSDs/8oqcXQDxuIu0jMFFo7HF0sfao3PcRscFUNZzM+03ft/yk4mqHgPpnttuOO9p5oNzWcqNQI6GMFRgcLbxuO0IHoOiazatXiPva+p+GjDjBI+8cLZbm3/uWyxOIFOm57smtLjyAlc70cqnqtd3rVHF7ubig6BoQOaoZVlNURXKbQaSdywsUtHcguMartAKlQM/V1aa7gg2LHSEt90mk5WmkQgFRrbkLnBKIGxAWsdmaFwQA8VhdvQFdC4Ra6wDaFjztQA50BJe9ZUfHzVerH+EGV38VWrFG6AkvlAIB3Jb3Epj3wOKQ6pNgqMc8bEuo8xEIjV4IW5c+KBbGgprSTkhEBphLZVOy6KuAnfwUGrBgIKOtvUEbTKIyqL5c0pwTSc7qjUfBvtOfPJFOJQFyV1qW56Caz1qcRh4JcwwTnuKvvckuCDX6Nx2pW1SIFSxH5gPMLeMpgEkbbm65rpNSLaJqN9amQ8HkZWy0TpQVmNdkSAY+SDcdP8AG9Xg3xm9zWeJk+4FToVk4ajH9NvwWp9LbiMHTI/rtnvY4K50MxXWYSkZybqn+0wg3DCVaY+UsqC9EWdcKAQSBvn/AGq0kJbHuLstseGf1wQbugwRb3eavYGnrG+QvHeqeDbZbPBNuoCrApLnKziT4qs9yAXO5oQFM+9ARPBANRE7680OtE8Ep9TjdA/WhIqV1D5IslspwL5oA6/b9cJSS/bbwRuYdqWckC3whcbZSjeIulmra+SCs+DbihcO5MAJnxWPyk57lQnWttQ3OZROJM5btyHqjvuihaJkAHdCzDjO18kRtlCPVOQhAe0gFQTH+1OqAlvM5XRC6jovOap6Sd2CZgxNuCsO4wqOkHDUNjllvG0IrW4LSBdmeQhXw9crh65D53nLmV0jAbSgshiglLFUqdXab8NiDXdIBrYaru1Tc+W9afoiw1MHTc2z2FzJ4A29y2HS7F6uFqmbkao7zCrejyn/AOmDve4juMeSDq/SPgDW0fWDfWZFQf2GTHdK5P0VaVltSiT+dvI2d5eK9OqMDmlrrgggjgbFeCV6dTRmkCBOqx0t/NTcfkY5hB7iHKVUwOMZVptqMMtcJB5p7iiJrVNVpKbo6iSJm1pnMzclV8Uey7l5K1g649X/ACg3VAxulX6NRamnUmFaY+CoLdUSq7jCPrBGfNJq1rzmgwuvBWVDb3JBmfJTUDpvlkEAg8Vhba+1C4KdUEXMID1hkOF+KCo4xe6gm9v9pNQklBBdx+tpS+SzUM2UupEDn9SgVGaW4bIRtE7QoiMs9iAHnYB4pR4wUeqTMqDTyAVCnu3ckuqCTujZfxVgsI7vqUsMgX2oB1eZspDY5qQPksfEWzQQbHekzYojbegJCKSWDbK1ml6nZuYE7uC2Faptn63Lm9NYkuIE28Jk70GqaQHd66rDkOaDkPjyXK4e7w3ZOxdOHWHJAbiAge5Lc9Kr4lrGlziAAJJ3AIOS9IWPEMog/ndyyHmut6MYTqsLSYbHVk83do/Fee6JpnHY7WdOqXa7uDGZDvsO8r1VFdKuR9I3Rj7VR6ymPvqVxGbm5lvmF1sqJRHj3QTpQcM7qa38FzoDj+Bx37gfcV6w0WkZe5cD0/6JapfiKLZY69WmNh2vaPitb0P6YOw2rRxJLsOTDKmZp8Hbx8EHprxIIKXTfDspVulqVGhzSCDcEXBncqmJwxBkXQbjD1wUb8TsufJanBvO0LYOcTsHf4oi42pnO7/SYwjaq1OoIjfmURqeM96gtMdP1nxR691Upvz+KYMReyDIQjggfVspdWtkgkjO196BzxvQl6TMFBYNkuu4mdyRia8kCEmvips3PeqCm9jylY1pQMpQL96sEwPrNAptIm4PLvWGlGR+uKPVMZRCB9QZkoBZTO33rO1eB8pWNrW5j3Jetf3oDjfCWagm25HaL/H6sqr6loBICCKnrCTbak1Hdwuq+JxLG3J/ytPjtJh4GpI3z8AirGPxbWiJIJG4nwC5nFVgcp703E1SCb33qpTZrGPBBa0TSLnzFhxhb2wEBVsHSDWgC+9WgzegS8zxXB9MtN6xNBh7IPbIOZH4eQOfFbDpd0pDJo0HdvJ7xk3g383wVDoR0b65wr1R900y0H8bh/8AIPiUV1XQDQpoUeseIqVYN/wt/COZz710pF+Chj0RciOilQN6hqnWUQwkRBvK846W9Di3WrYVssN30s+ZaN3Begk71gKqvHOjun62C/hHrKU9qi4wW7zTOzkvUuj3SXD4xk0ndoesx1nt5jzWp6RdDaWIl9OKVXfHZd+oea810pouthav3gdSqA9mo23g4ZoPcMjCs0XryTQ/pCq0gG4tvWt/qM9ccXNyPcu+0L0ioYgTRqtdwmHDm03CDaYtrhJaRfhPgdirnH+1LXbzl4qw589yS+lrA6wB+rIGsxrSBDs9vyVgvPmuWx2Eex2uIjhsPkj/APMPvIBFuHPmg6RtWQpfiIi601LSrfxW22sBPfu3Kz9vY6IIsJ2eKDY/aNqh2Iy3nYqTcYCJBB5bETnzJA96ItV3AxmsaBs/0qpqmw2/DiUxjpPFA9zy42NljGDfMeCW6sLRf3X2hVzjSDKC098zEnZuSS0HOPndU241oBkw4nyQ/bInVIiwJm/GCir7oF5F7DPYo1wJO3nkqGLxQZTLpBiCRN7larFaalpAmd8QO/5INpVxIOZhvdHiqbtKME9ocoJ960uLxznQ0S0ZG8pFOmZ8kDcZiesdMRsE7BwGwqs7crDMOTkFf0fg4Os4A7kFDDYAvIkEA7YW2o4JjMgPBNxVdtNuvUeGtAuSYAXG6d9IVGnLcOOtd7VwweZ7vFB0+OxVOiw1Kjg1ozPkvOelHTl1YGnhwadM2c42e7gI9Ue/kufxuPxGNqjWLqjjZrGiw5NGXNdp0Z6BNZFTFw52Yp2LR+veeGXNVWn6I9EXVw2rV7NGZj8VTlubx8N69Np0w0BrRAAgAWAAyACYW7lIpqIWCmayktCghB0pQws1lhRAwolGQhdTmEEgqMXhWVWalRoe07CJUBkAACwUh6Dz/pH6PRd2Edq72OJjuPzXnekcBXw75e19J4/EJHg4L6HcJWuxdBrgQ5oI2giQivH9EekTF0YFQis381nfuHmuz0T6S8NUgVNakfzCR+4JWm/R9hq0upzRcfZu39pXF6T9HuKp3p6tYflMHwKqvZMDpSlWA6uo1w4EFHiMKx+YE79q+c6tCtQd2m1KTv7mnxW20f00xtL1axcNz4cPfdEj2mpohpiHLW19GPG8ricH6VKw/i0WO4tJb7jK3GG9KVA+vSqN5QR8VBtdRzPaE7ASJRfb6rQWtJE7TcgbgTkk0vSBgX5vIP5mH4xCtN6Q6Pffr6QPEx8UEu0nWtLgfPmd6cdL1IAtzG3xU/a8I8DVrUu54+anq6BNqrI/U35oMfpp8yGtjdn9bFrjXqTPWOzyy+HetkaNH+qz9zfmq7zR/rU4/U35oKLpdZxLo3njKbJALBlMgbJ3whdj8K27sTSHDWHkUL+lGjqd+uB/SHO+AQZ1ZOwlM+yHaFSq+kfBMHZbUfyaB/2habFek9onqsNnftu8gEHY0tGucJEK0zR7Wtlx7yY968pxvpDxj5DXMpj8jRPi6Vz2K0jXrH7ypUqE7C4u8Aqr2fSXTDB4cQaoc4fhp9s8pFh3lcbpX0mvdIw9INHtPOsf2iw960GiehWMrxq0SxvtVOwPA3PcF2Wi/RfTbBxFVz97WDVbyJz8IQeeYzH4jFvGu59V2xtz4NFh3BdLoP0d1qkOxDuqb7Iu8+TffyXpuj9E0MOIo0ms5C55uNynOUGu0Voejhm6tFgbvObjzOavBkpraYzKwwMkQsNUqKtxuQyghyByJzkpzoQdMpBQLNZENaVLSlBEAgN6Qng7FCAGoa1OQmR4ItTig1dRuzb8eSqNfBW5q0gRdajH0i0ycsp294RUva14h7WuG4gH4rS47oRgav8AJDCdrCW+4WW0D4TKdRBxGN9FlM/wq72/raHfCFpcV6MMSPUqUn95b5FerivsRayDxHFdBcaz+Trfpc0+cqhV6OYtueHq9zCfgvfiQoBKqvnl2iq4zo1RzY75JJwj8tR/7Svo3WQgDcPAIPnQYSp7D/2lG3AVTlSqH+x3yX0Q5wGz4ItdB890dC4h/q0Kp/sd8lfo9Dsa64w7+/VHxK9zLrLGBB4/hfRvjHRrCmzm6SO4ArdYX0U3+9xIjaGM8yfJeksMKS7wURy+jfRvgmQXB9Uj23W8Gwuhwei6FG1Kkxkey0D3wnl6AvQPe5Ic5CXIXIMN0BpwsdyUOKA4QOQOes1kGICpJSa9YNbrHYgl7rSdlyqTAauwins2F3HkopYVzzrVCdXYy3/KM1sSNyD/2Q=="/>
          <p:cNvSpPr>
            <a:spLocks noChangeAspect="1" noChangeArrowheads="1"/>
          </p:cNvSpPr>
          <p:nvPr/>
        </p:nvSpPr>
        <p:spPr bwMode="auto">
          <a:xfrm>
            <a:off x="155575" y="-1782763"/>
            <a:ext cx="609600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0" name="Picture 6" descr="http://upload.wikimedia.org/wikipedia/commons/5/5a/Chlorid_draseln%C3%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32" y="1236983"/>
            <a:ext cx="4162127" cy="254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10" descr="http://www.aliona.net/bc/components/com_virtuemart/shop_image/product/_________________4b0c8369cd1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8618" r="14947" b="9788"/>
          <a:stretch/>
        </p:blipFill>
        <p:spPr bwMode="auto">
          <a:xfrm rot="21404681">
            <a:off x="1095294" y="3963227"/>
            <a:ext cx="2030505" cy="279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4" descr="http://istochnik-m.ucoz.ru/Katalog_statei/K/K_selitra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39">
            <a:off x="7103942" y="3756146"/>
            <a:ext cx="1848324" cy="295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2" descr="http://www.armbio.info/images/catalog/5f140a0bfe08ba0d1aebc1b4789206c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23" y="4268699"/>
            <a:ext cx="3221536" cy="2186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06106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408" y="-1"/>
            <a:ext cx="8551107" cy="184429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1.  Складіть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формули солей.</a:t>
            </a:r>
            <a:b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 Дайте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назву 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за сучасною номенклатурою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5024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1289439"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>
                          <a:solidFill>
                            <a:srgbClr val="7030A0"/>
                          </a:solidFill>
                        </a:rPr>
                        <a:t>Назва кислотного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rgbClr val="7030A0"/>
                          </a:solidFill>
                        </a:rPr>
                        <a:t>залишку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uk-UA" sz="2800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Na</a:t>
                      </a:r>
                      <a:endParaRPr lang="ru-RU" sz="2800" dirty="0">
                        <a:solidFill>
                          <a:srgbClr val="7030A0"/>
                        </a:solidFill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uk-UA" sz="2800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Mg</a:t>
                      </a:r>
                      <a:endParaRPr lang="ru-RU" sz="2800" dirty="0">
                        <a:solidFill>
                          <a:srgbClr val="7030A0"/>
                        </a:solidFill>
                      </a:endParaRPr>
                    </a:p>
                  </a:txBody>
                  <a:tcPr marL="105919" marR="105919"/>
                </a:tc>
              </a:tr>
              <a:tr h="747056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Нітрат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</a:tr>
              <a:tr h="747056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Карбонат 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</a:tr>
              <a:tr h="747056"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Ортофосфат</a:t>
                      </a:r>
                      <a:r>
                        <a:rPr lang="uk-UA" dirty="0" smtClean="0"/>
                        <a:t> 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</a:tr>
              <a:tr h="747056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Сульфат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</a:tr>
              <a:tr h="747056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Хлорид 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05919" marR="10591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307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206" y="278823"/>
            <a:ext cx="7498080" cy="633976"/>
          </a:xfrm>
        </p:spPr>
        <p:txBody>
          <a:bodyPr>
            <a:noAutofit/>
          </a:bodyPr>
          <a:lstStyle/>
          <a:p>
            <a:pPr algn="ctr"/>
            <a:r>
              <a:rPr lang="uk-UA" dirty="0">
                <a:effectLst/>
              </a:rPr>
              <a:t>Силікати</a:t>
            </a:r>
            <a:r>
              <a:rPr lang="ru-RU" dirty="0">
                <a:effectLst/>
              </a:rPr>
              <a:t> </a:t>
            </a:r>
            <a:r>
              <a:rPr lang="uk-UA" sz="3600" dirty="0">
                <a:effectLst/>
              </a:rPr>
              <a:t/>
            </a:r>
            <a:br>
              <a:rPr lang="uk-UA" sz="3600" dirty="0">
                <a:effectLst/>
              </a:rPr>
            </a:br>
            <a:endParaRPr lang="uk-UA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3470" y="3040579"/>
            <a:ext cx="28761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азбест</a:t>
            </a:r>
            <a:r>
              <a:rPr lang="ru-RU" sz="2400" b="1" dirty="0">
                <a:solidFill>
                  <a:srgbClr val="002060"/>
                </a:solidFill>
              </a:rPr>
              <a:t> 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CaO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• 3MgO • 4SiO2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upload.wikimedia.org/wikipedia/commons/4/49/Mineral_Asbesto_GDFL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0" y="695445"/>
            <a:ext cx="3124948" cy="23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49286" y="30779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польовий</a:t>
            </a:r>
            <a:r>
              <a:rPr lang="ru-RU" sz="2400" b="1" dirty="0">
                <a:solidFill>
                  <a:srgbClr val="002060"/>
                </a:solidFill>
              </a:rPr>
              <a:t> шпат (ортоклаз) 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K2O • Al2O3 • 6SiO2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kamnu.com.ua/image/stories/ua0003/Ortoklaz-Nevada.-300x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60" y="695445"/>
            <a:ext cx="2423852" cy="23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1947" y="6353665"/>
            <a:ext cx="3996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каолін</a:t>
            </a:r>
            <a:r>
              <a:rPr lang="ru-RU" sz="2400" b="1" dirty="0">
                <a:solidFill>
                  <a:srgbClr val="002060"/>
                </a:solidFill>
              </a:rPr>
              <a:t> Al2O3 • 2SiO2 • 2H2O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2054" name="Picture 6" descr="http://upload.wikimedia.org/wikipedia/uk/0/00/%D0%9A%D0%B0%D0%BE%D0%BB%D1%96%D0%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9" y="3886611"/>
            <a:ext cx="2688609" cy="246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42346" y="60408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калійна</a:t>
            </a:r>
            <a:r>
              <a:rPr lang="ru-RU" sz="2400" b="1" dirty="0">
                <a:solidFill>
                  <a:srgbClr val="002060"/>
                </a:solidFill>
              </a:rPr>
              <a:t> слюда 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K2O • 3Al2O3 • 6SiO2 • 2H2O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&amp;Acy;&amp;scy;&amp;tcy;&amp;rcy;&amp;ocy;&amp;pcy;&amp;rcy;&amp;ocy;&amp;tscy;&amp;iecy;&amp;scy;&amp;scy;&amp;ocy;&amp;rcy; ZET :: &amp;Pcy;&amp;rcy;&amp;ocy;&amp;scy;&amp;mcy;&amp;ocy;&amp;tcy;&amp;rcy; &amp;tcy;&amp;iecy;&amp;mcy;&amp;ycy; - &amp;Acy; &amp;scy;&amp;mcy;&amp;iecy;&amp;yacy;&amp;tcy;&amp;softcy;&amp;scy;&amp;yacy; &amp;rcy;&amp;acy;&amp;zcy;&amp;rcy;&amp;iecy;&amp;shcy;&amp;acy;&amp;iecy;&amp;tcy;&amp;scy;&amp;yacy;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60" y="3886727"/>
            <a:ext cx="2997058" cy="215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1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2212" y="3303011"/>
            <a:ext cx="1287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смарагд</a:t>
            </a:r>
          </a:p>
        </p:txBody>
      </p:sp>
      <p:pic>
        <p:nvPicPr>
          <p:cNvPr id="4098" name="Picture 2" descr="http://sapphire.donetsk.ua/i/200805210753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8" y="117214"/>
            <a:ext cx="2262188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97184" y="3275962"/>
            <a:ext cx="1683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аквамарин</a:t>
            </a:r>
          </a:p>
        </p:txBody>
      </p:sp>
      <p:pic>
        <p:nvPicPr>
          <p:cNvPr id="4100" name="Picture 4" descr="http://galleris.ru/images/akvamari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94" y="64327"/>
            <a:ext cx="2467405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04944" y="629122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топаз</a:t>
            </a:r>
          </a:p>
        </p:txBody>
      </p:sp>
      <p:pic>
        <p:nvPicPr>
          <p:cNvPr id="4102" name="Picture 6" descr="http://www.aloris.ru/images/mining/topaz/topaz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44" y="4004738"/>
            <a:ext cx="2787044" cy="23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214" y="6381278"/>
            <a:ext cx="1200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нефрит</a:t>
            </a:r>
          </a:p>
        </p:txBody>
      </p:sp>
      <p:pic>
        <p:nvPicPr>
          <p:cNvPr id="4104" name="Picture 8" descr="http://geo.web.ru/mindraw/nefr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88" y="4056886"/>
            <a:ext cx="3025725" cy="22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91452" y="3322466"/>
            <a:ext cx="1235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родоніт</a:t>
            </a:r>
          </a:p>
        </p:txBody>
      </p:sp>
      <p:pic>
        <p:nvPicPr>
          <p:cNvPr id="4106" name="Picture 10" descr="http://finesell.ru/images/photo/rhodonite/rodon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736" y="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&amp;Ocy;&amp;bcy;&amp;ocy; &amp;vcy;&amp;scy;&amp;iecy;&amp;khcy; &amp;scy;&amp;vcy;&amp;acy;&amp;dcy;&amp;iecy;&amp;bcy;&amp;ncy;&amp;ycy;&amp;khcy; &amp;gcy;&amp;ocy;&amp;dcy;&amp;ocy;&amp;vcy;&amp;shchcy;&amp;icy;&amp;ncy;&amp;acy;&amp;kh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960">
            <a:off x="83000" y="1225009"/>
            <a:ext cx="1193467" cy="11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Tcy;&amp;acy;&amp;tcy;&amp;softcy;&amp;yacy;&amp;ncy;&amp;acy; &amp;Scy;&amp;ocy;&amp;kcy;&amp;ocy;&amp;lcy;&amp;ocy;&amp;vcy;&amp;acy; &amp;Ucy;&amp;Ocy;&amp;Lcy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990">
            <a:off x="1444446" y="1946469"/>
            <a:ext cx="1514605" cy="113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&amp;Icy;&amp;zcy;&amp;ucy;&amp;mcy;&amp;rcy;&amp;ucy;&amp;dcy; &amp;kcy;&amp;acy;&amp;mcy;&amp;iecy;&amp;ncy;&amp;softcy; &amp;ocy;&amp;pcy;&amp;icy;&amp;scy;&amp;acy;&amp;ncy;&amp;icy;&amp;iecy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308">
            <a:off x="156331" y="2468522"/>
            <a:ext cx="1380461" cy="10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&amp;Rcy;&amp;Ocy;&amp;Dcy;&amp;Ocy;&amp;Ncy;&amp;Icy;&amp;Tcy; - &amp;kcy;&amp;acy;&amp;mcy;&amp;iecy;&amp;ncy;&amp;softcy; &amp;ucy;&amp;tcy;&amp;rcy;&amp;iecy;&amp;ncy;&amp;ncy;&amp;iecy;&amp;jcy; &amp;zcy;&amp;acy;&amp;rcy;&amp;icy;. &amp;Lcy;&amp;iecy;&amp;chcy;&amp;iecy;&amp;bcy;&amp;ncy;&amp;ycy;&amp;iecy; &amp;icy; &amp;mcy;&amp;acy;&amp;gcy;&amp;icy;&amp;chcy;&amp;iecy;&amp;scy;&amp;kcy;&amp;icy;&amp;iecy; &amp;scy;&amp;vcy;&amp;ocy;&amp;jcy;&amp;scy;&amp;tcy;&amp;vcy;&amp;acy; &amp;rcy;&amp;ocy;&amp;dcy;&amp;ocy;&amp;ncy;&amp;icy;&amp;tcy;&amp;acy;. / &amp;Ocy; &amp;kcy;&amp;acy;&amp;mcy;&amp;ncy;&amp;yacy;&amp;khcy; / &amp;Bcy;&amp;lcy;&amp;ocy;&amp;gcy;&amp;i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215">
            <a:off x="3103142" y="1914881"/>
            <a:ext cx="1758808" cy="131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&amp;Kcy;&amp;acy;&amp;mcy;&amp;iecy;&amp;ncy;&amp;softcy; &amp;Rcy;&amp;ocy;&amp;dcy;&amp;ocy;&amp;ncy;&amp;icy;&amp;tcy;. &amp;Mcy;&amp;acy;&amp;gcy;&amp;icy;&amp;chcy;&amp;iecy;&amp;scy;&amp;kcy;&amp;icy;&amp;iecy; &amp;scy;&amp;vcy;&amp;ocy;&amp;jcy;&amp;scy;&amp;tcy;&amp;vcy;&amp;acy;, &amp;ocy;&amp;pcy;&amp;icy;&amp;scy;&amp;acy;&amp;ncy;&amp;icy;&amp;yacy;. 15 &amp;fcy;&amp;ocy;&amp;tcy;&amp;ocy;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 b="26342"/>
          <a:stretch/>
        </p:blipFill>
        <p:spPr bwMode="auto">
          <a:xfrm rot="368677">
            <a:off x="4932346" y="1849717"/>
            <a:ext cx="1557696" cy="13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&amp;Acy;&amp;kcy;&amp;vcy;&amp;acy;&amp;mcy;&amp;acy;&amp;rcy;&amp;icy;&amp;ncy; - &amp;kcy;&amp;acy;&amp;mcy;&amp;iecy;&amp;ncy;&amp;softcy; &amp;kcy;&amp;rcy;&amp;acy;&amp;scy;&amp;ocy;&amp;tcy;&amp;ycy; &amp;icy; &amp;scy;&amp;tcy;&amp;acy;&amp;bcy;&amp;icy;&amp;lcy;&amp;softcy;&amp;ncy;&amp;ocy;&amp;scy;&amp;tcy;&amp;icy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6525">
            <a:off x="7851813" y="1681839"/>
            <a:ext cx="1575455" cy="12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&amp;Acy;&amp;kcy;&amp;vcy;&amp;acy;&amp;mcy;&amp;acy;&amp;rcy;&amp;icy;&amp;ncy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9078" flipH="1">
            <a:off x="6597034" y="1887200"/>
            <a:ext cx="1350687" cy="135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ruzo.net - &amp;Tcy;&amp;acy;&amp;lcy;&amp;icy;&amp;scy;&amp;mcy;&amp;acy;&amp;ncy;&amp;ycy; &amp;dcy;&amp;lcy;&amp;yacy; &amp;zcy;&amp;ncy;&amp;acy;&amp;kcy;&amp;ocy;&amp;vcy; &amp;zcy;&amp;ocy;&amp;dcy;&amp;icy;&amp;acy;&amp;kcy;&amp;acy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930">
            <a:off x="396600" y="3767608"/>
            <a:ext cx="130492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ureshka: &amp;Scy;&amp;ucy;&amp;shchcy;&amp;iecy;&amp;scy;&amp;tcy;&amp;vcy;&amp;ucy;&amp;iecy;&amp;tcy; &amp;scy;&amp;vcy;&amp;yacy;&amp;zcy;&amp;softcy; &amp;mcy;&amp;iecy;&amp;zhcy;&amp;dcy;&amp;ucy; &amp;dcy;&amp;ncy;&amp;iecy;&amp;mcy; &amp;rcy;&amp;ocy;&amp;zhcy;&amp;dcy;&amp;iecy;&amp;ncy;&amp;icy;&amp;yacy; &amp;icy; &amp;vcy;&amp;acy;&amp;shcy;&amp;icy;&amp;mcy; &amp;scy;&amp;chcy;&amp;acy;&amp;scy;&amp;tcy;&amp;lcy;&amp;icy;&amp;vcy;&amp;ycy;&amp;mcy; &amp;kcy;&amp;acy;&amp;mcy;&amp;ncy;&amp;iecy;&amp;mcy;!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1" y="5282579"/>
            <a:ext cx="1329531" cy="13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&amp;Kcy;&amp;acy;&amp;mcy;&amp;ncy;&amp;icy; &amp;icy; &amp;lcy;&amp;yucy;&amp;dcy;&amp;icy;. &amp;Fcy;&amp;icy;&amp;lcy;&amp;ocy;&amp;scy;&amp;ocy;&amp;fcy;&amp;scy;&amp;kcy;&amp;icy;&amp;iecy; &amp;zcy;&amp;acy;&amp;rcy;&amp;icy;&amp;scy;&amp;ocy;&amp;vcy;&amp;kcy;&amp;icy;. &amp;IEcy;&amp;lcy;&amp;iecy;&amp;ncy;&amp;acy; &amp;CHcy;&amp;iecy;&amp;rcy;&amp;ncy;&amp;ycy;&amp;shcy;&amp;ocy;&amp;vcy;&amp;acy;.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1" t="17020" b="3012"/>
          <a:stretch/>
        </p:blipFill>
        <p:spPr bwMode="auto">
          <a:xfrm rot="233124">
            <a:off x="7592551" y="3746879"/>
            <a:ext cx="1457925" cy="152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&amp;Tcy;&amp;acy;&amp;jcy;&amp;ncy;&amp;ycy; &amp;Ncy;&amp;iecy;&amp;fcy;&amp;rcy;&amp;icy;&amp;tcy;&amp;acy; :: &amp;Ncy;&amp;iecy;&amp;fcy;&amp;rcy;&amp;icy;&amp;tcy; &amp;icy; &amp;iecy;&amp;gcy;&amp;ocy; &amp;rcy;&amp;acy;&amp;zcy;&amp;ncy;&amp;ocy;&amp;vcy;&amp;icy;&amp;dcy;&amp;ncy;&amp;ocy;&amp;scy;&amp;tcy;&amp;icy;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3633" flipH="1">
            <a:off x="7568075" y="5228754"/>
            <a:ext cx="1437179" cy="14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amp;Rcy;&amp;ocy;&amp;zhcy;&amp;dcy;&amp;iecy;&amp;ncy;&amp;ncy;&amp;ycy;&amp;iecy; 29 &amp;ocy;&amp;kcy;&amp;tcy;&amp;yacy;&amp;bcy;&amp;rcy;&amp;yacy; &amp;zcy;&amp;ncy;&amp;acy;&amp;kcy; &amp;zcy;&amp;ocy;&amp;dcy;&amp;icy;&amp;acy;&amp;kcy;&amp;acy; - &amp;Scy;&amp;kcy;&amp;ocy;&amp;rcy;&amp;pcy;&amp;icy;&amp;ocy;&amp;ncy; &amp;Mcy;&amp;ocy;&amp;jcy; &amp;zcy;&amp;ncy;&amp;acy;&amp;kcy; &amp;zcy;&amp;ocy;&amp;dcy;&amp;icy;&amp;acy;&amp;kcy;&amp;acy;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924">
            <a:off x="3250716" y="46198"/>
            <a:ext cx="1926823" cy="184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http://med.hotprice.ua/ukr/articles/wp-content/uploads/2014/04/derm_kr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91" y="59404"/>
            <a:ext cx="2542565" cy="190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8" name="Picture 8" descr="http://www.doctornatural.ru/images/fdoc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7" y="109724"/>
            <a:ext cx="2710615" cy="1715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51692" y="2249364"/>
            <a:ext cx="86167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Силікати використовуються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народною медициною як речовини для знешкодження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отрут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фармації використовують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 основу для приготування паст, мазей, таблеток, пілюль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 стабілізатори водних та олійних емульсій — у кремах, гелях, мазях, пастах,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свічках,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драже,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таблетках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 в технології виготовлення настоянок, екстрактів,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сиропів,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вакцин та ін.</a:t>
            </a:r>
            <a:endParaRPr lang="uk-UA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 descr="&amp;Scy;&amp;tcy;&amp;iecy;&amp;ncy;&amp;acy; &amp;Vcy;&amp;Kcy;&amp;ocy;&amp;ncy;&amp;tcy;&amp;acy;&amp;kcy;&amp;tcy;&amp;iecy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47" y="3703000"/>
            <a:ext cx="2632058" cy="1776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 descr="&amp;Ocy;&amp;bcy;&amp;zcy;&amp;ocy;&amp;rcy; &amp;rcy;&amp;ocy;&amp;scy;&amp;scy;&amp;icy;&amp;jcy;&amp;scy;&amp;kcy;&amp;ocy;&amp;gcy;&amp;ocy; &amp;rcy;&amp;ycy;&amp;ncy;&amp;kcy;&amp;acy; &amp;tscy;&amp;iecy;&amp;mcy;&amp;iecy;&amp;ncy;&amp;tcy;&amp;acy; MarketPublishers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26" y="3833626"/>
            <a:ext cx="2143994" cy="160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6" descr="&amp;Kcy;&amp;acy;&amp;kcy; &amp;vcy;&amp;ycy;&amp;bcy;&amp;rcy;&amp;acy;&amp;tcy;&amp;softcy; &amp;kcy;&amp;icy;&amp;rcy;&amp;pcy;&amp;icy;&amp;chcy;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0" y="3754391"/>
            <a:ext cx="2170501" cy="1689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10" descr="&amp;Vcy;&amp;scy;&amp;iecy; &amp;dcy;&amp;lcy;&amp;yacy; &amp;scy;&amp;tcy;&amp;rcy;&amp;ocy;&amp;icy;&amp;tcy;&amp;iecy;&amp;lcy;&amp;softcy;&amp;scy;&amp;tcy;&amp;vcy;&amp;acy; &amp;icy; &amp;rcy;&amp;iecy;&amp;mcy;&amp;ocy;&amp;ncy;&amp;tcy;&amp;acy;. TOPEX, Top Tools, Verto, NEO, Sigma. &amp;Vcy; &amp;bcy;&amp;ocy;&amp;lcy;&amp;softcy;&amp;shcy;&amp;ocy;&amp;mcy; &amp;acy;&amp;scy;&amp;scy;&amp;ocy;&amp;rcy;&amp;tcy;&amp;icy;&amp;mcy;&amp;iecy;&amp;ncy;&amp;tcy;&amp;iecy; &amp;pcy;&amp;rcy;&amp;iecy;&amp;dcy;&amp;scy;&amp;tcy;&amp;acy;&amp;vcy;&amp;lcy;&amp;iecy;&amp;ncy;&amp;acy; &amp;kcy;&amp;rcy;&amp;iecy;&amp;pcy;&amp;iocy;&amp;zhcy;&amp;ncy;&amp;acy;&amp;yacy; &amp;tcy;&amp;iecy;&amp;khcy;&amp;ncy;&amp;icy;&amp;kcy;&amp;acy; &amp;fcy;&amp;icy;&amp;rcy;&amp;mcy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6"/>
          <a:stretch/>
        </p:blipFill>
        <p:spPr bwMode="auto">
          <a:xfrm>
            <a:off x="63071" y="4254775"/>
            <a:ext cx="864208" cy="2158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2" descr="&amp;Pcy;&amp;rcy;&amp;acy;&amp;bcy;&amp;lcy;&amp;iecy;&amp;mcy;&amp;acy; &amp;acy;&amp;pcy;&amp;tcy;&amp;ycy;&amp;mcy;&amp;iukcy;&amp;zcy;&amp;acy;&amp;tscy;&amp;ycy;&amp;iukcy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119">
            <a:off x="1358890" y="5449157"/>
            <a:ext cx="1824939" cy="1370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18" descr="&amp;ZHcy;&amp;icy;&amp;dcy;&amp;kcy;&amp;ocy;&amp;iecy; &amp;scy;&amp;tcy;&amp;iecy;&amp;kcy;&amp;lcy;&amp;ocy; &amp;ncy;&amp;acy;&amp;tcy;&amp;rcy;&amp;icy;&amp;iecy;&amp;vcy;&amp;ocy;&amp;iecy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27" y="5441622"/>
            <a:ext cx="1370689" cy="1370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14" descr="&amp;Tcy;&amp;iecy;&amp;khcy;&amp;ncy;&amp;icy;&amp;chcy;&amp;iecy;&amp;scy;&amp;kcy;&amp;icy;&amp;iecy; &amp;zhcy;&amp;icy;&amp;dcy;&amp;kcy;&amp;ocy;&amp;scy;&amp;tcy;&amp;icy; &amp;icy; &amp;mcy;&amp;acy;&amp;scy;&amp;lcy;&amp;acy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53" y="5400590"/>
            <a:ext cx="2331757" cy="155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524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C:\Users\HP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526" y="1383610"/>
            <a:ext cx="1900030" cy="2280404"/>
          </a:xfrm>
          <a:prstGeom prst="rect">
            <a:avLst/>
          </a:prstGeom>
          <a:noFill/>
        </p:spPr>
      </p:pic>
      <p:pic>
        <p:nvPicPr>
          <p:cNvPr id="3076" name="Picture 4" descr="http://www.uz.all.biz/img/uz/catalog/447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3" y="1298731"/>
            <a:ext cx="2198438" cy="1648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http://www.plasma.com.ua/chemistry/images/potassium_nitra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6" y="1246877"/>
            <a:ext cx="2335886" cy="1490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28962" y="2786138"/>
            <a:ext cx="1904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Натрій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нітрат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4279" y="3016971"/>
            <a:ext cx="142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Калій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</a:rPr>
              <a:t>нітрат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6829" y="5840033"/>
            <a:ext cx="2069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Амоній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нітрат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078" name="Picture 6" descr="http://vzryvpaket.at.ua/_si/0/987473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54" y="3859619"/>
            <a:ext cx="2281096" cy="189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3819004" y="104282"/>
            <a:ext cx="257314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3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Нітрати</a:t>
            </a:r>
            <a:endParaRPr lang="uk-UA" sz="43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1963" y="841273"/>
            <a:ext cx="6179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</a:rPr>
              <a:t>як </a:t>
            </a:r>
            <a:r>
              <a:rPr lang="uk-UA" sz="3200" b="1" dirty="0" smtClean="0">
                <a:solidFill>
                  <a:srgbClr val="0070C0"/>
                </a:solidFill>
              </a:rPr>
              <a:t>добрива і не тільки…</a:t>
            </a:r>
            <a:endParaRPr lang="uk-UA" sz="3200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ÐÐ°ÑÑÐ¸Ð½ÐºÐ¸ Ð¿Ð¾ Ð·Ð°Ð¿ÑÐ¾ÑÑ Ð²Ð¸ÐºÐ¾ÑÐ¸ÑÑÐ°Ð½Ð½Ñ Ð½ÑÑÑÐ°ÑÑÐ² ÐºÐ°ÑÑÐ¸Ð½Ðº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1211" y="1378573"/>
            <a:ext cx="1938268" cy="2159758"/>
          </a:xfrm>
          <a:prstGeom prst="rect">
            <a:avLst/>
          </a:prstGeom>
          <a:noFill/>
        </p:spPr>
      </p:pic>
      <p:sp>
        <p:nvSpPr>
          <p:cNvPr id="10244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ÐÐ°ÑÑÐ¸Ð½ÐºÐ¸ Ð¿Ð¾ Ð·Ð°Ð¿ÑÐ¾ÑÑ Ð²Ð¸ÐºÐ¾ÑÐ¸ÑÑÐ°Ð½Ð½Ñ Ð½ÑÑÑÐ°ÑÑÐ²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 descr="C:\Users\HP\Desktop\-6-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19061"/>
            <a:ext cx="3432313" cy="3048000"/>
          </a:xfrm>
          <a:prstGeom prst="rect">
            <a:avLst/>
          </a:prstGeom>
          <a:noFill/>
        </p:spPr>
      </p:pic>
      <p:pic>
        <p:nvPicPr>
          <p:cNvPr id="10248" name="Picture 8" descr="C:\Users\HP\Desktop\smoked_food__6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462" y="3385932"/>
            <a:ext cx="3061252" cy="1687576"/>
          </a:xfrm>
          <a:prstGeom prst="rect">
            <a:avLst/>
          </a:prstGeom>
          <a:noFill/>
        </p:spPr>
      </p:pic>
      <p:sp>
        <p:nvSpPr>
          <p:cNvPr id="10252" name="AutoShape 12" descr="Azuriteoujd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3" name="Picture 13" descr="C:\Users\HP\Desktop\slide_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4574" y="5083865"/>
            <a:ext cx="2365513" cy="1774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6898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2445" t="24740" r="35873" b="6009"/>
          <a:stretch/>
        </p:blipFill>
        <p:spPr>
          <a:xfrm>
            <a:off x="14067" y="-20149"/>
            <a:ext cx="9129933" cy="68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2309" t="19216" r="35577" b="11154"/>
          <a:stretch/>
        </p:blipFill>
        <p:spPr>
          <a:xfrm>
            <a:off x="0" y="0"/>
            <a:ext cx="9129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338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2250" t="16344" r="35660" b="15822"/>
          <a:stretch/>
        </p:blipFill>
        <p:spPr>
          <a:xfrm>
            <a:off x="-1" y="0"/>
            <a:ext cx="9143335" cy="685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259" y="3684495"/>
            <a:ext cx="25011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/>
              <a:t>В шлунку утворює </a:t>
            </a:r>
            <a:r>
              <a:rPr lang="uk-UA" sz="2200" b="1" dirty="0" err="1" smtClean="0"/>
              <a:t>хлоридну</a:t>
            </a:r>
            <a:r>
              <a:rPr lang="uk-UA" sz="2200" b="1" dirty="0" smtClean="0"/>
              <a:t> кислоту</a:t>
            </a:r>
            <a:endParaRPr lang="uk-UA" sz="2200" b="1" dirty="0"/>
          </a:p>
        </p:txBody>
      </p:sp>
    </p:spTree>
    <p:extLst>
      <p:ext uri="{BB962C8B-B14F-4D97-AF65-F5344CB8AC3E}">
        <p14:creationId xmlns:p14="http://schemas.microsoft.com/office/powerpoint/2010/main" val="27691435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3007" t="52283" r="60611" b="8678"/>
          <a:stretch/>
        </p:blipFill>
        <p:spPr>
          <a:xfrm>
            <a:off x="1055078" y="2630659"/>
            <a:ext cx="4586068" cy="3815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45285"/>
            <a:ext cx="80192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Без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солі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неможливо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жити</a:t>
            </a:r>
            <a:r>
              <a:rPr lang="en-US" b="1" dirty="0" smtClean="0">
                <a:solidFill>
                  <a:srgbClr val="0070C0"/>
                </a:solidFill>
              </a:rPr>
              <a:t> з </a:t>
            </a:r>
            <a:r>
              <a:rPr lang="en-US" b="1" dirty="0" err="1" smtClean="0">
                <a:solidFill>
                  <a:srgbClr val="0070C0"/>
                </a:solidFill>
              </a:rPr>
              <a:t>одного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боку</a:t>
            </a:r>
            <a:r>
              <a:rPr lang="en-US" b="1" dirty="0" smtClean="0">
                <a:solidFill>
                  <a:srgbClr val="0070C0"/>
                </a:solidFill>
              </a:rPr>
              <a:t>, з </a:t>
            </a:r>
            <a:r>
              <a:rPr lang="en-US" b="1" dirty="0" err="1" smtClean="0">
                <a:solidFill>
                  <a:srgbClr val="0070C0"/>
                </a:solidFill>
              </a:rPr>
              <a:t>іншого</a:t>
            </a:r>
            <a:r>
              <a:rPr lang="en-US" b="1" dirty="0" smtClean="0">
                <a:solidFill>
                  <a:srgbClr val="0070C0"/>
                </a:solidFill>
              </a:rPr>
              <a:t> – </a:t>
            </a:r>
            <a:r>
              <a:rPr lang="en-US" b="1" dirty="0" err="1" smtClean="0">
                <a:solidFill>
                  <a:srgbClr val="0070C0"/>
                </a:solidFill>
              </a:rPr>
              <a:t>доза</a:t>
            </a:r>
            <a:r>
              <a:rPr lang="en-US" b="1" dirty="0" smtClean="0">
                <a:solidFill>
                  <a:srgbClr val="0070C0"/>
                </a:solidFill>
              </a:rPr>
              <a:t> у 100 </a:t>
            </a:r>
            <a:r>
              <a:rPr lang="en-US" b="1" dirty="0" err="1" smtClean="0">
                <a:solidFill>
                  <a:srgbClr val="0070C0"/>
                </a:solidFill>
              </a:rPr>
              <a:t>разів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вища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за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добову</a:t>
            </a:r>
            <a:r>
              <a:rPr lang="en-US" b="1" dirty="0" smtClean="0">
                <a:solidFill>
                  <a:srgbClr val="0070C0"/>
                </a:solidFill>
              </a:rPr>
              <a:t> - </a:t>
            </a:r>
            <a:r>
              <a:rPr lang="en-US" b="1" dirty="0" err="1" smtClean="0">
                <a:solidFill>
                  <a:srgbClr val="0070C0"/>
                </a:solidFill>
              </a:rPr>
              <a:t>смертельна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641147" y="3202646"/>
            <a:ext cx="3292542" cy="2671482"/>
          </a:xfrm>
        </p:spPr>
        <p:txBody>
          <a:bodyPr/>
          <a:lstStyle/>
          <a:p>
            <a:pPr marL="82296" indent="0">
              <a:buNone/>
            </a:pPr>
            <a:r>
              <a:rPr lang="en-US" dirty="0" err="1" smtClean="0"/>
              <a:t>Людин</a:t>
            </a:r>
            <a:r>
              <a:rPr lang="uk-UA" dirty="0" smtClean="0"/>
              <a:t>і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добу</a:t>
            </a:r>
            <a:r>
              <a:rPr lang="en-US" dirty="0" smtClean="0"/>
              <a:t> </a:t>
            </a:r>
            <a:r>
              <a:rPr lang="en-US" dirty="0" err="1" smtClean="0"/>
              <a:t>потрібно</a:t>
            </a:r>
            <a:r>
              <a:rPr lang="en-US" dirty="0" smtClean="0"/>
              <a:t> 3 </a:t>
            </a:r>
            <a:r>
              <a:rPr lang="en-US" dirty="0" err="1" smtClean="0"/>
              <a:t>грама</a:t>
            </a:r>
            <a:r>
              <a:rPr lang="en-US" dirty="0" smtClean="0"/>
              <a:t> </a:t>
            </a:r>
            <a:r>
              <a:rPr lang="en-US" dirty="0" err="1" smtClean="0"/>
              <a:t>солі</a:t>
            </a:r>
            <a:r>
              <a:rPr lang="en-US" dirty="0" smtClean="0"/>
              <a:t> – </a:t>
            </a:r>
            <a:r>
              <a:rPr lang="en-US" dirty="0" err="1" smtClean="0"/>
              <a:t>це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більше</a:t>
            </a:r>
            <a:r>
              <a:rPr lang="en-US" dirty="0" smtClean="0"/>
              <a:t> </a:t>
            </a:r>
            <a:r>
              <a:rPr lang="en-US" dirty="0" err="1" smtClean="0"/>
              <a:t>чайної</a:t>
            </a:r>
            <a:r>
              <a:rPr lang="en-US" dirty="0" smtClean="0"/>
              <a:t> </a:t>
            </a:r>
            <a:r>
              <a:rPr lang="en-US" dirty="0" err="1" smtClean="0"/>
              <a:t>ложки</a:t>
            </a:r>
            <a:endParaRPr lang="uk-UA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627300" y="6383116"/>
            <a:ext cx="430306" cy="3496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Управляющая кнопка: документ 5">
            <a:hlinkClick r:id="rId3" action="ppaction://hlinksldjump" highlightClick="1"/>
          </p:cNvPr>
          <p:cNvSpPr/>
          <p:nvPr/>
        </p:nvSpPr>
        <p:spPr>
          <a:xfrm>
            <a:off x="7505879" y="6383116"/>
            <a:ext cx="427886" cy="349623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6160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uk-UA" b="1" dirty="0" smtClean="0">
                <a:latin typeface="Georgia" pitchFamily="18" charset="0"/>
              </a:rPr>
              <a:t>Барій сульфат і наш організм</a:t>
            </a:r>
            <a:r>
              <a:rPr lang="ru-RU" b="1" dirty="0" smtClean="0">
                <a:latin typeface="Georgia" pitchFamily="18" charset="0"/>
              </a:rPr>
              <a:t/>
            </a:r>
            <a:br>
              <a:rPr lang="ru-RU" b="1" dirty="0" smtClean="0">
                <a:latin typeface="Georgia" pitchFamily="18" charset="0"/>
              </a:rPr>
            </a:br>
            <a:endParaRPr lang="ru-RU" b="1" dirty="0"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94614" y="1275908"/>
          <a:ext cx="4869712" cy="5316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E:\до уроку\лего рентге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7005" y="1086933"/>
            <a:ext cx="1640958" cy="1345586"/>
          </a:xfrm>
          <a:prstGeom prst="rect">
            <a:avLst/>
          </a:prstGeom>
          <a:noFill/>
        </p:spPr>
      </p:pic>
      <p:pic>
        <p:nvPicPr>
          <p:cNvPr id="3075" name="Picture 3" descr="E:\до уроку\лег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1786" y="945411"/>
            <a:ext cx="1593554" cy="1264725"/>
          </a:xfrm>
          <a:prstGeom prst="rect">
            <a:avLst/>
          </a:prstGeom>
          <a:noFill/>
        </p:spPr>
      </p:pic>
      <p:pic>
        <p:nvPicPr>
          <p:cNvPr id="8" name="Picture 12" descr="&amp;Pcy;&amp;rcy;&amp;acy;&amp;bcy;&amp;lcy;&amp;iecy;&amp;mcy;&amp;acy; &amp;acy;&amp;pcy;&amp;tcy;&amp;ycy;&amp;mcy;&amp;iukcy;&amp;zcy;&amp;acy;&amp;tscy;&amp;ycy;&amp;iukcy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119">
            <a:off x="6919718" y="5152247"/>
            <a:ext cx="1824939" cy="1370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077" name="AutoShape 5" descr="ÐÐ°ÑÑÐ¸Ð½ÐºÐ¸ Ð¿Ð¾ Ð·Ð°Ð¿ÑÐ¾ÑÑ ÐºÐ°ÑÑÐ¸Ð½ÐºÐ° ÑÐ°Ð»ÑÑ Ð·ÐµÐ»ÐµÐ½Ð¸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ÐÐ°ÑÑÐ¸Ð½ÐºÐ¸ Ð¿Ð¾ Ð·Ð°Ð¿ÑÐ¾ÑÑ ÐºÐ°ÑÑÐ¸Ð½ÐºÐ° ÑÐ°Ð»ÑÑ Ð·ÐµÐ»ÐµÐ½Ð¸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ÐÐ°ÑÑÐ¸Ð½ÐºÐ¸ Ð¿Ð¾ Ð·Ð°Ð¿ÑÐ¾ÑÑ ÐºÐ°ÑÑÐ¸Ð½ÐºÐ° ÑÐ°Ð»ÑÑ Ð·ÐµÐ»ÐµÐ½Ð¸Ð¹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260" y="3232299"/>
            <a:ext cx="1278195" cy="1278195"/>
          </a:xfrm>
          <a:prstGeom prst="rect">
            <a:avLst/>
          </a:prstGeom>
          <a:noFill/>
        </p:spPr>
      </p:pic>
      <p:pic>
        <p:nvPicPr>
          <p:cNvPr id="3085" name="Picture 13" descr="ÐÐ°ÑÑÐ¸Ð½ÐºÐ¸ Ð¿Ð¾ Ð·Ð°Ð¿ÑÐ¾ÑÑ ÐºÐ°ÑÑÐ¸Ð½ÐºÐ° Ð»Ð¸Ð½Ð¾Ð»ÐµÑÐ¼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7079" y="5299504"/>
            <a:ext cx="2127980" cy="1196989"/>
          </a:xfrm>
          <a:prstGeom prst="rect">
            <a:avLst/>
          </a:prstGeom>
          <a:noFill/>
        </p:spPr>
      </p:pic>
      <p:pic>
        <p:nvPicPr>
          <p:cNvPr id="3087" name="Picture 15" descr="ÐÐ°ÑÑÐ¸Ð½ÐºÐ¸ Ð¿Ð¾ Ð·Ð°Ð¿ÑÐ¾ÑÑ ÐºÐ°ÑÑÐ¸Ð½ÐºÐ° ÐºÐ¾Ð»ÑÐ¾ÑÐ¾Ð²Ð° ÑÑÐ¼ÑÑ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22189" y="3147235"/>
            <a:ext cx="2010827" cy="1338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Georgia" pitchFamily="18" charset="0"/>
              </a:rPr>
              <a:t>Калій перманганат і наш організм</a:t>
            </a:r>
            <a:endParaRPr lang="ru-RU" sz="2800" b="1" dirty="0"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67292" y="1113184"/>
          <a:ext cx="6590029" cy="544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ÐÐ°ÑÑÐ¸Ð½ÐºÐ¸ Ð¿Ð¾ Ð·Ð°Ð¿ÑÐ¾ÑÑ ÐºÐ°ÑÑÐ¸Ð½ÐºÐ° Ð¼Ð°ÑÐ³Ð°Ð½ÑÐ¾Ð²ÐºÐ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0261" y="1162109"/>
            <a:ext cx="2060097" cy="1634100"/>
          </a:xfrm>
          <a:prstGeom prst="rect">
            <a:avLst/>
          </a:prstGeom>
          <a:noFill/>
        </p:spPr>
      </p:pic>
      <p:pic>
        <p:nvPicPr>
          <p:cNvPr id="410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3848" y="1187108"/>
            <a:ext cx="2374048" cy="1728369"/>
          </a:xfrm>
          <a:prstGeom prst="rect">
            <a:avLst/>
          </a:prstGeom>
          <a:noFill/>
        </p:spPr>
      </p:pic>
      <p:pic>
        <p:nvPicPr>
          <p:cNvPr id="4104" name="Picture 8" descr="ÐÐ°ÑÑÐ¸Ð½ÐºÐ¸ Ð¿Ð¾ Ð·Ð°Ð¿ÑÐ¾ÑÑ ÐºÐ°ÑÑÐ¸Ð½ÐºÐ° Ð¼Ð°ÑÐ³Ð°Ð½ÑÐ¾Ð²ÐºÐ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5973" y="5097154"/>
            <a:ext cx="2172956" cy="1534651"/>
          </a:xfrm>
          <a:prstGeom prst="rect">
            <a:avLst/>
          </a:prstGeom>
          <a:noFill/>
        </p:spPr>
      </p:pic>
      <p:sp>
        <p:nvSpPr>
          <p:cNvPr id="4108" name="AutoShape 1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28693" y="4602553"/>
            <a:ext cx="1960304" cy="2076989"/>
          </a:xfrm>
          <a:prstGeom prst="rect">
            <a:avLst/>
          </a:prstGeom>
          <a:noFill/>
        </p:spPr>
      </p:pic>
      <p:pic>
        <p:nvPicPr>
          <p:cNvPr id="3073" name="Picture 1" descr="C:\Users\HP\Desktop\b92636da878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808" y="2739887"/>
            <a:ext cx="1603514" cy="1752600"/>
          </a:xfrm>
          <a:prstGeom prst="rect">
            <a:avLst/>
          </a:prstGeom>
          <a:noFill/>
        </p:spPr>
      </p:pic>
      <p:pic>
        <p:nvPicPr>
          <p:cNvPr id="3074" name="Picture 2" descr="C:\Users\HP\Desktop\0_154eee_2492984c_ori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68208" y="3686589"/>
            <a:ext cx="1775791" cy="128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Cambria" pitchFamily="18" charset="0"/>
              </a:rPr>
              <a:t>Відповіді на складання формул солей:</a:t>
            </a:r>
            <a:endParaRPr lang="ru-RU" dirty="0">
              <a:latin typeface="Cambr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79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1618550"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r>
                        <a:rPr lang="uk-UA" dirty="0" smtClean="0">
                          <a:solidFill>
                            <a:srgbClr val="7030A0"/>
                          </a:solidFill>
                        </a:rPr>
                        <a:t>Назва кислотного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rgbClr val="7030A0"/>
                          </a:solidFill>
                        </a:rPr>
                        <a:t>залишку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uk-UA" sz="2800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Na</a:t>
                      </a:r>
                      <a:endParaRPr lang="ru-RU" sz="2800" dirty="0">
                        <a:solidFill>
                          <a:srgbClr val="7030A0"/>
                        </a:solidFill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/>
                      <a:endParaRPr lang="uk-UA" sz="2800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Mg</a:t>
                      </a:r>
                      <a:endParaRPr lang="ru-RU" sz="2800" dirty="0">
                        <a:solidFill>
                          <a:srgbClr val="7030A0"/>
                        </a:solidFill>
                      </a:endParaRPr>
                    </a:p>
                  </a:txBody>
                  <a:tcPr marL="105919" marR="105919"/>
                </a:tc>
              </a:tr>
              <a:tr h="63523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Нітрат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NaNO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Mg(NO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</a:tr>
              <a:tr h="63523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Карбонат 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CO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MgCO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</a:tr>
              <a:tr h="635238"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Ортофосфат</a:t>
                      </a:r>
                      <a:r>
                        <a:rPr lang="uk-UA" dirty="0" smtClean="0"/>
                        <a:t> 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PO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Mg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(PO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</a:tr>
              <a:tr h="63523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Сульфат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MgSO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</a:tr>
              <a:tr h="63523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Хлорид </a:t>
                      </a:r>
                      <a:endParaRPr lang="ru-RU" dirty="0"/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Times New Roman"/>
                          <a:cs typeface="Times New Roman"/>
                        </a:rPr>
                        <a:t>NaCl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MgCl</a:t>
                      </a:r>
                      <a:r>
                        <a:rPr lang="en-US" sz="24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5919" marR="10591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zacaz.com/files/image/8026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68" y="4753667"/>
            <a:ext cx="2487706" cy="18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447" y="149934"/>
            <a:ext cx="65071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Вміст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нітратів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1 кг </a:t>
            </a:r>
            <a:r>
              <a:rPr lang="ru-RU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рослини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uk-UA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картопля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250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капуста: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рання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900 мг,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пізня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500 мг;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морква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рання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400 мг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пізня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250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томати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150-300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огірки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150-300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буряк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столовий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1400 мг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цибуля: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ріпчаста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80 мг,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зелена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600-800 мг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листові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овочі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салати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шпинат, щавель, капуста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петрушка,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селера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кінза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кріп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т п.) — 2000-3000 мг;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дині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90 мг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кавуни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60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перець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солодкий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200-400 мг;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кабачки — 400 мг;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виноград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столових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сортів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60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яблука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60 мг;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груші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60 мг.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дитячого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консервовані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овочі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— 50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мг.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&amp;Ncy;&amp;iukcy;&amp;tcy;&amp;rcy;&amp;acy;&amp;tcy;&amp;icy; &amp;vcy; &amp;ocy;&amp;vcy;&amp;ocy;&amp;chcy;&amp;acy;&amp;khcy;. &amp;YAcy;&amp;kcy; &amp;vcy;&amp;icy;&amp;dcy;&amp;acy;&amp;lcy;&amp;icy;&amp;tcy;&amp;icy; &amp;ncy;&amp;iukcy;&amp;tcy;&amp;rcy;&amp;acy;&amp;tcy;&amp;icy; &amp;zcy; &amp;ocy;&amp;vcy;&amp;ocy;&amp;chcy;&amp;iukcy;&amp;vcy;? &amp;Pcy;&amp;icy;&amp;tcy;&amp;acy;&amp;ncy;&amp;ncy;&amp;yacy;. &amp;Mcy;&amp;icy; &amp;zcy;&amp;ncy;&amp;acy;&amp;Jukcy;&amp;mcy;&amp;ocy;. - &amp;Tcy;&amp;iecy;&amp;scy;&amp;tcy;&amp;icy;, &amp;ocy;&amp;bcy;&amp;zcy;&amp;ocy;&amp;rcy;&amp;icy;, &amp;pcy;&amp;ocy;&amp;rcy;&amp;acy;&amp;d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63" y="318977"/>
            <a:ext cx="2113656" cy="3939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954741" y="5964823"/>
            <a:ext cx="8189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Безпечною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щодобовою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дозою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нітратів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надходять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дорослої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людини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разом з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їжею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є 5 мг на 1 кг ваги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становить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близько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350 гр.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3013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264" y="265043"/>
            <a:ext cx="7897029" cy="781880"/>
          </a:xfrm>
        </p:spPr>
        <p:txBody>
          <a:bodyPr>
            <a:noAutofit/>
          </a:bodyPr>
          <a:lstStyle/>
          <a:p>
            <a:pPr marL="82296" lvl="0" indent="0">
              <a:buNone/>
            </a:pPr>
            <a:r>
              <a:rPr lang="uk-UA" sz="3600" b="1" dirty="0">
                <a:solidFill>
                  <a:srgbClr val="0070C0"/>
                </a:solidFill>
                <a:latin typeface="Georgia" pitchFamily="18" charset="0"/>
              </a:rPr>
              <a:t>Домашнє </a:t>
            </a:r>
            <a:r>
              <a:rPr lang="uk-UA" sz="3600" b="1" dirty="0" smtClean="0">
                <a:solidFill>
                  <a:srgbClr val="0070C0"/>
                </a:solidFill>
                <a:latin typeface="Georgia" pitchFamily="18" charset="0"/>
              </a:rPr>
              <a:t>завдання:</a:t>
            </a:r>
          </a:p>
          <a:p>
            <a:pPr marL="82296" lvl="0" indent="0">
              <a:buNone/>
            </a:pPr>
            <a:endParaRPr lang="uk-UA" sz="3600" dirty="0" smtClean="0">
              <a:solidFill>
                <a:schemeClr val="tx1"/>
              </a:solidFill>
            </a:endParaRPr>
          </a:p>
          <a:p>
            <a:pPr marL="825246" lvl="0" indent="-742950">
              <a:buNone/>
            </a:pP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1. Вивчити п. 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25</a:t>
            </a:r>
            <a:endParaRPr lang="uk-UA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 marL="82296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2. Письмово виконати завдання </a:t>
            </a:r>
          </a:p>
          <a:p>
            <a:pPr marL="82296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№ 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183,  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стор. </a:t>
            </a:r>
            <a:r>
              <a:rPr lang="uk-UA" b="1" smtClean="0">
                <a:solidFill>
                  <a:schemeClr val="tx1"/>
                </a:solidFill>
                <a:latin typeface="Georgia" pitchFamily="18" charset="0"/>
              </a:rPr>
              <a:t>142</a:t>
            </a:r>
            <a:endParaRPr lang="uk-UA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 marL="82296" indent="0">
              <a:buNone/>
            </a:pP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3.  Відшукати </a:t>
            </a:r>
            <a:r>
              <a:rPr lang="uk-UA" b="1" dirty="0">
                <a:solidFill>
                  <a:schemeClr val="tx1"/>
                </a:solidFill>
                <a:latin typeface="Georgia" pitchFamily="18" charset="0"/>
              </a:rPr>
              <a:t>прислів’я про кухонну </a:t>
            </a:r>
            <a:r>
              <a:rPr lang="uk-UA" b="1" dirty="0" smtClean="0">
                <a:solidFill>
                  <a:schemeClr val="tx1"/>
                </a:solidFill>
                <a:latin typeface="Georgia" pitchFamily="18" charset="0"/>
              </a:rPr>
              <a:t>сіль.</a:t>
            </a:r>
          </a:p>
          <a:p>
            <a:pPr marL="82296" indent="0">
              <a:buNone/>
            </a:pPr>
            <a:endParaRPr lang="en-US" sz="3600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41" y="4172877"/>
            <a:ext cx="3021276" cy="213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79" y="274638"/>
            <a:ext cx="8732210" cy="1368182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dirty="0" smtClean="0"/>
              <a:t>2. </a:t>
            </a:r>
            <a:r>
              <a:rPr lang="uk-UA" sz="2700" b="1" dirty="0" smtClean="0">
                <a:latin typeface="Georgia" pitchFamily="18" charset="0"/>
              </a:rPr>
              <a:t>Знайдіть відповідність між хімічними формулами та назвами солей:</a:t>
            </a:r>
            <a:r>
              <a:rPr lang="ru-RU" sz="3600" dirty="0" smtClean="0">
                <a:latin typeface="Cambria" pitchFamily="18" charset="0"/>
              </a:rPr>
              <a:t/>
            </a:r>
            <a:br>
              <a:rPr lang="ru-RU" sz="3600" dirty="0" smtClean="0">
                <a:latin typeface="Cambria" pitchFamily="18" charset="0"/>
              </a:rPr>
            </a:br>
            <a:endParaRPr lang="ru-RU" sz="3600" dirty="0">
              <a:latin typeface="Cambr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751307"/>
          <a:ext cx="8686799" cy="49129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8621"/>
                <a:gridCol w="3798813"/>
                <a:gridCol w="376826"/>
                <a:gridCol w="3912539"/>
              </a:tblGrid>
              <a:tr h="743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№</a:t>
                      </a:r>
                      <a:endParaRPr lang="ru-RU" sz="1400" dirty="0">
                        <a:latin typeface="Cambria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з/п</a:t>
                      </a:r>
                      <a:endParaRPr lang="ru-RU" sz="1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Cambria" pitchFamily="18" charset="0"/>
                        </a:rPr>
                        <a:t>Хімічна формула солі</a:t>
                      </a:r>
                      <a:endParaRPr lang="ru-RU" sz="1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mbria" pitchFamily="18" charset="0"/>
                        </a:rPr>
                        <a:t>Назва </a:t>
                      </a:r>
                      <a:r>
                        <a:rPr lang="uk-UA" sz="1800" dirty="0">
                          <a:latin typeface="Cambria" pitchFamily="18" charset="0"/>
                        </a:rPr>
                        <a:t>солі</a:t>
                      </a:r>
                      <a:endParaRPr lang="ru-RU" sz="1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Cambria" pitchFamily="18" charset="0"/>
                        </a:rPr>
                        <a:t> </a:t>
                      </a:r>
                      <a:r>
                        <a:rPr lang="uk-UA" sz="2800" dirty="0">
                          <a:latin typeface="Cambria" pitchFamily="18" charset="0"/>
                        </a:rPr>
                        <a:t>1</a:t>
                      </a:r>
                      <a:endParaRPr lang="ru-RU" sz="2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Cambria" pitchFamily="18" charset="0"/>
                        </a:rPr>
                        <a:t>NaBr</a:t>
                      </a:r>
                      <a:endParaRPr lang="ru-RU" sz="280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А</a:t>
                      </a:r>
                      <a:endParaRPr lang="ru-RU" sz="12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Cambria" pitchFamily="18" charset="0"/>
                          <a:ea typeface="Times New Roman"/>
                        </a:rPr>
                        <a:t>Калій сульфіт</a:t>
                      </a:r>
                      <a:endParaRPr lang="ru-RU" sz="2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</a:tr>
              <a:tr h="694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latin typeface="Cambria" pitchFamily="18" charset="0"/>
                        </a:rPr>
                        <a:t>2</a:t>
                      </a:r>
                      <a:endParaRPr lang="ru-RU" sz="2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Cambria" pitchFamily="18" charset="0"/>
                        </a:rPr>
                        <a:t>CaCO</a:t>
                      </a:r>
                      <a:r>
                        <a:rPr lang="en-US" sz="2800" baseline="-25000">
                          <a:latin typeface="Cambria" pitchFamily="18" charset="0"/>
                        </a:rPr>
                        <a:t>3</a:t>
                      </a:r>
                      <a:endParaRPr lang="ru-RU" sz="280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Б</a:t>
                      </a:r>
                      <a:endParaRPr lang="ru-RU" sz="12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Cambria" pitchFamily="18" charset="0"/>
                          <a:ea typeface="Times New Roman"/>
                        </a:rPr>
                        <a:t>Калій хлорид</a:t>
                      </a:r>
                      <a:endParaRPr lang="ru-RU" sz="2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</a:tr>
              <a:tr h="694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latin typeface="Cambria" pitchFamily="18" charset="0"/>
                        </a:rPr>
                        <a:t>3</a:t>
                      </a:r>
                      <a:endParaRPr lang="ru-RU" sz="2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Cambria" pitchFamily="18" charset="0"/>
                        </a:rPr>
                        <a:t>KCl</a:t>
                      </a:r>
                      <a:endParaRPr lang="ru-RU" sz="280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В</a:t>
                      </a:r>
                      <a:endParaRPr lang="ru-RU" sz="12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Cambria" pitchFamily="18" charset="0"/>
                          <a:ea typeface="Times New Roman"/>
                        </a:rPr>
                        <a:t>Натрій бромід</a:t>
                      </a:r>
                      <a:endParaRPr lang="ru-RU" sz="2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</a:tr>
              <a:tr h="694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latin typeface="Cambria" pitchFamily="18" charset="0"/>
                        </a:rPr>
                        <a:t>4</a:t>
                      </a:r>
                      <a:endParaRPr lang="ru-RU" sz="2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Cambria" pitchFamily="18" charset="0"/>
                        </a:rPr>
                        <a:t>MgSO</a:t>
                      </a:r>
                      <a:r>
                        <a:rPr lang="en-US" sz="2800" baseline="-25000">
                          <a:latin typeface="Cambria" pitchFamily="18" charset="0"/>
                        </a:rPr>
                        <a:t>4</a:t>
                      </a:r>
                      <a:endParaRPr lang="ru-RU" sz="280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Г</a:t>
                      </a:r>
                      <a:endParaRPr lang="ru-RU" sz="12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Cambria" pitchFamily="18" charset="0"/>
                          <a:ea typeface="Times New Roman"/>
                        </a:rPr>
                        <a:t>Алюміній ортофосфат</a:t>
                      </a:r>
                      <a:endParaRPr lang="ru-RU" sz="2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</a:tr>
              <a:tr h="694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latin typeface="Cambria" pitchFamily="18" charset="0"/>
                        </a:rPr>
                        <a:t>5</a:t>
                      </a:r>
                      <a:endParaRPr lang="ru-RU" sz="280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latin typeface="Cambria" pitchFamily="18" charset="0"/>
                        </a:rPr>
                        <a:t>AlPO</a:t>
                      </a:r>
                      <a:r>
                        <a:rPr lang="en-US" sz="2800" baseline="-25000">
                          <a:latin typeface="Cambria" pitchFamily="18" charset="0"/>
                        </a:rPr>
                        <a:t>4</a:t>
                      </a:r>
                      <a:endParaRPr lang="ru-RU" sz="280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Д</a:t>
                      </a:r>
                      <a:endParaRPr lang="ru-RU" sz="12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Cambria" pitchFamily="18" charset="0"/>
                          <a:ea typeface="Times New Roman"/>
                        </a:rPr>
                        <a:t>Магній сульфат </a:t>
                      </a:r>
                      <a:endParaRPr lang="ru-RU" sz="2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</a:tr>
              <a:tr h="694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mbria" pitchFamily="18" charset="0"/>
                        </a:rPr>
                        <a:t>6</a:t>
                      </a:r>
                      <a:endParaRPr lang="ru-RU" sz="2800" b="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Cambria" pitchFamily="18" charset="0"/>
                        </a:rPr>
                        <a:t>K</a:t>
                      </a:r>
                      <a:r>
                        <a:rPr lang="en-US" sz="2800" baseline="-25000" dirty="0">
                          <a:latin typeface="Cambria" pitchFamily="18" charset="0"/>
                        </a:rPr>
                        <a:t>2</a:t>
                      </a:r>
                      <a:r>
                        <a:rPr lang="en-US" sz="2800" dirty="0">
                          <a:latin typeface="Cambria" pitchFamily="18" charset="0"/>
                        </a:rPr>
                        <a:t>SO</a:t>
                      </a:r>
                      <a:r>
                        <a:rPr lang="uk-UA" sz="2800" baseline="-25000" dirty="0">
                          <a:latin typeface="Cambria" pitchFamily="18" charset="0"/>
                        </a:rPr>
                        <a:t>3</a:t>
                      </a:r>
                      <a:endParaRPr lang="ru-RU" sz="28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Cambria" pitchFamily="18" charset="0"/>
                        </a:rPr>
                        <a:t>Е </a:t>
                      </a:r>
                      <a:endParaRPr lang="ru-RU" sz="12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Cambria" pitchFamily="18" charset="0"/>
                          <a:ea typeface="Times New Roman"/>
                        </a:rPr>
                        <a:t>Кальцій карбонат</a:t>
                      </a:r>
                      <a:endParaRPr lang="ru-RU" sz="2400" dirty="0">
                        <a:latin typeface="Cambria" pitchFamily="18" charset="0"/>
                        <a:ea typeface="Times New Roman"/>
                      </a:endParaRPr>
                    </a:p>
                  </a:txBody>
                  <a:tcPr marL="79439" marR="79439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liveinternet.ru/images/attach/b/4/113/634/113634425_large_mertvoe_more_foto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7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65"/>
            <a:ext cx="9144001" cy="686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690689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bassadoreType" pitchFamily="2" charset="0"/>
              </a:rPr>
              <a:t>Тема уроку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bassadoreType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845" y="1292469"/>
            <a:ext cx="8699213" cy="48844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b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6000" b="1" dirty="0" smtClean="0">
                <a:solidFill>
                  <a:srgbClr val="7030A0"/>
                </a:solidFill>
                <a:latin typeface="Cambria" pitchFamily="18" charset="0"/>
              </a:rPr>
              <a:t>Солі:</a:t>
            </a:r>
          </a:p>
          <a:p>
            <a:pPr marL="0" indent="0" algn="ctr">
              <a:buNone/>
            </a:pPr>
            <a:r>
              <a:rPr lang="uk-UA" sz="6000" b="1" dirty="0" smtClean="0">
                <a:solidFill>
                  <a:srgbClr val="7030A0"/>
                </a:solidFill>
                <a:latin typeface="Cambria" pitchFamily="18" charset="0"/>
              </a:rPr>
              <a:t>фізичні властивості, поширеність в природі і застосування</a:t>
            </a:r>
            <a:endParaRPr lang="uk-UA" sz="6000" b="1" dirty="0"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24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err="1" smtClean="0">
                <a:latin typeface="Georgia" pitchFamily="18" charset="0"/>
              </a:rPr>
              <a:t>Епіграф</a:t>
            </a:r>
            <a:r>
              <a:rPr lang="ru-RU" b="1" dirty="0" smtClean="0">
                <a:latin typeface="Georgia" pitchFamily="18" charset="0"/>
              </a:rPr>
              <a:t> уроку</a:t>
            </a:r>
            <a:br>
              <a:rPr lang="ru-RU" b="1" dirty="0" smtClean="0">
                <a:latin typeface="Georgia" pitchFamily="18" charset="0"/>
              </a:rPr>
            </a:br>
            <a:endParaRPr lang="ru-RU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73888"/>
            <a:ext cx="8686800" cy="500623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Georgia" pitchFamily="18" charset="0"/>
              </a:rPr>
              <a:t>               Як без </a:t>
            </a:r>
            <a:r>
              <a:rPr lang="ru-RU" b="1" dirty="0" err="1" smtClean="0">
                <a:latin typeface="Georgia" pitchFamily="18" charset="0"/>
              </a:rPr>
              <a:t>сонця</a:t>
            </a:r>
            <a:r>
              <a:rPr lang="ru-RU" b="1" dirty="0" smtClean="0">
                <a:latin typeface="Georgia" pitchFamily="18" charset="0"/>
              </a:rPr>
              <a:t> не родить жито.</a:t>
            </a:r>
          </a:p>
          <a:p>
            <a:pPr>
              <a:buNone/>
            </a:pPr>
            <a:r>
              <a:rPr lang="ru-RU" b="1" dirty="0" smtClean="0">
                <a:latin typeface="Georgia" pitchFamily="18" charset="0"/>
              </a:rPr>
              <a:t>               І без </a:t>
            </a:r>
            <a:r>
              <a:rPr lang="ru-RU" b="1" dirty="0" err="1" smtClean="0">
                <a:latin typeface="Georgia" pitchFamily="18" charset="0"/>
              </a:rPr>
              <a:t>вітру</a:t>
            </a:r>
            <a:r>
              <a:rPr lang="ru-RU" b="1" dirty="0" smtClean="0">
                <a:latin typeface="Georgia" pitchFamily="18" charset="0"/>
              </a:rPr>
              <a:t> вода не </a:t>
            </a:r>
            <a:r>
              <a:rPr lang="ru-RU" b="1" dirty="0" err="1" smtClean="0">
                <a:latin typeface="Georgia" pitchFamily="18" charset="0"/>
              </a:rPr>
              <a:t>шумить</a:t>
            </a:r>
            <a:r>
              <a:rPr lang="ru-RU" b="1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r>
              <a:rPr lang="ru-RU" b="1" dirty="0" smtClean="0">
                <a:latin typeface="Georgia" pitchFamily="18" charset="0"/>
              </a:rPr>
              <a:t>               Так не </a:t>
            </a:r>
            <a:r>
              <a:rPr lang="ru-RU" b="1" dirty="0" err="1" smtClean="0">
                <a:latin typeface="Georgia" pitchFamily="18" charset="0"/>
              </a:rPr>
              <a:t>можна</a:t>
            </a:r>
            <a:r>
              <a:rPr lang="ru-RU" b="1" dirty="0" smtClean="0">
                <a:latin typeface="Georgia" pitchFamily="18" charset="0"/>
              </a:rPr>
              <a:t> без </a:t>
            </a:r>
            <a:r>
              <a:rPr lang="ru-RU" b="1" dirty="0" err="1" smtClean="0">
                <a:latin typeface="Georgia" pitchFamily="18" charset="0"/>
              </a:rPr>
              <a:t>солі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жити</a:t>
            </a:r>
            <a:endParaRPr lang="ru-RU" b="1" dirty="0" smtClean="0">
              <a:latin typeface="Georgia" pitchFamily="18" charset="0"/>
            </a:endParaRPr>
          </a:p>
          <a:p>
            <a:pPr>
              <a:buNone/>
            </a:pPr>
            <a:r>
              <a:rPr lang="ru-RU" b="1" dirty="0" smtClean="0">
                <a:latin typeface="Georgia" pitchFamily="18" charset="0"/>
              </a:rPr>
              <a:t>               І не </a:t>
            </a:r>
            <a:r>
              <a:rPr lang="ru-RU" b="1" dirty="0" err="1" smtClean="0">
                <a:latin typeface="Georgia" pitchFamily="18" charset="0"/>
              </a:rPr>
              <a:t>можна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нічого</a:t>
            </a:r>
            <a:r>
              <a:rPr lang="ru-RU" b="1" dirty="0" smtClean="0">
                <a:latin typeface="Georgia" pitchFamily="18" charset="0"/>
              </a:rPr>
              <a:t> творить.</a:t>
            </a:r>
          </a:p>
          <a:p>
            <a:pPr>
              <a:buNone/>
            </a:pPr>
            <a:endParaRPr lang="ru-RU" b="1" dirty="0" smtClean="0"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101" y="3541823"/>
            <a:ext cx="3810000" cy="2381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G:\Урок\Ірині Миколаївні для презентації\хим свойства солей\Свойства-со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94444">
            <a:off x="5026659" y="3421667"/>
            <a:ext cx="3557974" cy="2846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286" y="1"/>
            <a:ext cx="7187064" cy="90236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Georgia" pitchFamily="18" charset="0"/>
              </a:rPr>
              <a:t>Кристалічні </a:t>
            </a:r>
            <a:r>
              <a:rPr lang="uk-UA" sz="3200" b="1" dirty="0" err="1" smtClean="0">
                <a:latin typeface="Georgia" pitchFamily="18" charset="0"/>
              </a:rPr>
              <a:t>гратки</a:t>
            </a:r>
            <a:r>
              <a:rPr lang="uk-UA" sz="3200" b="1" dirty="0" smtClean="0">
                <a:latin typeface="Georgia" pitchFamily="18" charset="0"/>
              </a:rPr>
              <a:t> солей</a:t>
            </a:r>
            <a:endParaRPr lang="ru-RU" sz="3200" b="1" dirty="0">
              <a:latin typeface="Georgia" pitchFamily="18" charset="0"/>
            </a:endParaRPr>
          </a:p>
        </p:txBody>
      </p:sp>
      <p:pic>
        <p:nvPicPr>
          <p:cNvPr id="2050" name="Picture 2" descr="C:\Users\Ученик\Desktop\до уроку\грат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58" y="1023581"/>
            <a:ext cx="8161361" cy="5442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Georgia" pitchFamily="18" charset="0"/>
              </a:rPr>
              <a:t>Фізичні властивості солей</a:t>
            </a:r>
            <a:endParaRPr lang="ru-RU" sz="3200" b="1" dirty="0"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1478" y="1317355"/>
          <a:ext cx="6382203" cy="5300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F:\Картинки до уроку про сіль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8423" y="1224365"/>
            <a:ext cx="2596070" cy="1593553"/>
          </a:xfrm>
          <a:prstGeom prst="rect">
            <a:avLst/>
          </a:prstGeom>
          <a:noFill/>
        </p:spPr>
      </p:pic>
      <p:pic>
        <p:nvPicPr>
          <p:cNvPr id="1027" name="Picture 3" descr="F:\Картинки до уроку про сіль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09883" y="2893181"/>
            <a:ext cx="1569720" cy="1859280"/>
          </a:xfrm>
          <a:prstGeom prst="rect">
            <a:avLst/>
          </a:prstGeom>
          <a:noFill/>
        </p:spPr>
      </p:pic>
      <p:pic>
        <p:nvPicPr>
          <p:cNvPr id="6" name="Picture 2" descr="http://himexpress.ru/t/11083012352/b/Sulfat_med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t="4147" r="3490" b="5456"/>
          <a:stretch/>
        </p:blipFill>
        <p:spPr bwMode="auto">
          <a:xfrm>
            <a:off x="7063976" y="5197642"/>
            <a:ext cx="2080024" cy="1660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8" descr="http://upload.wikimedia.org/wikipedia/commons/3/38/Thenardite-Mirabilite-1196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94" y="2646342"/>
            <a:ext cx="1979800" cy="1326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2" descr="http://www.ru.all.biz/img/ru/catalog/1271806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2475" r="7545" b="4540"/>
          <a:stretch/>
        </p:blipFill>
        <p:spPr bwMode="auto">
          <a:xfrm>
            <a:off x="5389173" y="5162152"/>
            <a:ext cx="1983186" cy="135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10" descr="http://3.bp.blogspot.com/-jz9eV2AUusQ/UUEiLOBHKnI/AAAAAAAAUW4/6ze7_o2RTeM/s1600/mscc07a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8716"/>
          <a:stretch/>
        </p:blipFill>
        <p:spPr bwMode="auto">
          <a:xfrm>
            <a:off x="6780397" y="3859079"/>
            <a:ext cx="2053637" cy="1394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 уроку\кар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10785</TotalTime>
  <Words>575</Words>
  <Application>Microsoft Office PowerPoint</Application>
  <PresentationFormat>Экран (4:3)</PresentationFormat>
  <Paragraphs>173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Презентация PowerPoint</vt:lpstr>
      <vt:lpstr> 1.  Складіть формули солей.   Дайте назву за сучасною номенклатурою</vt:lpstr>
      <vt:lpstr>Відповіді на складання формул солей:</vt:lpstr>
      <vt:lpstr>2. Знайдіть відповідність між хімічними формулами та назвами солей: </vt:lpstr>
      <vt:lpstr>Тема уроку</vt:lpstr>
      <vt:lpstr>Епіграф уроку </vt:lpstr>
      <vt:lpstr>Кристалічні гратки солей</vt:lpstr>
      <vt:lpstr>Фізичні властивості солей</vt:lpstr>
      <vt:lpstr>Презентация PowerPoint</vt:lpstr>
      <vt:lpstr>Кальцій сульфат CaSO4 </vt:lpstr>
      <vt:lpstr>Купрум (II) сульфат CuSO4</vt:lpstr>
      <vt:lpstr>Натрій сульфат Na2SO4</vt:lpstr>
      <vt:lpstr>Презентация PowerPoint</vt:lpstr>
      <vt:lpstr>Кальцій карбонат СAСО3</vt:lpstr>
      <vt:lpstr>Купрум (II) карбонат CuCO3</vt:lpstr>
      <vt:lpstr>Натрій гідрогенкарбонат NaHCO3 </vt:lpstr>
      <vt:lpstr>Презентация PowerPoint</vt:lpstr>
      <vt:lpstr>Презентация PowerPoint</vt:lpstr>
      <vt:lpstr>Презентация PowerPoint</vt:lpstr>
      <vt:lpstr>Силікати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 солі неможливо жити з одного боку, з іншого – доза у 100 разів вища за добову - смертельна</vt:lpstr>
      <vt:lpstr>Барій сульфат і наш організм </vt:lpstr>
      <vt:lpstr>Калій перманганат і наш організм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vovan16ter@mail.ru</dc:creator>
  <cp:lastModifiedBy>ПК</cp:lastModifiedBy>
  <cp:revision>198</cp:revision>
  <dcterms:created xsi:type="dcterms:W3CDTF">2014-10-15T08:36:33Z</dcterms:created>
  <dcterms:modified xsi:type="dcterms:W3CDTF">2023-03-10T15:01:37Z</dcterms:modified>
</cp:coreProperties>
</file>