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66" r:id="rId12"/>
    <p:sldId id="267" r:id="rId13"/>
    <p:sldId id="272" r:id="rId14"/>
    <p:sldId id="268" r:id="rId15"/>
    <p:sldId id="270" r:id="rId16"/>
    <p:sldId id="271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43" d="100"/>
          <a:sy n="43" d="100"/>
        </p:scale>
        <p:origin x="-1740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5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074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808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09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63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50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1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56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3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9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46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8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9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8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18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4983" y="1526721"/>
            <a:ext cx="10100809" cy="297180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Хімічні властивості середніх солей: взаємодія з металами, кислотами, лугами, іншими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солями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5029" y="4252081"/>
            <a:ext cx="2424793" cy="1234319"/>
          </a:xfrm>
        </p:spPr>
        <p:txBody>
          <a:bodyPr/>
          <a:lstStyle/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719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6929" y="686707"/>
            <a:ext cx="843914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Розчинність ми будемо визначати за таблицею «Розчинність основ, кислот, амфотерних гідроксидів і солей у воді»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95" y="1546418"/>
            <a:ext cx="8276983" cy="49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2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394" y="1095994"/>
            <a:ext cx="9160328" cy="3956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24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Нестійкі кислоти утворюються в реакціях кислот із карбонатами або сульфітами. </a:t>
            </a:r>
          </a:p>
          <a:p>
            <a:pPr marL="18034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Так, у разі додавання до барій сульфіту хлоридної кислоти спостерігаємо зникнення нерозчинного барій сульфіту, оскільки нова сіль розчинна у воді. </a:t>
            </a: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Але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утворена сульфітна кислота є нестійкою, вона повільно розкладається, про що свідчить поява запаху сірчистого газу (сульфур(IV) оксиду): </a:t>
            </a: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BaSO3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↓ + 2HCl = BaCl2 +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H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SO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3</a:t>
            </a:r>
            <a:endParaRPr lang="ru-RU" sz="24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7080" y="5772151"/>
            <a:ext cx="212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SO2↑</a:t>
            </a:r>
            <a:r>
              <a:rPr lang="ru-RU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H2O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6621236" y="5052655"/>
            <a:ext cx="457200" cy="597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86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9327" y="467228"/>
            <a:ext cx="4282904" cy="459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Реакції між двома солями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36" y="1186759"/>
            <a:ext cx="9241971" cy="296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Якщо в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реакцію вступають дві солі, продуктами реакції також мають бути дві солі. </a:t>
            </a: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Зверніть увагу:</a:t>
            </a:r>
            <a:r>
              <a:rPr lang="ru-RU" sz="2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взаємодія двох солей можлива лише в тому випадку, якщо обидві початкові солі розчинні у воді й хоча б один із продуктів реакції випадає в осад, тобто серед продуктів одна сіль має бути нерозчинною або малорозчинною у воді:</a:t>
            </a:r>
            <a:endParaRPr lang="ru-RU" sz="2400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386" y="4514849"/>
            <a:ext cx="5473374" cy="9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9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6929" y="686707"/>
            <a:ext cx="843914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Розчинність ми будемо визначати за таблицею «Розчинність основ, кислот, амфотерних гідроксидів і солей у воді»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95" y="1546418"/>
            <a:ext cx="8276983" cy="49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8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380" y="808264"/>
            <a:ext cx="8858250" cy="4426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Наприклад,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добути малорозчинний кальцій флуорид або нерозчинний плюмбум(II) йодид можна за такими рівняннями реакцій: </a:t>
            </a: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CaCl2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ru-RU" sz="2400" b="1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2NaF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CaF2↓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ru-RU" sz="2400" b="1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2NaCl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Pb(NO3)2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ru-RU" sz="2400" b="1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2KI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PbI2↓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ru-RU" sz="2400" b="1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2KNO3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Якщо після змішування двох розчинних солей серед продуктів реакції немає нерозчинної солі, то такі реакції не відбуваються: </a:t>
            </a: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Na2SO4</a:t>
            </a: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ru-RU" sz="2400" b="1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2KNO3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≠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015" y="326573"/>
            <a:ext cx="7707084" cy="57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3964" y="693964"/>
            <a:ext cx="9062357" cy="5724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1.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FeSO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4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 + 2NaOH →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Fe(OH)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↓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 +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Na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SO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4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(у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творюється сіро-зелений осад).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SO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4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+ BaCl</a:t>
            </a:r>
            <a:r>
              <a:rPr lang="en-US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→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BaSO</a:t>
            </a:r>
            <a:r>
              <a:rPr lang="en-US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4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↓</a:t>
            </a:r>
            <a:r>
              <a:rPr lang="en-US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+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2HCl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(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у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творюється білий дрібнокристалічний осад.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Також, реакція можлива, якщо реагуюча кислота сильніша від </a:t>
            </a:r>
            <a:r>
              <a:rPr lang="uk-UA" sz="2400" i="1" dirty="0" err="1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теї</a:t>
            </a:r>
            <a:r>
              <a:rPr lang="uk-UA" sz="2400" i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якою утворена сіль: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Na₂CO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₃ + 2HCl = 2NaCl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+ H₂CO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₃</a:t>
            </a:r>
            <a:endParaRPr lang="uk-UA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(виділення </a:t>
            </a:r>
            <a:r>
              <a:rPr lang="uk-UA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більбашок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вуглекислого газу).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2AgNO3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+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BaCl2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→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2AgCl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↓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+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Ba(NO3)2</a:t>
            </a:r>
            <a:endParaRPr lang="uk-UA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AgNO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3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+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HCl 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→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AgCl↓ +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HNO</a:t>
            </a:r>
            <a:r>
              <a:rPr lang="en-US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3</a:t>
            </a:r>
            <a:r>
              <a:rPr lang="uk-UA" sz="24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solidFill>
                  <a:prstClr val="black">
                    <a:lumMod val="95000"/>
                    <a:lumOff val="5000"/>
                  </a:prstClr>
                </a:solidFill>
              </a:rPr>
              <a:t>(утворюється білий сирнистий осад)</a:t>
            </a:r>
            <a:endParaRPr lang="uk-UA" sz="2400" b="1" baseline="-25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uk-UA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46141" y="2917457"/>
            <a:ext cx="1021629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H₂O + CO₂↑</a:t>
            </a:r>
            <a:endParaRPr lang="uk-UA" sz="2400" b="1" dirty="0">
              <a:solidFill>
                <a:prstClr val="black">
                  <a:lumMod val="95000"/>
                  <a:lumOff val="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554156" y="3406330"/>
            <a:ext cx="914400" cy="326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75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6187" y="1501742"/>
            <a:ext cx="9837964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Запишіть рівняння реакцій, які можуть відбуватися. Поясніть, чому деякі реакції не відбуваються: 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а) Cu + ZnSO4 →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FFC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б) CaCO3 + NaOH →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в) Zn + CuSO4 →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г) NaBr + AgNO3 → 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CaCO3 + HCl </a:t>
            </a:r>
            <a:r>
              <a:rPr lang="ru-RU" sz="24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Як </a:t>
            </a:r>
            <a:r>
              <a:rPr lang="ru-RU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добути з </a:t>
            </a:r>
            <a:r>
              <a:rPr lang="ru-RU" sz="2400" i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барій хлориду</a:t>
            </a:r>
            <a:r>
              <a:rPr lang="ru-RU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барій карбонат;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б) аргентум(І) хлорид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Складіть рівняння реакцій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3586" y="375557"/>
            <a:ext cx="4972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u="sng" dirty="0" smtClean="0">
                <a:solidFill>
                  <a:schemeClr val="accent1">
                    <a:lumMod val="75000"/>
                  </a:schemeClr>
                </a:solidFill>
              </a:rPr>
              <a:t>Вправи для закріплення</a:t>
            </a:r>
            <a:endParaRPr lang="ru-RU" sz="32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064" y="2299412"/>
            <a:ext cx="9486901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Складіть </a:t>
            </a:r>
            <a:r>
              <a:rPr lang="ru-RU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рівняння реакцій, що відповідають таким перетворенням: </a:t>
            </a:r>
          </a:p>
          <a:p>
            <a:pPr marL="58928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а) BaO → BaCl2 → BaSO4; </a:t>
            </a:r>
          </a:p>
          <a:p>
            <a:pPr marL="58928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B0F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б) Ca → Ca(OH)2 → CaCO3 → CaO → CaCl2 → CaCO3; </a:t>
            </a:r>
          </a:p>
          <a:p>
            <a:pPr marL="58928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в) CuO → CuSO4 → Cu(OH)2 → CuO → CuCl2</a:t>
            </a:r>
            <a:r>
              <a:rPr lang="ru-RU" sz="2400" dirty="0" smtClean="0">
                <a:solidFill>
                  <a:schemeClr val="accent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89280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 Обчисліть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об’єм вуглекислого газу (н. у.), що виділяється внаслідок взаємодії магній карбонату масою 126 г із хлоридною кислотою.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064" y="796347"/>
            <a:ext cx="818878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З якими з наведених речовин взаємодіє </a:t>
            </a:r>
            <a:r>
              <a:rPr lang="ru-RU" sz="2400" i="1" u="sng" dirty="0">
                <a:solidFill>
                  <a:prstClr val="black">
                    <a:lumMod val="85000"/>
                    <a:lumOff val="1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купрум(II) хлорид: </a:t>
            </a:r>
            <a:r>
              <a:rPr lang="ru-RU" sz="2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NaOH, H2SO4, AgNO3, Fe2O3, CO2, Zn, NaCl, Cu</a:t>
            </a:r>
            <a:r>
              <a:rPr lang="ru-RU" sz="2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sz="2400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Складіть рівняння реакцій.</a:t>
            </a:r>
          </a:p>
        </p:txBody>
      </p:sp>
    </p:spTree>
    <p:extLst>
      <p:ext uri="{BB962C8B-B14F-4D97-AF65-F5344CB8AC3E}">
        <p14:creationId xmlns:p14="http://schemas.microsoft.com/office/powerpoint/2010/main" val="10859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6887" y="1943728"/>
            <a:ext cx="75165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z="2800" dirty="0" smtClean="0">
                <a:solidFill>
                  <a:srgbClr val="FFC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Що </a:t>
            </a:r>
            <a:r>
              <a:rPr lang="ru-RU" sz="2800" dirty="0">
                <a:solidFill>
                  <a:srgbClr val="FFC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ми вчили на сьогоднішньому уроці?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z="28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Чи досягли ми очікуваних результатів?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-"/>
            </a:pPr>
            <a:r>
              <a:rPr lang="ru-RU" sz="28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Що сподобалось на уроці?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-"/>
            </a:pPr>
            <a:r>
              <a:rPr lang="ru-RU" sz="28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Що не сподобалося?</a:t>
            </a:r>
            <a:endParaRPr lang="ru-RU" sz="2800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7649" y="963386"/>
            <a:ext cx="62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  <a:endParaRPr lang="ru-RU" sz="3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989" y="2034163"/>
            <a:ext cx="749825" cy="493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560" y="2723470"/>
            <a:ext cx="669254" cy="470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560" y="3384779"/>
            <a:ext cx="535292" cy="5667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655" y="4147187"/>
            <a:ext cx="474197" cy="47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1227" y="2327210"/>
            <a:ext cx="10055679" cy="414677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NaCІ           </a:t>
            </a:r>
            <a:r>
              <a:rPr lang="uk-UA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CuSO4 · 5H2O</a:t>
            </a:r>
            <a:r>
              <a:rPr lang="uk-UA" sz="24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FeS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Na2SO4 · 10H2O       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ru-RU" sz="2400" baseline="-25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ru-RU" sz="2400" baseline="-25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uk-UA" sz="2400" baseline="-25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uk-UA" sz="2400" baseline="-25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uk-UA" sz="2400" baseline="-25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uk-UA" sz="2400" baseline="-25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uk-UA" sz="2400" baseline="-25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uk-UA" sz="2400" dirty="0">
                <a:ea typeface="Calibri" panose="020F0502020204030204" pitchFamily="34" charset="0"/>
                <a:cs typeface="Times New Roman" panose="02020603050405020304" pitchFamily="18" charset="0"/>
              </a:rPr>
              <a:t>Мідний купурос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uk-UA" sz="2400" dirty="0"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атрій хлорид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uk-UA" sz="2400" dirty="0"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атрій карбонат                 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uk-UA" sz="2400" dirty="0">
                <a:ea typeface="Calibri" panose="020F0502020204030204" pitchFamily="34" charset="0"/>
                <a:cs typeface="Times New Roman" panose="02020603050405020304" pitchFamily="18" charset="0"/>
              </a:rPr>
              <a:t>Ферум(II) сульфід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     </a:t>
            </a:r>
            <a:r>
              <a:rPr lang="uk-UA" sz="24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uk-UA" sz="2400" dirty="0">
                <a:ea typeface="Calibri" panose="020F0502020204030204" pitchFamily="34" charset="0"/>
                <a:cs typeface="Times New Roman" panose="02020603050405020304" pitchFamily="18" charset="0"/>
              </a:rPr>
              <a:t>Глауберова сіль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5498" y="1014235"/>
            <a:ext cx="922304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Встановити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відповідність між формулами солей та їхніми назвами: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677886" y="3526971"/>
            <a:ext cx="3412671" cy="873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139043" y="3420836"/>
            <a:ext cx="3951514" cy="408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510643" y="2604407"/>
            <a:ext cx="2579914" cy="383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367643" y="2547257"/>
            <a:ext cx="3722914" cy="440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788229" y="3829050"/>
            <a:ext cx="2302328" cy="408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1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5869" y="1679434"/>
            <a:ext cx="6929438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8770">
              <a:lnSpc>
                <a:spcPct val="107000"/>
              </a:lnSpc>
              <a:spcAft>
                <a:spcPts val="0"/>
              </a:spcAft>
            </a:pPr>
            <a:r>
              <a:rPr lang="uk-UA" sz="28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 підручника </a:t>
            </a:r>
            <a:r>
              <a:rPr lang="uk-UA" sz="2800" dirty="0" err="1" smtClean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Попель</a:t>
            </a:r>
            <a:r>
              <a:rPr lang="uk-UA" sz="2800" dirty="0" smtClean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П., </a:t>
            </a:r>
            <a:r>
              <a:rPr lang="uk-UA" sz="2800" dirty="0" err="1" smtClean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Крикля</a:t>
            </a:r>
            <a:r>
              <a:rPr lang="uk-UA" sz="2800" dirty="0" smtClean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Л</a:t>
            </a:r>
            <a:r>
              <a:rPr lang="uk-UA" sz="2800" dirty="0" smtClean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chemeClr val="accent3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Читати </a:t>
            </a:r>
            <a:r>
              <a:rPr lang="ru-RU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§</a:t>
            </a:r>
            <a:r>
              <a:rPr lang="ru-RU" sz="2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  <a:r>
              <a:rPr lang="uk-UA" sz="2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звернутись до рубрики «</a:t>
            </a:r>
            <a:r>
              <a:rPr lang="uk-UA" sz="2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Для допитливих»;</a:t>
            </a:r>
            <a:endParaRPr lang="ru-RU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иконати завдання для </a:t>
            </a:r>
            <a:r>
              <a:rPr lang="uk-UA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засвоєння</a:t>
            </a:r>
            <a:r>
              <a:rPr lang="ru-RU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ст. </a:t>
            </a:r>
            <a:r>
              <a:rPr lang="ru-RU" sz="280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186, №239, 241</a:t>
            </a:r>
            <a:endParaRPr lang="ru-RU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6123" y="824592"/>
            <a:ext cx="5119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Домашнє завдання</a:t>
            </a:r>
            <a:endParaRPr lang="ru-RU" sz="4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95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0939" y="540076"/>
            <a:ext cx="4793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170" algn="ctr">
              <a:spcAft>
                <a:spcPts val="500"/>
              </a:spcAft>
            </a:pPr>
            <a:r>
              <a:rPr lang="uk-UA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Взаємодія солей з металами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9857" y="1514563"/>
            <a:ext cx="8997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Солі </a:t>
            </a:r>
            <a:r>
              <a:rPr lang="ru-RU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реагують не з усіма металами, а лише з тими, які в ряду активності металів розміщені ліворуч від того металу, який входить до складу солі. </a:t>
            </a:r>
            <a:r>
              <a:rPr lang="ru-RU" sz="2400" i="1" dirty="0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Відбувається реакція </a:t>
            </a:r>
            <a:r>
              <a:rPr lang="ru-RU" sz="2400" i="1" dirty="0" err="1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заміщення</a:t>
            </a:r>
            <a:r>
              <a:rPr lang="ru-RU" sz="2400" i="1" dirty="0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35247" y="2893595"/>
            <a:ext cx="6096000" cy="8951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500"/>
              </a:spcAft>
              <a:buFont typeface="+mj-lt"/>
              <a:buAutoNum type="arabicPeriod"/>
            </a:pPr>
            <a:r>
              <a:rPr lang="ru-RU" sz="2400" b="1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CuSО</a:t>
            </a:r>
            <a:r>
              <a:rPr lang="ru-RU" sz="2400" b="1" baseline="-25000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4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 + </a:t>
            </a:r>
            <a:r>
              <a:rPr lang="ru-RU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Zn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=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ZnSО</a:t>
            </a:r>
            <a:r>
              <a:rPr lang="ru-RU" sz="2400" b="1" baseline="-250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4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 + </a:t>
            </a:r>
            <a:r>
              <a:rPr lang="ru-RU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Cu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ru-RU" sz="24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500"/>
              </a:spcAft>
              <a:buFont typeface="+mj-lt"/>
              <a:buAutoNum type="arabicPeriod"/>
            </a:pPr>
            <a:r>
              <a:rPr lang="ru-RU" sz="2400" b="1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CuSО</a:t>
            </a:r>
            <a:r>
              <a:rPr lang="ru-RU" sz="2400" b="1" baseline="-25000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4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 + </a:t>
            </a:r>
            <a:r>
              <a:rPr lang="ru-RU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Fe 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=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FeSО</a:t>
            </a:r>
            <a:r>
              <a:rPr lang="ru-RU" sz="2400" b="1" baseline="-25000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4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 + </a:t>
            </a:r>
            <a:r>
              <a:rPr lang="ru-RU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Cu</a:t>
            </a:r>
            <a:endParaRPr lang="ru-RU" sz="24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89" y="4164848"/>
            <a:ext cx="7887124" cy="131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8230" y="817662"/>
            <a:ext cx="7453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така реакція не відбудеться (чому)</a:t>
            </a:r>
            <a:r>
              <a:rPr lang="uk-UA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uk-UA" sz="2400" dirty="0" smtClean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ru-RU" sz="24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ru-RU" sz="2400" b="1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Cu(NО</a:t>
            </a:r>
            <a:r>
              <a:rPr lang="ru-RU" sz="2400" b="1" baseline="-250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400" b="1" baseline="-250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≠</a:t>
            </a:r>
            <a:r>
              <a:rPr lang="ru-RU" sz="2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263" y="2080189"/>
            <a:ext cx="898524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Відбувається реакція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 тоді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, коли активніший метал витісняє менш активний метал з розчину його солі, внаслідок чого утворюється нова сіль і новий метал.</a:t>
            </a:r>
          </a:p>
          <a:p>
            <a:pPr lvl="0" algn="ctr"/>
            <a:r>
              <a:rPr lang="ru-RU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!!!</a:t>
            </a:r>
            <a:r>
              <a:rPr lang="ru-RU" sz="2400" b="1" i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Пам'ятай</a:t>
            </a:r>
            <a:r>
              <a:rPr lang="ru-RU" sz="2400" b="1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! </a:t>
            </a:r>
            <a:endParaRPr lang="ru-RU" sz="2400" b="1" i="1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lvl="0"/>
            <a:r>
              <a:rPr lang="ru-RU" sz="2400" b="1" i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Для </a:t>
            </a:r>
            <a:r>
              <a:rPr lang="ru-RU" sz="2400" b="1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взаємодії солей з металами не можна брати дуже активні метали, наприклад Li, Na, К, Са, оскільки вони взаємодіють з водою за стандартних умов, а реакція солей з металами відбувається у водному розчині.</a:t>
            </a:r>
            <a:endParaRPr lang="ru-RU" sz="2400" dirty="0">
              <a:solidFill>
                <a:prstClr val="black"/>
              </a:solidFill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63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423" y="669473"/>
            <a:ext cx="7282542" cy="5461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15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8655" y="810128"/>
            <a:ext cx="4528484" cy="459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17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Взаємодія солей з основами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5994" y="1523647"/>
            <a:ext cx="9086850" cy="2933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Зверніть увагу</a:t>
            </a:r>
            <a:r>
              <a:rPr lang="uk-UA" sz="2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(!)</a:t>
            </a:r>
            <a:endParaRPr lang="ru-RU" sz="24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щоб взаємодія між сіллю та основою відповідала умовам перебігу реакцій обміну, один із продуктів має випадати в осад</a:t>
            </a:r>
            <a:r>
              <a:rPr lang="uk-UA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бути нерозчинним у воді</a:t>
            </a:r>
            <a:r>
              <a:rPr lang="uk-UA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оскільки нерозчинні речовини не можуть бути одночасно серед реагентів і продуктів, у такі реакції можуть вступати лише </a:t>
            </a:r>
            <a:r>
              <a:rPr lang="ru-RU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розчинні солі з лугами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06" y="4653642"/>
            <a:ext cx="9422826" cy="6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6929" y="686707"/>
            <a:ext cx="843914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Розчинність ми будемо визначати за таблицею «Розчинність основ, кислот, амфотерних гідроксидів і солей у воді»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95" y="1546418"/>
            <a:ext cx="8276983" cy="49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5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020" y="1019252"/>
            <a:ext cx="9503230" cy="455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Наприклад, під час взаємодії розчинів купрум(II) хлориду та натрій гідроксиду випадає осад купрум(II) гідроксиду з характерним забарвленням</a:t>
            </a:r>
            <a:r>
              <a:rPr lang="uk-UA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uk-UA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CuCl2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+ 2NaOH = Cu(OH)2↓ + 2NaCl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Якщо прилити розчин солі до нерозчинної основи, наприклад ферум(II) гідроксиду, то така реакція не відбуватиметься: </a:t>
            </a: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Fe(OH)2↓ + CuCl2 </a:t>
            </a: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≠</a:t>
            </a:r>
            <a:endParaRPr lang="ru-RU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endParaRPr lang="ru-RU" sz="2400" i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 </a:t>
            </a:r>
            <a:r>
              <a:rPr lang="ru-RU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реакцію купрум(II) хлориду та лугу свідчить утворення </a:t>
            </a:r>
            <a:r>
              <a:rPr lang="ru-RU" sz="2400" b="1" i="1" dirty="0">
                <a:solidFill>
                  <a:srgbClr val="1F4E7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синього осаду </a:t>
            </a:r>
            <a:r>
              <a:rPr lang="ru-RU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купрум(II) гідроксиду</a:t>
            </a:r>
            <a:r>
              <a:rPr lang="uk-UA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3531" y="724262"/>
            <a:ext cx="9184820" cy="138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Взаємодія солей із кислотами</a:t>
            </a:r>
            <a:endParaRPr lang="ru-RU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 реакції обміну, отже, у результаті мають утворитися нові сіль та кислота: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7" y="1680096"/>
            <a:ext cx="5185221" cy="8492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9229" y="2688336"/>
            <a:ext cx="8833757" cy="138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еакції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між сіллю та кислотою можливі за умови,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що: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Один із продуктів реакції випадає в осад;</a:t>
            </a:r>
            <a:endParaRPr lang="ru-RU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Або виділяється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нестійка чи летка кислота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648" y="4169593"/>
            <a:ext cx="9493703" cy="1775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Наприклад,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у разі взаємодії аргентум(І) нітрату з хлоридною кислотою реакція відбувається з утворенням білого сирнистого осаду: </a:t>
            </a: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AgNO3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HCl = AgCl↓ + HNO3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0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975</TotalTime>
  <Words>725</Words>
  <Application>Microsoft Office PowerPoint</Application>
  <PresentationFormat>Произвольный</PresentationFormat>
  <Paragraphs>96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Грань</vt:lpstr>
      <vt:lpstr>Хімічні властивості середніх солей: взаємодія з металами, кислотами, лугами, іншими солями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Хімічні властивості середніх солей: взаємодія з металами, кислотами, лугами, іншими солями</dc:title>
  <dc:creator>Учетная запись Майкрософт</dc:creator>
  <cp:lastModifiedBy>ПК</cp:lastModifiedBy>
  <cp:revision>22</cp:revision>
  <dcterms:created xsi:type="dcterms:W3CDTF">2021-12-06T18:36:43Z</dcterms:created>
  <dcterms:modified xsi:type="dcterms:W3CDTF">2023-03-10T15:27:24Z</dcterms:modified>
</cp:coreProperties>
</file>