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6" r:id="rId4"/>
    <p:sldId id="271" r:id="rId5"/>
    <p:sldId id="261" r:id="rId6"/>
    <p:sldId id="257" r:id="rId7"/>
    <p:sldId id="260" r:id="rId8"/>
    <p:sldId id="263" r:id="rId9"/>
    <p:sldId id="259" r:id="rId10"/>
    <p:sldId id="262" r:id="rId11"/>
    <p:sldId id="273" r:id="rId12"/>
    <p:sldId id="268" r:id="rId13"/>
    <p:sldId id="265" r:id="rId14"/>
    <p:sldId id="264" r:id="rId15"/>
    <p:sldId id="267" r:id="rId16"/>
    <p:sldId id="270" r:id="rId17"/>
    <p:sldId id="269" r:id="rId18"/>
    <p:sldId id="272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163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21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367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36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6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47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0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04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8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8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28726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72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63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1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61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7871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0884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6988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307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394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529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BC452-8D4F-4C0B-A0E4-19E0E1C9490A}" type="datetimeFigureOut">
              <a:rPr lang="uk-UA" smtClean="0"/>
              <a:t>10.03.2023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169C0-DAD7-4385-BE59-77B938F0CDA9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663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EBEE2-B481-4192-846B-840C074D4100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87CA-3C4F-44B8-98F2-374C694343EE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4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27986" y="655513"/>
            <a:ext cx="9165809" cy="2379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rgbClr val="C00000"/>
                </a:solidFill>
              </a:rPr>
              <a:t>Вуглеводи. </a:t>
            </a:r>
          </a:p>
          <a:p>
            <a:pPr algn="ctr"/>
            <a:r>
              <a:rPr lang="uk-UA" sz="6600" b="1" dirty="0" smtClean="0">
                <a:solidFill>
                  <a:srgbClr val="C00000"/>
                </a:solidFill>
              </a:rPr>
              <a:t>Глюкоза і сахароза</a:t>
            </a:r>
            <a:endParaRPr lang="uk-UA" sz="6600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527985" y="3195687"/>
            <a:ext cx="9165809" cy="3313732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3200" b="1" dirty="0" smtClean="0">
                <a:solidFill>
                  <a:srgbClr val="002060"/>
                </a:solidFill>
              </a:rPr>
              <a:t>ознайомитись із класифікацією вуглеводів, їх фізичними властивостями;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3200" b="1" dirty="0" smtClean="0">
                <a:solidFill>
                  <a:srgbClr val="002060"/>
                </a:solidFill>
              </a:rPr>
              <a:t>отримати уявлення про будову молекул глюкози і сахарози;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3200" b="1" dirty="0" smtClean="0">
                <a:solidFill>
                  <a:srgbClr val="002060"/>
                </a:solidFill>
              </a:rPr>
              <a:t>з'ясувати поширення вуглеводів у природі, їх біологічну роль, застосування.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4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2391" t="5143" b="3131"/>
          <a:stretch/>
        </p:blipFill>
        <p:spPr>
          <a:xfrm>
            <a:off x="5898123" y="2649966"/>
            <a:ext cx="3075673" cy="2250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6667" t="12488" r="18557" b="14676"/>
          <a:stretch/>
        </p:blipFill>
        <p:spPr>
          <a:xfrm>
            <a:off x="2274970" y="4195133"/>
            <a:ext cx="2740698" cy="2261134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757763" y="263275"/>
            <a:ext cx="7130956" cy="805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</a:rPr>
              <a:t>Якісні реакції на глюкозу</a:t>
            </a:r>
            <a:endParaRPr lang="uk-UA" sz="4800" b="1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573046" y="3164469"/>
            <a:ext cx="3193574" cy="272728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В результаті реакції чисте срібло осідає на стінках хімічного посуду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34021" y="1286457"/>
            <a:ext cx="7366696" cy="12493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2. Взаємодія з</a:t>
            </a:r>
            <a:r>
              <a:rPr lang="en-US" sz="3600" b="1" dirty="0" smtClean="0">
                <a:solidFill>
                  <a:srgbClr val="C00000"/>
                </a:solidFill>
              </a:rPr>
              <a:t> Ag</a:t>
            </a:r>
            <a:r>
              <a:rPr lang="en-US" sz="3200" b="1" dirty="0" smtClean="0">
                <a:solidFill>
                  <a:srgbClr val="C00000"/>
                </a:solidFill>
              </a:rPr>
              <a:t>2</a:t>
            </a:r>
            <a:r>
              <a:rPr lang="en-US" sz="3600" b="1" dirty="0" smtClean="0">
                <a:solidFill>
                  <a:srgbClr val="C00000"/>
                </a:solidFill>
              </a:rPr>
              <a:t>O </a:t>
            </a:r>
            <a:r>
              <a:rPr lang="uk-UA" sz="3600" b="1" dirty="0" smtClean="0">
                <a:solidFill>
                  <a:srgbClr val="C00000"/>
                </a:solidFill>
              </a:rPr>
              <a:t>в розчині </a:t>
            </a:r>
            <a:r>
              <a:rPr lang="en-US" sz="3600" b="1" dirty="0" smtClean="0">
                <a:solidFill>
                  <a:srgbClr val="C00000"/>
                </a:solidFill>
              </a:rPr>
              <a:t>NH</a:t>
            </a:r>
            <a:r>
              <a:rPr lang="en-US" sz="3200" b="1" dirty="0" smtClean="0">
                <a:solidFill>
                  <a:srgbClr val="C00000"/>
                </a:solidFill>
              </a:rPr>
              <a:t>3</a:t>
            </a:r>
            <a:endParaRPr lang="uk-UA" sz="32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(реакція «срібного дзеркала»)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10" name="Прямокутник 2"/>
          <p:cNvSpPr/>
          <p:nvPr/>
        </p:nvSpPr>
        <p:spPr>
          <a:xfrm>
            <a:off x="7958191" y="1286769"/>
            <a:ext cx="3874417" cy="1249065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u="sng" dirty="0" smtClean="0">
                <a:solidFill>
                  <a:srgbClr val="0070C0"/>
                </a:solidFill>
              </a:rPr>
              <a:t>Глюкоза – альдегід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(у 9 </a:t>
            </a:r>
            <a:r>
              <a:rPr lang="uk-UA" sz="2800" b="1" dirty="0" err="1" smtClean="0">
                <a:solidFill>
                  <a:srgbClr val="002060"/>
                </a:solidFill>
              </a:rPr>
              <a:t>кл</a:t>
            </a:r>
            <a:r>
              <a:rPr lang="uk-UA" sz="2800" b="1" dirty="0" smtClean="0">
                <a:solidFill>
                  <a:srgbClr val="002060"/>
                </a:solidFill>
              </a:rPr>
              <a:t>. не вивчаємо!)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3264" t="37317" r="22031" b="5171"/>
          <a:stretch/>
        </p:blipFill>
        <p:spPr>
          <a:xfrm>
            <a:off x="349247" y="2650103"/>
            <a:ext cx="3951344" cy="2336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8010" t="7013" r="28907" b="18583"/>
          <a:stretch/>
        </p:blipFill>
        <p:spPr>
          <a:xfrm>
            <a:off x="5183046" y="4117307"/>
            <a:ext cx="2120759" cy="250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8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0" y="3698543"/>
            <a:ext cx="4398855" cy="2979059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54841" y="1255594"/>
            <a:ext cx="6632813" cy="2579427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err="1">
                <a:solidFill>
                  <a:srgbClr val="002060"/>
                </a:solidFill>
              </a:rPr>
              <a:t>ф</a:t>
            </a:r>
            <a:r>
              <a:rPr lang="ru-RU" sz="3200" b="1" dirty="0" err="1" smtClean="0">
                <a:solidFill>
                  <a:srgbClr val="002060"/>
                </a:solidFill>
              </a:rPr>
              <a:t>армацевтична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промисловість</a:t>
            </a:r>
            <a:r>
              <a:rPr lang="ru-RU" sz="3200" b="1" dirty="0" smtClean="0">
                <a:solidFill>
                  <a:srgbClr val="002060"/>
                </a:solidFill>
              </a:rPr>
              <a:t>;</a:t>
            </a:r>
            <a:endParaRPr lang="ru-RU" sz="3200" b="1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rgbClr val="002060"/>
                </a:solidFill>
              </a:rPr>
              <a:t>кондитерське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виробництво</a:t>
            </a:r>
            <a:r>
              <a:rPr lang="ru-RU" sz="3200" b="1" dirty="0" smtClean="0">
                <a:solidFill>
                  <a:srgbClr val="002060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виробництво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дзеркал</a:t>
            </a:r>
            <a:r>
              <a:rPr lang="ru-RU" sz="3200" b="1" dirty="0">
                <a:solidFill>
                  <a:srgbClr val="002060"/>
                </a:solidFill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</a:rPr>
              <a:t>іграшок</a:t>
            </a:r>
            <a:r>
              <a:rPr lang="ru-RU" sz="3200" b="1" dirty="0">
                <a:solidFill>
                  <a:srgbClr val="002060"/>
                </a:solidFill>
              </a:rPr>
              <a:t> (</a:t>
            </a:r>
            <a:r>
              <a:rPr lang="ru-RU" sz="3200" b="1" dirty="0" err="1">
                <a:solidFill>
                  <a:srgbClr val="002060"/>
                </a:solidFill>
              </a:rPr>
              <a:t>сріблення</a:t>
            </a:r>
            <a:r>
              <a:rPr lang="ru-RU" sz="3200" b="1" dirty="0" smtClean="0">
                <a:solidFill>
                  <a:srgbClr val="002060"/>
                </a:solidFill>
              </a:rPr>
              <a:t>); 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rgbClr val="002060"/>
                </a:solidFill>
              </a:rPr>
              <a:t>хімічна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промисловість</a:t>
            </a:r>
            <a:r>
              <a:rPr lang="ru-RU" sz="3200" b="1" dirty="0" smtClean="0">
                <a:solidFill>
                  <a:srgbClr val="002060"/>
                </a:solidFill>
              </a:rPr>
              <a:t>.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54840" y="170961"/>
            <a:ext cx="6632813" cy="928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Застосування глюкози</a:t>
            </a:r>
            <a:endParaRPr lang="uk-UA" sz="4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7310" r="17098" b="5403"/>
          <a:stretch/>
        </p:blipFill>
        <p:spPr>
          <a:xfrm>
            <a:off x="9275953" y="2723820"/>
            <a:ext cx="2333769" cy="3903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4089" b="25761"/>
          <a:stretch/>
        </p:blipFill>
        <p:spPr>
          <a:xfrm>
            <a:off x="7230969" y="382137"/>
            <a:ext cx="4680856" cy="1985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5289" t="13092" r="20234" b="13731"/>
          <a:stretch/>
        </p:blipFill>
        <p:spPr>
          <a:xfrm>
            <a:off x="5520557" y="2961564"/>
            <a:ext cx="3229755" cy="36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846161" y="5642688"/>
            <a:ext cx="10433714" cy="92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з</a:t>
            </a:r>
            <a:r>
              <a:rPr lang="uk-UA" sz="3600" b="1" dirty="0" smtClean="0">
                <a:solidFill>
                  <a:srgbClr val="002060"/>
                </a:solidFill>
              </a:rPr>
              <a:t>алишок глюкози                        залишок фруктози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736678" y="327544"/>
            <a:ext cx="8594678" cy="9826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Структурна формула сахарози</a:t>
            </a:r>
            <a:endParaRPr lang="uk-UA" sz="4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291" t="4018" r="21544" b="24775"/>
          <a:stretch/>
        </p:blipFill>
        <p:spPr>
          <a:xfrm>
            <a:off x="846161" y="1562007"/>
            <a:ext cx="10542895" cy="38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96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108579" y="245660"/>
            <a:ext cx="7902054" cy="14876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</a:rPr>
              <a:t>Сахароза (буряковий, або </a:t>
            </a:r>
          </a:p>
          <a:p>
            <a:pPr algn="ctr"/>
            <a:r>
              <a:rPr lang="uk-UA" sz="4800" b="1" dirty="0" smtClean="0">
                <a:solidFill>
                  <a:srgbClr val="C00000"/>
                </a:solidFill>
              </a:rPr>
              <a:t>тростинний цукор)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873457" y="1989162"/>
            <a:ext cx="4763068" cy="2463420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</a:rPr>
              <a:t>Білий</a:t>
            </a:r>
            <a:r>
              <a:rPr lang="ru-RU" sz="3200" b="1" dirty="0">
                <a:solidFill>
                  <a:srgbClr val="002060"/>
                </a:solidFill>
              </a:rPr>
              <a:t>, без запаху, </a:t>
            </a:r>
            <a:r>
              <a:rPr lang="ru-RU" sz="3200" b="1" dirty="0" err="1">
                <a:solidFill>
                  <a:srgbClr val="002060"/>
                </a:solidFill>
              </a:rPr>
              <a:t>кристалічний</a:t>
            </a:r>
            <a:r>
              <a:rPr lang="ru-RU" sz="3200" b="1" dirty="0">
                <a:solidFill>
                  <a:srgbClr val="002060"/>
                </a:solidFill>
              </a:rPr>
              <a:t> порошок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 </a:t>
            </a:r>
            <a:r>
              <a:rPr lang="ru-RU" sz="3200" b="1" dirty="0" err="1">
                <a:solidFill>
                  <a:srgbClr val="002060"/>
                </a:solidFill>
              </a:rPr>
              <a:t>солодким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смаком,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добре </a:t>
            </a:r>
            <a:r>
              <a:rPr lang="ru-RU" sz="3200" b="1" dirty="0" err="1" smtClean="0">
                <a:solidFill>
                  <a:srgbClr val="002060"/>
                </a:solidFill>
              </a:rPr>
              <a:t>розчинний</a:t>
            </a:r>
            <a:r>
              <a:rPr lang="ru-RU" sz="3200" b="1" dirty="0" smtClean="0">
                <a:solidFill>
                  <a:srgbClr val="002060"/>
                </a:solidFill>
              </a:rPr>
              <a:t> у </a:t>
            </a:r>
            <a:r>
              <a:rPr lang="ru-RU" sz="3200" b="1" dirty="0" err="1" smtClean="0">
                <a:solidFill>
                  <a:srgbClr val="002060"/>
                </a:solidFill>
              </a:rPr>
              <a:t>воді</a:t>
            </a:r>
            <a:r>
              <a:rPr lang="ru-RU" sz="3200" b="1" dirty="0">
                <a:solidFill>
                  <a:srgbClr val="002060"/>
                </a:solidFill>
              </a:rPr>
              <a:t> 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68490" y="4708478"/>
            <a:ext cx="11491413" cy="18697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3200" b="1" dirty="0" err="1" smtClean="0">
                <a:solidFill>
                  <a:srgbClr val="002060"/>
                </a:solidFill>
              </a:rPr>
              <a:t>Молекулярна</a:t>
            </a:r>
            <a:r>
              <a:rPr lang="ru-RU" sz="3200" b="1" dirty="0" smtClean="0">
                <a:solidFill>
                  <a:srgbClr val="002060"/>
                </a:solidFill>
              </a:rPr>
              <a:t> формула </a:t>
            </a:r>
            <a:r>
              <a:rPr lang="ru-RU" sz="3600" b="1" dirty="0" smtClean="0">
                <a:solidFill>
                  <a:srgbClr val="C00000"/>
                </a:solidFill>
              </a:rPr>
              <a:t>C</a:t>
            </a:r>
            <a:r>
              <a:rPr lang="ru-RU" sz="3200" b="1" dirty="0" smtClean="0">
                <a:solidFill>
                  <a:srgbClr val="C00000"/>
                </a:solidFill>
              </a:rPr>
              <a:t>12</a:t>
            </a:r>
            <a:r>
              <a:rPr lang="ru-RU" sz="3600" b="1" dirty="0" smtClean="0">
                <a:solidFill>
                  <a:srgbClr val="C00000"/>
                </a:solidFill>
              </a:rPr>
              <a:t>H</a:t>
            </a:r>
            <a:r>
              <a:rPr lang="ru-RU" sz="3200" b="1" dirty="0" smtClean="0">
                <a:solidFill>
                  <a:srgbClr val="C00000"/>
                </a:solidFill>
              </a:rPr>
              <a:t>22</a:t>
            </a:r>
            <a:r>
              <a:rPr lang="ru-RU" sz="3600" b="1" dirty="0" smtClean="0">
                <a:solidFill>
                  <a:srgbClr val="C00000"/>
                </a:solidFill>
              </a:rPr>
              <a:t>O</a:t>
            </a:r>
            <a:r>
              <a:rPr lang="ru-RU" sz="3200" b="1" dirty="0" smtClean="0">
                <a:solidFill>
                  <a:srgbClr val="C00000"/>
                </a:solidFill>
              </a:rPr>
              <a:t>11</a:t>
            </a:r>
            <a:r>
              <a:rPr lang="ru-RU" sz="3600" b="1" dirty="0" smtClean="0">
                <a:solidFill>
                  <a:srgbClr val="C00000"/>
                </a:solidFill>
              </a:rPr>
              <a:t>.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</a:p>
          <a:p>
            <a:pPr lvl="0" algn="ctr"/>
            <a:r>
              <a:rPr lang="ru-RU" sz="3200" b="1" dirty="0" err="1" smtClean="0">
                <a:solidFill>
                  <a:srgbClr val="002060"/>
                </a:solidFill>
              </a:rPr>
              <a:t>Являє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собою </a:t>
            </a:r>
            <a:r>
              <a:rPr lang="ru-RU" sz="3200" b="1" dirty="0" err="1">
                <a:solidFill>
                  <a:srgbClr val="002060"/>
                </a:solidFill>
              </a:rPr>
              <a:t>сполучення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двох</a:t>
            </a:r>
            <a:r>
              <a:rPr lang="ru-RU" sz="3200" b="1" dirty="0">
                <a:solidFill>
                  <a:srgbClr val="002060"/>
                </a:solidFill>
              </a:rPr>
              <a:t> молекул: </a:t>
            </a:r>
            <a:r>
              <a:rPr lang="ru-RU" sz="3200" b="1" dirty="0" err="1">
                <a:solidFill>
                  <a:srgbClr val="C00000"/>
                </a:solidFill>
              </a:rPr>
              <a:t>глюкози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C</a:t>
            </a:r>
            <a:r>
              <a:rPr lang="en-US" sz="3200" b="1" dirty="0" smtClean="0">
                <a:solidFill>
                  <a:srgbClr val="C00000"/>
                </a:solidFill>
              </a:rPr>
              <a:t>6</a:t>
            </a:r>
            <a:r>
              <a:rPr lang="en-US" sz="4000" b="1" dirty="0" smtClean="0">
                <a:solidFill>
                  <a:srgbClr val="C00000"/>
                </a:solidFill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</a:rPr>
              <a:t>12</a:t>
            </a:r>
            <a:r>
              <a:rPr lang="en-US" sz="4000" b="1" dirty="0" smtClean="0">
                <a:solidFill>
                  <a:srgbClr val="C00000"/>
                </a:solidFill>
              </a:rPr>
              <a:t>O</a:t>
            </a:r>
            <a:r>
              <a:rPr lang="en-US" sz="3200" b="1" dirty="0" smtClean="0">
                <a:solidFill>
                  <a:srgbClr val="C00000"/>
                </a:solidFill>
              </a:rPr>
              <a:t>6</a:t>
            </a:r>
            <a:endParaRPr lang="uk-UA" sz="32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та </a:t>
            </a:r>
            <a:r>
              <a:rPr lang="ru-RU" sz="3200" b="1" dirty="0" err="1" smtClean="0">
                <a:solidFill>
                  <a:srgbClr val="C00000"/>
                </a:solidFill>
              </a:rPr>
              <a:t>фруктози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C</a:t>
            </a:r>
            <a:r>
              <a:rPr lang="en-US" sz="3200" b="1" dirty="0" smtClean="0">
                <a:solidFill>
                  <a:srgbClr val="C00000"/>
                </a:solidFill>
              </a:rPr>
              <a:t>6</a:t>
            </a:r>
            <a:r>
              <a:rPr lang="en-US" sz="4000" b="1" dirty="0" smtClean="0">
                <a:solidFill>
                  <a:srgbClr val="C00000"/>
                </a:solidFill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</a:rPr>
              <a:t>12</a:t>
            </a:r>
            <a:r>
              <a:rPr lang="en-US" sz="4000" b="1" dirty="0" smtClean="0">
                <a:solidFill>
                  <a:srgbClr val="C00000"/>
                </a:solidFill>
              </a:rPr>
              <a:t>O</a:t>
            </a:r>
            <a:r>
              <a:rPr lang="en-US" sz="3200" b="1" dirty="0" smtClean="0">
                <a:solidFill>
                  <a:srgbClr val="C00000"/>
                </a:solidFill>
              </a:rPr>
              <a:t>6</a:t>
            </a:r>
            <a:r>
              <a:rPr lang="uk-UA" sz="3200" b="1" dirty="0" smtClean="0">
                <a:solidFill>
                  <a:srgbClr val="C00000"/>
                </a:solidFill>
              </a:rPr>
              <a:t> </a:t>
            </a:r>
            <a:r>
              <a:rPr lang="uk-UA" sz="3200" b="1" u="sng" dirty="0" smtClean="0">
                <a:solidFill>
                  <a:srgbClr val="0070C0"/>
                </a:solidFill>
              </a:rPr>
              <a:t>(</a:t>
            </a:r>
            <a:r>
              <a:rPr lang="uk-UA" sz="3200" b="1" u="sng" dirty="0" err="1" smtClean="0">
                <a:solidFill>
                  <a:srgbClr val="0070C0"/>
                </a:solidFill>
              </a:rPr>
              <a:t>ізомера</a:t>
            </a:r>
            <a:r>
              <a:rPr lang="uk-UA" sz="3200" b="1" u="sng" dirty="0" smtClean="0">
                <a:solidFill>
                  <a:srgbClr val="0070C0"/>
                </a:solidFill>
              </a:rPr>
              <a:t> глюкози)</a:t>
            </a:r>
            <a:endParaRPr lang="uk-UA" sz="2400" b="1" u="sng" dirty="0">
              <a:solidFill>
                <a:srgbClr val="0070C0"/>
              </a:solidFill>
            </a:endParaRPr>
          </a:p>
          <a:p>
            <a:pPr lvl="0"/>
            <a:r>
              <a:rPr lang="ru-RU" sz="3200" b="1" dirty="0" smtClean="0">
                <a:solidFill>
                  <a:srgbClr val="002060"/>
                </a:solidFill>
              </a:rPr>
              <a:t>     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825" t="30453" r="23799" b="16142"/>
          <a:stretch/>
        </p:blipFill>
        <p:spPr>
          <a:xfrm>
            <a:off x="6066430" y="1989162"/>
            <a:ext cx="5295930" cy="259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5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12845" y="1255594"/>
            <a:ext cx="11037627" cy="1692322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Піддається гідролізу під дією кислот і ферменту сахарази</a:t>
            </a:r>
            <a:r>
              <a:rPr lang="uk-UA" sz="32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Утворюється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суміш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u="sng" dirty="0" err="1" smtClean="0">
                <a:solidFill>
                  <a:srgbClr val="0070C0"/>
                </a:solidFill>
              </a:rPr>
              <a:t>глюкози</a:t>
            </a:r>
            <a:r>
              <a:rPr lang="ru-RU" sz="3200" b="1" u="sng" dirty="0" smtClean="0">
                <a:solidFill>
                  <a:srgbClr val="0070C0"/>
                </a:solidFill>
              </a:rPr>
              <a:t> </a:t>
            </a:r>
            <a:r>
              <a:rPr lang="ru-RU" sz="3200" b="1" u="sng" dirty="0">
                <a:solidFill>
                  <a:srgbClr val="0070C0"/>
                </a:solidFill>
              </a:rPr>
              <a:t>і </a:t>
            </a:r>
            <a:r>
              <a:rPr lang="ru-RU" sz="3200" b="1" u="sng" dirty="0" err="1">
                <a:solidFill>
                  <a:srgbClr val="0070C0"/>
                </a:solidFill>
              </a:rPr>
              <a:t>фруктози</a:t>
            </a:r>
            <a:r>
              <a:rPr lang="ru-RU" sz="3200" b="1" dirty="0">
                <a:solidFill>
                  <a:srgbClr val="002060"/>
                </a:solidFill>
              </a:rPr>
              <a:t> —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</a:rPr>
              <a:t>інвертний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цукор</a:t>
            </a:r>
            <a:r>
              <a:rPr lang="ru-RU" sz="3200" b="1" dirty="0" smtClean="0">
                <a:solidFill>
                  <a:srgbClr val="C00000"/>
                </a:solidFill>
              </a:rPr>
              <a:t>. 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891919" y="272956"/>
            <a:ext cx="8226189" cy="805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Властивість сахарози - гідроліз</a:t>
            </a:r>
            <a:endParaRPr lang="uk-UA" sz="4400" b="1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12845" y="4435521"/>
            <a:ext cx="11324229" cy="21836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При </a:t>
            </a:r>
            <a:r>
              <a:rPr lang="ru-RU" sz="3200" b="1" dirty="0" err="1">
                <a:solidFill>
                  <a:schemeClr val="tx1"/>
                </a:solidFill>
              </a:rPr>
              <a:t>нагріванні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вище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температури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плавлення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карамелізується</a:t>
            </a:r>
            <a:r>
              <a:rPr lang="ru-RU" sz="3200" b="1" dirty="0">
                <a:solidFill>
                  <a:schemeClr val="tx1"/>
                </a:solidFill>
              </a:rPr>
              <a:t>, </a:t>
            </a:r>
            <a:r>
              <a:rPr lang="ru-RU" sz="3200" b="1" dirty="0" err="1">
                <a:solidFill>
                  <a:schemeClr val="tx1"/>
                </a:solidFill>
              </a:rPr>
              <a:t>тобто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перетворюється</a:t>
            </a:r>
            <a:r>
              <a:rPr lang="ru-RU" sz="3200" b="1" dirty="0">
                <a:solidFill>
                  <a:schemeClr val="tx1"/>
                </a:solidFill>
              </a:rPr>
              <a:t> у </a:t>
            </a:r>
            <a:r>
              <a:rPr lang="ru-RU" sz="3200" b="1" dirty="0" err="1">
                <a:solidFill>
                  <a:schemeClr val="tx1"/>
                </a:solidFill>
              </a:rPr>
              <a:t>суміш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складних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продуктів</a:t>
            </a:r>
            <a:r>
              <a:rPr lang="ru-RU" sz="3200" b="1" dirty="0" smtClean="0">
                <a:solidFill>
                  <a:schemeClr val="tx1"/>
                </a:solidFill>
              </a:rPr>
              <a:t>. </a:t>
            </a:r>
            <a:r>
              <a:rPr lang="ru-RU" sz="3200" b="1" dirty="0" err="1" smtClean="0">
                <a:solidFill>
                  <a:schemeClr val="tx1"/>
                </a:solidFill>
              </a:rPr>
              <a:t>Ці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продукти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під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назвою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«колер» </a:t>
            </a:r>
            <a:r>
              <a:rPr lang="ru-RU" sz="3200" b="1" dirty="0" err="1">
                <a:solidFill>
                  <a:schemeClr val="tx1"/>
                </a:solidFill>
              </a:rPr>
              <a:t>використовують</a:t>
            </a:r>
            <a:r>
              <a:rPr lang="ru-RU" sz="3200" b="1" dirty="0">
                <a:solidFill>
                  <a:schemeClr val="tx1"/>
                </a:solidFill>
              </a:rPr>
              <a:t> у </a:t>
            </a:r>
            <a:r>
              <a:rPr lang="ru-RU" sz="3200" b="1" dirty="0" err="1">
                <a:solidFill>
                  <a:schemeClr val="tx1"/>
                </a:solidFill>
              </a:rPr>
              <a:t>виробництві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напоїв</a:t>
            </a:r>
            <a:r>
              <a:rPr lang="ru-RU" sz="3200" b="1" dirty="0">
                <a:solidFill>
                  <a:schemeClr val="tx1"/>
                </a:solidFill>
              </a:rPr>
              <a:t> і </a:t>
            </a:r>
            <a:r>
              <a:rPr lang="ru-RU" sz="3200" b="1" dirty="0" err="1">
                <a:solidFill>
                  <a:schemeClr val="tx1"/>
                </a:solidFill>
              </a:rPr>
              <a:t>коньяків</a:t>
            </a:r>
            <a:r>
              <a:rPr lang="ru-RU" sz="3200" b="1" dirty="0">
                <a:solidFill>
                  <a:schemeClr val="tx1"/>
                </a:solidFill>
              </a:rPr>
              <a:t> для </a:t>
            </a:r>
            <a:r>
              <a:rPr lang="ru-RU" sz="3200" b="1" dirty="0" err="1">
                <a:solidFill>
                  <a:schemeClr val="tx1"/>
                </a:solidFill>
              </a:rPr>
              <a:t>забарвлювання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solidFill>
                  <a:schemeClr val="tx1"/>
                </a:solidFill>
              </a:rPr>
              <a:t>готових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продуктів</a:t>
            </a:r>
            <a:r>
              <a:rPr lang="ru-RU" sz="3200" b="1" dirty="0" smtClean="0">
                <a:solidFill>
                  <a:schemeClr val="tx1"/>
                </a:solidFill>
              </a:rPr>
              <a:t>.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4727" r="19204" b="31741"/>
          <a:stretch/>
        </p:blipFill>
        <p:spPr>
          <a:xfrm>
            <a:off x="2083559" y="2947916"/>
            <a:ext cx="7387988" cy="928048"/>
          </a:xfrm>
          <a:prstGeom prst="rect">
            <a:avLst/>
          </a:prstGeom>
        </p:spPr>
      </p:pic>
      <p:cxnSp>
        <p:nvCxnSpPr>
          <p:cNvPr id="7" name="Пряма сполучна лінія 6"/>
          <p:cNvCxnSpPr/>
          <p:nvPr/>
        </p:nvCxnSpPr>
        <p:spPr>
          <a:xfrm>
            <a:off x="0" y="4126174"/>
            <a:ext cx="1219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24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26243" y="141403"/>
            <a:ext cx="11717518" cy="654712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Експериментуємо.    </a:t>
            </a:r>
            <a:r>
              <a:rPr lang="uk-UA" sz="2800" b="1" dirty="0" smtClean="0">
                <a:solidFill>
                  <a:srgbClr val="C00000"/>
                </a:solidFill>
              </a:rPr>
              <a:t>Дослідимо </a:t>
            </a:r>
            <a:r>
              <a:rPr lang="uk-UA" sz="2800" b="1" dirty="0">
                <a:solidFill>
                  <a:srgbClr val="C00000"/>
                </a:solidFill>
              </a:rPr>
              <a:t>якість меду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Фальшивий мед може містити цукор, патоку, крейду, борошно, навіть крохмаль. Щоб перевірити наявність нерозчинних домішок, у невелику пробірку набираємо мед з </a:t>
            </a:r>
            <a:r>
              <a:rPr lang="uk-UA" sz="2400" b="1" dirty="0" err="1">
                <a:solidFill>
                  <a:srgbClr val="002060"/>
                </a:solidFill>
              </a:rPr>
              <a:t>дна</a:t>
            </a:r>
            <a:r>
              <a:rPr lang="uk-UA" sz="2400" b="1" dirty="0">
                <a:solidFill>
                  <a:srgbClr val="002060"/>
                </a:solidFill>
              </a:rPr>
              <a:t> посудини, де він зберігається, й </a:t>
            </a:r>
            <a:r>
              <a:rPr lang="uk-UA" sz="2400" b="1" dirty="0" err="1">
                <a:solidFill>
                  <a:srgbClr val="002060"/>
                </a:solidFill>
              </a:rPr>
              <a:t>додамо</a:t>
            </a:r>
            <a:r>
              <a:rPr lang="uk-UA" sz="2400" b="1" dirty="0">
                <a:solidFill>
                  <a:srgbClr val="002060"/>
                </a:solidFill>
              </a:rPr>
              <a:t> дистильовану або просто кип’ячену воду такого ж об’єму (у відношенні 1:1). Коли мед розчиниться у воді, нерозчинні домішки будуть добре помітні на дні </a:t>
            </a:r>
            <a:r>
              <a:rPr lang="uk-UA" sz="2400" b="1" dirty="0" err="1">
                <a:solidFill>
                  <a:srgbClr val="002060"/>
                </a:solidFill>
              </a:rPr>
              <a:t>пробіки</a:t>
            </a:r>
            <a:r>
              <a:rPr lang="uk-UA" sz="2400" b="1" dirty="0">
                <a:solidFill>
                  <a:srgbClr val="002060"/>
                </a:solidFill>
              </a:rPr>
              <a:t> або на поверхні розчину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endParaRPr lang="uk-UA" sz="36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Якщо до розчину меду додати кілька крапель спиртового розчину йоду, то мед, який має домішки крохмалю посиніє. Для виявлення домішок крейди в пробу меду крапають оцтову кислоту. Якщо суміш «скипає», через виділення вуглекислого газу, це вказує на наявність крейди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Домішки патоки можна виявити спиртом або горілкою. Чистий мед дасть прозорий розчин, а мед з крохмальною патокою стане молочно-білим. Декілька крапель 3% розчину арґентум нітрату допоможуть виявити цукрову патоку – випаде білий осад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endParaRPr lang="uk-UA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Натуральний мед майже в 1,5 разів важчий за воду. На холоді або при довготривалому зберіганні він утворює дрібні кристалики. Якщо в банці меду з’явилися великі кристали, це вказує на наявність сахарози.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3" t="16159" r="20628" b="9783"/>
          <a:stretch/>
        </p:blipFill>
        <p:spPr>
          <a:xfrm>
            <a:off x="10605155" y="4873657"/>
            <a:ext cx="1423446" cy="1329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066" t="4950" r="13418" b="8219"/>
          <a:stretch/>
        </p:blipFill>
        <p:spPr>
          <a:xfrm>
            <a:off x="10203716" y="3242820"/>
            <a:ext cx="1560935" cy="8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46755" y="471341"/>
            <a:ext cx="11029360" cy="5901180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1. </a:t>
            </a:r>
            <a:r>
              <a:rPr lang="ru-RU" sz="2800" b="1" dirty="0" err="1" smtClean="0">
                <a:solidFill>
                  <a:schemeClr val="tx1"/>
                </a:solidFill>
              </a:rPr>
              <a:t>Здійсніть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перетворення</a:t>
            </a:r>
            <a:r>
              <a:rPr lang="ru-RU" sz="2800" b="1" dirty="0">
                <a:solidFill>
                  <a:schemeClr val="tx1"/>
                </a:solidFill>
              </a:rPr>
              <a:t>: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      СН</a:t>
            </a:r>
            <a:r>
              <a:rPr lang="ru-RU" sz="2400" b="1" dirty="0" smtClean="0">
                <a:solidFill>
                  <a:schemeClr val="tx1"/>
                </a:solidFill>
              </a:rPr>
              <a:t>4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→ СО</a:t>
            </a:r>
            <a:r>
              <a:rPr lang="ru-RU" sz="2400" b="1" dirty="0">
                <a:solidFill>
                  <a:schemeClr val="tx1"/>
                </a:solidFill>
              </a:rPr>
              <a:t>2</a:t>
            </a:r>
            <a:r>
              <a:rPr lang="ru-RU" sz="2800" b="1" dirty="0">
                <a:solidFill>
                  <a:schemeClr val="tx1"/>
                </a:solidFill>
              </a:rPr>
              <a:t> → С</a:t>
            </a:r>
            <a:r>
              <a:rPr lang="ru-RU" sz="2400" b="1" dirty="0">
                <a:solidFill>
                  <a:schemeClr val="tx1"/>
                </a:solidFill>
              </a:rPr>
              <a:t>6</a:t>
            </a:r>
            <a:r>
              <a:rPr lang="ru-RU" sz="2800" b="1" dirty="0">
                <a:solidFill>
                  <a:schemeClr val="tx1"/>
                </a:solidFill>
              </a:rPr>
              <a:t>Н</a:t>
            </a:r>
            <a:r>
              <a:rPr lang="ru-RU" sz="2400" b="1" dirty="0">
                <a:solidFill>
                  <a:schemeClr val="tx1"/>
                </a:solidFill>
              </a:rPr>
              <a:t>12</a:t>
            </a:r>
            <a:r>
              <a:rPr lang="ru-RU" sz="2800" b="1" dirty="0">
                <a:solidFill>
                  <a:schemeClr val="tx1"/>
                </a:solidFill>
              </a:rPr>
              <a:t>О</a:t>
            </a:r>
            <a:r>
              <a:rPr lang="ru-RU" sz="2400" b="1" dirty="0">
                <a:solidFill>
                  <a:schemeClr val="tx1"/>
                </a:solidFill>
              </a:rPr>
              <a:t>6</a:t>
            </a:r>
            <a:r>
              <a:rPr lang="ru-RU" sz="2800" b="1" dirty="0">
                <a:solidFill>
                  <a:schemeClr val="tx1"/>
                </a:solidFill>
              </a:rPr>
              <a:t> → </a:t>
            </a:r>
            <a:r>
              <a:rPr lang="ru-RU" sz="2800" b="1" dirty="0" smtClean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</a:rPr>
              <a:t>Н</a:t>
            </a:r>
            <a:r>
              <a:rPr lang="ru-RU" sz="2400" b="1" dirty="0" smtClean="0">
                <a:solidFill>
                  <a:schemeClr val="tx1"/>
                </a:solidFill>
              </a:rPr>
              <a:t>5</a:t>
            </a:r>
            <a:r>
              <a:rPr lang="ru-RU" sz="2800" b="1" dirty="0" smtClean="0">
                <a:solidFill>
                  <a:schemeClr val="tx1"/>
                </a:solidFill>
              </a:rPr>
              <a:t>ОН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2. </a:t>
            </a:r>
            <a:r>
              <a:rPr lang="ru-RU" sz="2800" b="1" dirty="0" smtClean="0">
                <a:solidFill>
                  <a:schemeClr val="tx1"/>
                </a:solidFill>
              </a:rPr>
              <a:t>Якій </a:t>
            </a:r>
            <a:r>
              <a:rPr lang="ru-RU" sz="2800" b="1" dirty="0">
                <a:solidFill>
                  <a:schemeClr val="tx1"/>
                </a:solidFill>
              </a:rPr>
              <a:t>кількості </a:t>
            </a:r>
            <a:r>
              <a:rPr lang="ru-RU" sz="2800" b="1" dirty="0" err="1">
                <a:solidFill>
                  <a:schemeClr val="tx1"/>
                </a:solidFill>
              </a:rPr>
              <a:t>речовини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(моль) </a:t>
            </a:r>
            <a:r>
              <a:rPr lang="ru-RU" sz="2800" b="1" dirty="0" err="1" smtClean="0">
                <a:solidFill>
                  <a:schemeClr val="tx1"/>
                </a:solidFill>
              </a:rPr>
              <a:t>відповідає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сахароза масою 68,4 г</a:t>
            </a:r>
            <a:r>
              <a:rPr lang="ru-RU" sz="2800" b="1" dirty="0" smtClean="0">
                <a:solidFill>
                  <a:schemeClr val="tx1"/>
                </a:solidFill>
              </a:rPr>
              <a:t>?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3. </a:t>
            </a:r>
            <a:r>
              <a:rPr lang="ru-RU" sz="2800" b="1" dirty="0" smtClean="0">
                <a:solidFill>
                  <a:schemeClr val="tx1"/>
                </a:solidFill>
              </a:rPr>
              <a:t>Визначити </a:t>
            </a:r>
            <a:r>
              <a:rPr lang="ru-RU" sz="2800" b="1" dirty="0">
                <a:solidFill>
                  <a:schemeClr val="tx1"/>
                </a:solidFill>
              </a:rPr>
              <a:t>масову </a:t>
            </a:r>
            <a:r>
              <a:rPr lang="ru-RU" sz="2800" b="1" dirty="0" err="1">
                <a:solidFill>
                  <a:schemeClr val="tx1"/>
                </a:solidFill>
              </a:rPr>
              <a:t>частку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(%) Карбону </a:t>
            </a:r>
            <a:r>
              <a:rPr lang="ru-RU" sz="2800" b="1" dirty="0">
                <a:solidFill>
                  <a:schemeClr val="tx1"/>
                </a:solidFill>
              </a:rPr>
              <a:t>у глюкозі.</a:t>
            </a:r>
          </a:p>
          <a:p>
            <a:endParaRPr lang="ru-RU" sz="2800" b="1" dirty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4. </a:t>
            </a:r>
            <a:r>
              <a:rPr lang="ru-RU" sz="2800" b="1" dirty="0" smtClean="0">
                <a:solidFill>
                  <a:schemeClr val="tx1"/>
                </a:solidFill>
              </a:rPr>
              <a:t>Який </a:t>
            </a:r>
            <a:r>
              <a:rPr lang="ru-RU" sz="2800" b="1" dirty="0" err="1">
                <a:solidFill>
                  <a:schemeClr val="tx1"/>
                </a:solidFill>
              </a:rPr>
              <a:t>об’єм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(л) </a:t>
            </a:r>
            <a:r>
              <a:rPr lang="ru-RU" sz="2800" b="1" dirty="0" err="1" smtClean="0">
                <a:solidFill>
                  <a:schemeClr val="tx1"/>
                </a:solidFill>
              </a:rPr>
              <a:t>вуглекислого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газу виділиться при спиртовому бродінні глюкози масою 90 г</a:t>
            </a:r>
            <a:r>
              <a:rPr lang="ru-RU" sz="2800" b="1" dirty="0" smtClean="0">
                <a:solidFill>
                  <a:schemeClr val="tx1"/>
                </a:solidFill>
              </a:rPr>
              <a:t>?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5. </a:t>
            </a:r>
            <a:r>
              <a:rPr lang="ru-RU" sz="2800" b="1" dirty="0" smtClean="0">
                <a:solidFill>
                  <a:schemeClr val="tx1"/>
                </a:solidFill>
              </a:rPr>
              <a:t>До </a:t>
            </a:r>
            <a:r>
              <a:rPr lang="ru-RU" sz="2800" b="1" dirty="0">
                <a:solidFill>
                  <a:schemeClr val="tx1"/>
                </a:solidFill>
              </a:rPr>
              <a:t>800 г розчину глюкози з масовою часткою розчиненої речовини 30% долили 100 мл води. Знайти масову частку </a:t>
            </a:r>
            <a:r>
              <a:rPr lang="ru-RU" sz="2800" b="1" dirty="0" err="1">
                <a:solidFill>
                  <a:schemeClr val="tx1"/>
                </a:solidFill>
              </a:rPr>
              <a:t>розчиненої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err="1" smtClean="0">
                <a:solidFill>
                  <a:schemeClr val="tx1"/>
                </a:solidFill>
              </a:rPr>
              <a:t>речовини</a:t>
            </a:r>
            <a:r>
              <a:rPr lang="ru-RU" sz="2800" b="1" smtClean="0">
                <a:solidFill>
                  <a:schemeClr val="tx1"/>
                </a:solidFill>
              </a:rPr>
              <a:t> (%) в </a:t>
            </a:r>
            <a:r>
              <a:rPr lang="ru-RU" sz="2800" b="1" dirty="0">
                <a:solidFill>
                  <a:schemeClr val="tx1"/>
                </a:solidFill>
              </a:rPr>
              <a:t>утвореному розчині.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2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35810" y="429974"/>
            <a:ext cx="7398739" cy="8237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Домашнє завдання</a:t>
            </a:r>
            <a:endParaRPr lang="ru-RU" sz="54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2"/>
          <p:cNvSpPr/>
          <p:nvPr/>
        </p:nvSpPr>
        <p:spPr>
          <a:xfrm>
            <a:off x="509049" y="1687398"/>
            <a:ext cx="11236750" cy="47416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02060"/>
                </a:solidFill>
              </a:rPr>
              <a:t>На </a:t>
            </a:r>
            <a:r>
              <a:rPr lang="uk-UA" sz="2800" b="1" dirty="0">
                <a:solidFill>
                  <a:srgbClr val="002060"/>
                </a:solidFill>
              </a:rPr>
              <a:t>основі запропонованої презентації написати опорний конспект;</a:t>
            </a:r>
            <a:r>
              <a:rPr lang="ru-RU" sz="2800" dirty="0">
                <a:solidFill>
                  <a:srgbClr val="111111"/>
                </a:solidFill>
                <a:latin typeface="u0000"/>
              </a:rPr>
              <a:t> </a:t>
            </a:r>
            <a:endParaRPr lang="uk-UA" sz="2800" b="1" dirty="0">
              <a:solidFill>
                <a:srgbClr val="00206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2060"/>
                </a:solidFill>
              </a:rPr>
              <a:t>Опрацювати підручник </a:t>
            </a:r>
            <a:r>
              <a:rPr lang="ru-RU" sz="2800" dirty="0">
                <a:solidFill>
                  <a:srgbClr val="111111"/>
                </a:solidFill>
                <a:latin typeface="u0000"/>
              </a:rPr>
              <a:t>§ </a:t>
            </a:r>
            <a:r>
              <a:rPr lang="ru-RU" sz="2800" dirty="0" smtClean="0">
                <a:solidFill>
                  <a:srgbClr val="111111"/>
                </a:solidFill>
                <a:latin typeface="u0000"/>
              </a:rPr>
              <a:t>36;</a:t>
            </a:r>
            <a:endParaRPr lang="ru-RU" sz="2800" dirty="0" smtClean="0">
              <a:solidFill>
                <a:srgbClr val="111111"/>
              </a:solidFill>
              <a:latin typeface="u000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2060"/>
                </a:solidFill>
              </a:rPr>
              <a:t>Виконати письмово завдання на </a:t>
            </a:r>
            <a:r>
              <a:rPr lang="uk-UA" sz="2800" b="1" dirty="0" smtClean="0">
                <a:solidFill>
                  <a:srgbClr val="002060"/>
                </a:solidFill>
              </a:rPr>
              <a:t>слайді 16.</a:t>
            </a:r>
            <a:endParaRPr lang="uk-UA" sz="2800" b="1" dirty="0">
              <a:solidFill>
                <a:srgbClr val="002060"/>
              </a:solidFill>
            </a:endParaRPr>
          </a:p>
          <a:p>
            <a:pPr algn="ctr"/>
            <a:endParaRPr lang="uk-UA" sz="3200" b="1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8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530" y="3295934"/>
            <a:ext cx="9840036" cy="335052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07325" y="177420"/>
            <a:ext cx="10986448" cy="260672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 Вуглеводи (сахариди)</a:t>
            </a:r>
            <a:r>
              <a:rPr lang="uk-UA" sz="2800" dirty="0" smtClean="0">
                <a:solidFill>
                  <a:srgbClr val="C00000"/>
                </a:solidFill>
              </a:rPr>
              <a:t> </a:t>
            </a:r>
            <a:r>
              <a:rPr lang="uk-UA" sz="2800" b="1" dirty="0" smtClean="0">
                <a:solidFill>
                  <a:srgbClr val="002060"/>
                </a:solidFill>
              </a:rPr>
              <a:t>— органічні сполуки зі змішаними     функціями.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Більшість вуглеводів мають емпіричну формулу </a:t>
            </a:r>
            <a:r>
              <a:rPr lang="en-US" sz="3200" b="1" dirty="0" smtClean="0">
                <a:solidFill>
                  <a:srgbClr val="C00000"/>
                </a:solidFill>
              </a:rPr>
              <a:t>C</a:t>
            </a:r>
            <a:r>
              <a:rPr lang="en-US" sz="3200" b="1" baseline="-25000" dirty="0" smtClean="0">
                <a:solidFill>
                  <a:srgbClr val="C00000"/>
                </a:solidFill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</a:rPr>
              <a:t>(H</a:t>
            </a:r>
            <a:r>
              <a:rPr lang="en-US" sz="32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</a:rPr>
              <a:t>O)</a:t>
            </a:r>
            <a:r>
              <a:rPr lang="en-US" sz="3200" b="1" baseline="-25000" dirty="0" smtClean="0">
                <a:solidFill>
                  <a:srgbClr val="C00000"/>
                </a:solidFill>
              </a:rPr>
              <a:t>m</a:t>
            </a:r>
            <a:r>
              <a:rPr lang="en-US" sz="3200" b="1" dirty="0" smtClean="0">
                <a:solidFill>
                  <a:srgbClr val="C00000"/>
                </a:solidFill>
              </a:rPr>
              <a:t>, </a:t>
            </a:r>
            <a:r>
              <a:rPr lang="uk-UA" sz="2800" b="1" dirty="0" smtClean="0">
                <a:solidFill>
                  <a:srgbClr val="002060"/>
                </a:solidFill>
              </a:rPr>
              <a:t>звідки і походить їхня назва </a:t>
            </a:r>
            <a:r>
              <a:rPr lang="uk-UA" sz="2800" b="1" u="sng" dirty="0" smtClean="0">
                <a:solidFill>
                  <a:srgbClr val="0070C0"/>
                </a:solidFill>
              </a:rPr>
              <a:t>(«вуглець» + «вода»). 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Як правило, містять декілька гідроксильних груп </a:t>
            </a:r>
            <a:r>
              <a:rPr lang="uk-UA" sz="3200" b="1" dirty="0" smtClean="0">
                <a:solidFill>
                  <a:srgbClr val="C00000"/>
                </a:solidFill>
              </a:rPr>
              <a:t>-ОН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178766" y="2947916"/>
            <a:ext cx="6125489" cy="6960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Класифікація вуглеводів</a:t>
            </a:r>
            <a:endParaRPr lang="uk-UA" sz="3600" b="1" dirty="0">
              <a:solidFill>
                <a:schemeClr val="tx1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234820" y="3807724"/>
            <a:ext cx="2419067" cy="60732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>
            <a:off x="6373503" y="3807725"/>
            <a:ext cx="2251883" cy="620974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8853983" y="3807725"/>
            <a:ext cx="2166583" cy="655094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>
            <a:off x="1473958" y="5158854"/>
            <a:ext cx="1910687" cy="491319"/>
          </a:xfrm>
          <a:prstGeom prst="rect">
            <a:avLst/>
          </a:prstGeom>
          <a:solidFill>
            <a:srgbClr val="CC66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6779524" y="4592472"/>
            <a:ext cx="1910687" cy="552733"/>
          </a:xfrm>
          <a:prstGeom prst="rect">
            <a:avLst/>
          </a:prstGeom>
          <a:solidFill>
            <a:srgbClr val="CC66FF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кутник 9"/>
          <p:cNvSpPr/>
          <p:nvPr/>
        </p:nvSpPr>
        <p:spPr>
          <a:xfrm>
            <a:off x="9184943" y="4592472"/>
            <a:ext cx="1835623" cy="962167"/>
          </a:xfrm>
          <a:prstGeom prst="rect">
            <a:avLst/>
          </a:prstGeom>
          <a:solidFill>
            <a:srgbClr val="CC66F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747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56180" y="320513"/>
            <a:ext cx="11104775" cy="1706250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 smtClean="0">
              <a:solidFill>
                <a:srgbClr val="002060"/>
              </a:solidFill>
            </a:endParaRPr>
          </a:p>
          <a:p>
            <a:r>
              <a:rPr lang="ru-RU" sz="3200" b="1" i="1" dirty="0" err="1" smtClean="0">
                <a:solidFill>
                  <a:srgbClr val="002060"/>
                </a:solidFill>
              </a:rPr>
              <a:t>Якщо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цукристість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сахарози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прийняти</a:t>
            </a:r>
            <a:r>
              <a:rPr lang="ru-RU" sz="3200" b="1" i="1" dirty="0">
                <a:solidFill>
                  <a:srgbClr val="002060"/>
                </a:solidFill>
              </a:rPr>
              <a:t> за 100, </a:t>
            </a:r>
            <a:r>
              <a:rPr lang="ru-RU" sz="3200" b="1" dirty="0">
                <a:solidFill>
                  <a:srgbClr val="002060"/>
                </a:solidFill>
              </a:rPr>
              <a:t>то </a:t>
            </a:r>
            <a:r>
              <a:rPr lang="ru-RU" sz="3200" b="1" dirty="0" err="1">
                <a:solidFill>
                  <a:srgbClr val="002060"/>
                </a:solidFill>
              </a:rPr>
              <a:t>цукристість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глюкози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– 74,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фруктози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– 173,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</a:rPr>
              <a:t>лактози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 – 16, </a:t>
            </a:r>
            <a:r>
              <a:rPr lang="ru-RU" sz="3200" b="1" dirty="0" err="1">
                <a:solidFill>
                  <a:schemeClr val="accent5"/>
                </a:solidFill>
              </a:rPr>
              <a:t>галактози</a:t>
            </a:r>
            <a:r>
              <a:rPr lang="ru-RU" sz="3200" b="1" dirty="0">
                <a:solidFill>
                  <a:schemeClr val="accent5"/>
                </a:solidFill>
              </a:rPr>
              <a:t> – 32.</a:t>
            </a:r>
          </a:p>
          <a:p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27" y="2282471"/>
            <a:ext cx="10614581" cy="4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фотосинтез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91" y="1319153"/>
            <a:ext cx="6051649" cy="47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795014" y="260574"/>
            <a:ext cx="8652014" cy="7642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</a:rPr>
              <a:t>Глюкоза (виноградний цукор)   </a:t>
            </a:r>
            <a:endParaRPr lang="uk-UA" sz="4000" b="1" dirty="0">
              <a:solidFill>
                <a:schemeClr val="tx1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988" y="1310326"/>
            <a:ext cx="4857899" cy="523187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Білі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кристали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солодкі</a:t>
            </a:r>
            <a:r>
              <a:rPr lang="ru-RU" sz="2800" b="1" dirty="0">
                <a:solidFill>
                  <a:srgbClr val="002060"/>
                </a:solidFill>
              </a:rPr>
              <a:t> на смак, </a:t>
            </a:r>
            <a:r>
              <a:rPr lang="ru-RU" sz="2800" b="1" dirty="0" smtClean="0">
                <a:solidFill>
                  <a:srgbClr val="002060"/>
                </a:solidFill>
              </a:rPr>
              <a:t>легко </a:t>
            </a:r>
            <a:r>
              <a:rPr lang="ru-RU" sz="2800" b="1" dirty="0" err="1">
                <a:solidFill>
                  <a:srgbClr val="002060"/>
                </a:solidFill>
              </a:rPr>
              <a:t>розчиняються</a:t>
            </a:r>
            <a:r>
              <a:rPr lang="ru-RU" sz="2800" b="1" dirty="0">
                <a:solidFill>
                  <a:srgbClr val="002060"/>
                </a:solidFill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</a:rPr>
              <a:t>воді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Знаходиться</a:t>
            </a:r>
            <a:r>
              <a:rPr lang="ru-RU" sz="2800" b="1" dirty="0">
                <a:solidFill>
                  <a:srgbClr val="002060"/>
                </a:solidFill>
              </a:rPr>
              <a:t> в соку винограду,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 err="1">
                <a:solidFill>
                  <a:srgbClr val="002060"/>
                </a:solidFill>
              </a:rPr>
              <a:t>багатьох</a:t>
            </a:r>
            <a:r>
              <a:rPr lang="ru-RU" sz="2800" b="1" dirty="0">
                <a:solidFill>
                  <a:srgbClr val="002060"/>
                </a:solidFill>
              </a:rPr>
              <a:t> фруктах, </a:t>
            </a:r>
            <a:r>
              <a:rPr lang="ru-RU" sz="2800" b="1" dirty="0" err="1" smtClean="0">
                <a:solidFill>
                  <a:srgbClr val="002060"/>
                </a:solidFill>
              </a:rPr>
              <a:t>меді</a:t>
            </a:r>
            <a:r>
              <a:rPr lang="ru-RU" sz="28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у </a:t>
            </a:r>
            <a:r>
              <a:rPr lang="ru-RU" sz="2800" b="1" dirty="0" err="1">
                <a:solidFill>
                  <a:srgbClr val="002060"/>
                </a:solidFill>
              </a:rPr>
              <a:t>крові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тварин</a:t>
            </a:r>
            <a:r>
              <a:rPr lang="ru-RU" sz="2800" b="1" dirty="0">
                <a:solidFill>
                  <a:srgbClr val="002060"/>
                </a:solidFill>
              </a:rPr>
              <a:t> і людей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Утворюється</a:t>
            </a: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</a:rPr>
              <a:t>рослинах</a:t>
            </a: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</a:rPr>
              <a:t>результаті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процесу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фотосинтезу: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  <p:cxnSp>
        <p:nvCxnSpPr>
          <p:cNvPr id="6" name="Пряма зі стрілкою 5"/>
          <p:cNvCxnSpPr/>
          <p:nvPr/>
        </p:nvCxnSpPr>
        <p:spPr>
          <a:xfrm>
            <a:off x="7983799" y="6422327"/>
            <a:ext cx="61414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кутник 3"/>
          <p:cNvSpPr/>
          <p:nvPr/>
        </p:nvSpPr>
        <p:spPr>
          <a:xfrm>
            <a:off x="5249229" y="5798872"/>
            <a:ext cx="6697438" cy="74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6CO</a:t>
            </a:r>
            <a:r>
              <a:rPr lang="en-US" sz="3200" b="1" dirty="0" smtClean="0">
                <a:solidFill>
                  <a:srgbClr val="C00000"/>
                </a:solidFill>
              </a:rPr>
              <a:t>2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C00000"/>
                </a:solidFill>
              </a:rPr>
              <a:t>+ </a:t>
            </a:r>
            <a:r>
              <a:rPr lang="en-US" sz="3600" b="1" dirty="0" smtClean="0">
                <a:solidFill>
                  <a:srgbClr val="C00000"/>
                </a:solidFill>
              </a:rPr>
              <a:t>6H</a:t>
            </a:r>
            <a:r>
              <a:rPr lang="en-US" sz="3200" b="1" dirty="0" smtClean="0">
                <a:solidFill>
                  <a:srgbClr val="C00000"/>
                </a:solidFill>
              </a:rPr>
              <a:t>2</a:t>
            </a:r>
            <a:r>
              <a:rPr lang="en-US" sz="3600" b="1" dirty="0" smtClean="0">
                <a:solidFill>
                  <a:srgbClr val="C00000"/>
                </a:solidFill>
              </a:rPr>
              <a:t>O </a:t>
            </a:r>
            <a:r>
              <a:rPr lang="uk-UA" sz="3600" b="1" dirty="0" smtClean="0">
                <a:solidFill>
                  <a:srgbClr val="C00000"/>
                </a:solidFill>
              </a:rPr>
              <a:t>         </a:t>
            </a:r>
            <a:r>
              <a:rPr lang="en-US" sz="3600" b="1" dirty="0">
                <a:solidFill>
                  <a:srgbClr val="C00000"/>
                </a:solidFill>
              </a:rPr>
              <a:t>C</a:t>
            </a:r>
            <a:r>
              <a:rPr lang="en-US" sz="3200" b="1" dirty="0">
                <a:solidFill>
                  <a:srgbClr val="C00000"/>
                </a:solidFill>
              </a:rPr>
              <a:t>6</a:t>
            </a:r>
            <a:r>
              <a:rPr lang="en-US" sz="3600" b="1" dirty="0">
                <a:solidFill>
                  <a:srgbClr val="C00000"/>
                </a:solidFill>
              </a:rPr>
              <a:t>H</a:t>
            </a:r>
            <a:r>
              <a:rPr lang="en-US" sz="3200" b="1" dirty="0">
                <a:solidFill>
                  <a:srgbClr val="C00000"/>
                </a:solidFill>
              </a:rPr>
              <a:t>12</a:t>
            </a:r>
            <a:r>
              <a:rPr lang="en-US" sz="3600" b="1" dirty="0">
                <a:solidFill>
                  <a:srgbClr val="C00000"/>
                </a:solidFill>
              </a:rPr>
              <a:t>O</a:t>
            </a:r>
            <a:r>
              <a:rPr lang="en-US" sz="3200" b="1" dirty="0">
                <a:solidFill>
                  <a:srgbClr val="C00000"/>
                </a:solidFill>
              </a:rPr>
              <a:t>6</a:t>
            </a:r>
            <a:r>
              <a:rPr lang="en-US" sz="3600" b="1" dirty="0">
                <a:solidFill>
                  <a:srgbClr val="C00000"/>
                </a:solidFill>
              </a:rPr>
              <a:t> + 6O</a:t>
            </a:r>
            <a:r>
              <a:rPr lang="en-US" sz="3200" b="1" dirty="0">
                <a:solidFill>
                  <a:srgbClr val="C00000"/>
                </a:solidFill>
              </a:rPr>
              <a:t>2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8059918" y="6212264"/>
            <a:ext cx="754144" cy="94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37741" y="1216356"/>
            <a:ext cx="7730162" cy="1405720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Існує у вигляді циклічних і лінійних форм,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які у розчині перебувають у рівновазі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337740" y="180833"/>
            <a:ext cx="7560860" cy="928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Структурні </a:t>
            </a:r>
            <a:r>
              <a:rPr lang="uk-UA" sz="4400" b="1" dirty="0">
                <a:solidFill>
                  <a:srgbClr val="C00000"/>
                </a:solidFill>
              </a:rPr>
              <a:t>ф</a:t>
            </a:r>
            <a:r>
              <a:rPr lang="uk-UA" sz="4400" b="1" dirty="0" smtClean="0">
                <a:solidFill>
                  <a:srgbClr val="C00000"/>
                </a:solidFill>
              </a:rPr>
              <a:t>ормули глюкози</a:t>
            </a:r>
            <a:endParaRPr lang="uk-UA" sz="4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40" y="2787892"/>
            <a:ext cx="8196281" cy="3793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903" y="180833"/>
            <a:ext cx="3942126" cy="3448487"/>
          </a:xfrm>
          <a:prstGeom prst="rect">
            <a:avLst/>
          </a:prstGeom>
        </p:spPr>
      </p:pic>
      <p:sp>
        <p:nvSpPr>
          <p:cNvPr id="6" name="Прямокутник 3"/>
          <p:cNvSpPr/>
          <p:nvPr/>
        </p:nvSpPr>
        <p:spPr>
          <a:xfrm>
            <a:off x="8737038" y="3836710"/>
            <a:ext cx="3069973" cy="2744978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Належить до </a:t>
            </a:r>
            <a:r>
              <a:rPr lang="uk-UA" sz="2800" b="1" dirty="0" smtClean="0">
                <a:solidFill>
                  <a:srgbClr val="FF0000"/>
                </a:solidFill>
              </a:rPr>
              <a:t>альдегідів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(у 9 </a:t>
            </a:r>
            <a:r>
              <a:rPr lang="uk-UA" sz="2400" b="1" dirty="0" err="1" smtClean="0">
                <a:solidFill>
                  <a:schemeClr val="tx1"/>
                </a:solidFill>
              </a:rPr>
              <a:t>кл</a:t>
            </a:r>
            <a:r>
              <a:rPr lang="uk-UA" sz="2400" b="1" dirty="0" smtClean="0">
                <a:solidFill>
                  <a:schemeClr val="tx1"/>
                </a:solidFill>
              </a:rPr>
              <a:t>. не вивчаємо) </a:t>
            </a:r>
            <a:r>
              <a:rPr lang="uk-UA" sz="2800" b="1" dirty="0" smtClean="0">
                <a:solidFill>
                  <a:srgbClr val="002060"/>
                </a:solidFill>
              </a:rPr>
              <a:t>та </a:t>
            </a:r>
            <a:r>
              <a:rPr lang="uk-UA" sz="2800" b="1" dirty="0" smtClean="0">
                <a:solidFill>
                  <a:srgbClr val="FF0000"/>
                </a:solidFill>
              </a:rPr>
              <a:t>багатоатомних спиртів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4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12794" y="204716"/>
            <a:ext cx="8693624" cy="900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</a:rPr>
              <a:t>Хімічні властивості глюкози</a:t>
            </a:r>
            <a:endParaRPr lang="uk-UA" sz="54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98395" y="2985445"/>
            <a:ext cx="5261211" cy="372925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Глюкоза</a:t>
            </a:r>
            <a:r>
              <a:rPr lang="uk-UA" sz="3200" b="1" dirty="0">
                <a:solidFill>
                  <a:srgbClr val="002060"/>
                </a:solidFill>
              </a:rPr>
              <a:t> — цінна поживна речовина. 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У </a:t>
            </a:r>
            <a:r>
              <a:rPr lang="uk-UA" sz="3200" b="1" dirty="0">
                <a:solidFill>
                  <a:srgbClr val="002060"/>
                </a:solidFill>
              </a:rPr>
              <a:t>результаті її окиснення 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в </a:t>
            </a:r>
            <a:r>
              <a:rPr lang="uk-UA" sz="3200" b="1" dirty="0">
                <a:solidFill>
                  <a:srgbClr val="C00000"/>
                </a:solidFill>
              </a:rPr>
              <a:t>тканинах </a:t>
            </a:r>
            <a:endParaRPr lang="uk-UA" sz="32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вивільняється </a:t>
            </a:r>
            <a:r>
              <a:rPr lang="uk-UA" sz="3200" b="1" dirty="0">
                <a:solidFill>
                  <a:srgbClr val="C00000"/>
                </a:solidFill>
              </a:rPr>
              <a:t>енергія,</a:t>
            </a:r>
            <a:r>
              <a:rPr lang="uk-UA" sz="3200" b="1" dirty="0">
                <a:solidFill>
                  <a:srgbClr val="002060"/>
                </a:solidFill>
              </a:rPr>
              <a:t> 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необхідна </a:t>
            </a:r>
            <a:r>
              <a:rPr lang="uk-UA" sz="3200" b="1" dirty="0">
                <a:solidFill>
                  <a:srgbClr val="002060"/>
                </a:solidFill>
              </a:rPr>
              <a:t>для нормальної 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життєдіяльності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>
                <a:solidFill>
                  <a:srgbClr val="002060"/>
                </a:solidFill>
              </a:rPr>
              <a:t>організмів.</a:t>
            </a:r>
            <a:endParaRPr lang="uk-UA" sz="32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641447" y="1364774"/>
            <a:ext cx="3125336" cy="14841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uk-UA" sz="4400" b="1" dirty="0" smtClean="0">
                <a:solidFill>
                  <a:srgbClr val="C00000"/>
                </a:solidFill>
              </a:rPr>
              <a:t>Реакція </a:t>
            </a:r>
          </a:p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окиснення</a:t>
            </a:r>
            <a:endParaRPr lang="uk-UA" sz="4400" b="1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285395" y="1489310"/>
            <a:ext cx="7301553" cy="1235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r>
              <a:rPr lang="en-US" sz="3600" b="1" dirty="0" smtClean="0">
                <a:solidFill>
                  <a:srgbClr val="002060"/>
                </a:solidFill>
              </a:rPr>
              <a:t>6</a:t>
            </a:r>
            <a:r>
              <a:rPr lang="en-US" sz="4000" b="1" dirty="0" smtClean="0">
                <a:solidFill>
                  <a:srgbClr val="002060"/>
                </a:solidFill>
              </a:rPr>
              <a:t>H</a:t>
            </a:r>
            <a:r>
              <a:rPr lang="en-US" sz="3600" b="1" dirty="0" smtClean="0">
                <a:solidFill>
                  <a:srgbClr val="002060"/>
                </a:solidFill>
              </a:rPr>
              <a:t>12</a:t>
            </a:r>
            <a:r>
              <a:rPr lang="en-US" sz="4000" b="1" dirty="0" smtClean="0">
                <a:solidFill>
                  <a:srgbClr val="002060"/>
                </a:solidFill>
              </a:rPr>
              <a:t>O</a:t>
            </a:r>
            <a:r>
              <a:rPr lang="en-US" sz="3600" b="1" dirty="0" smtClean="0">
                <a:solidFill>
                  <a:srgbClr val="002060"/>
                </a:solidFill>
              </a:rPr>
              <a:t>6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+ 6O</a:t>
            </a:r>
            <a:r>
              <a:rPr lang="en-US" sz="3600" b="1" dirty="0">
                <a:solidFill>
                  <a:srgbClr val="002060"/>
                </a:solidFill>
              </a:rPr>
              <a:t>2</a:t>
            </a:r>
            <a:r>
              <a:rPr lang="en-US" sz="4000" b="1" dirty="0">
                <a:solidFill>
                  <a:srgbClr val="002060"/>
                </a:solidFill>
              </a:rPr>
              <a:t>  </a:t>
            </a:r>
            <a:r>
              <a:rPr lang="uk-UA" sz="4000" b="1" dirty="0" smtClean="0">
                <a:solidFill>
                  <a:srgbClr val="002060"/>
                </a:solidFill>
              </a:rPr>
              <a:t>     </a:t>
            </a:r>
            <a:r>
              <a:rPr lang="en-US" sz="4000" b="1" dirty="0" smtClean="0">
                <a:solidFill>
                  <a:srgbClr val="002060"/>
                </a:solidFill>
              </a:rPr>
              <a:t>6CO</a:t>
            </a:r>
            <a:r>
              <a:rPr lang="en-US" sz="3600" b="1" dirty="0" smtClean="0">
                <a:solidFill>
                  <a:srgbClr val="002060"/>
                </a:solidFill>
              </a:rPr>
              <a:t>2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>
                <a:solidFill>
                  <a:srgbClr val="002060"/>
                </a:solidFill>
              </a:rPr>
              <a:t>+ 6H</a:t>
            </a:r>
            <a:r>
              <a:rPr lang="en-US" sz="3600" b="1" dirty="0">
                <a:solidFill>
                  <a:srgbClr val="002060"/>
                </a:solidFill>
              </a:rPr>
              <a:t>2</a:t>
            </a:r>
            <a:r>
              <a:rPr lang="en-US" sz="4000" b="1" dirty="0">
                <a:solidFill>
                  <a:srgbClr val="002060"/>
                </a:solidFill>
              </a:rPr>
              <a:t>O</a:t>
            </a:r>
            <a:endParaRPr lang="uk-UA" sz="4000" b="1" dirty="0">
              <a:solidFill>
                <a:srgbClr val="002060"/>
              </a:solidFill>
            </a:endParaRPr>
          </a:p>
        </p:txBody>
      </p:sp>
      <p:cxnSp>
        <p:nvCxnSpPr>
          <p:cNvPr id="7" name="Пряма зі стрілкою 6"/>
          <p:cNvCxnSpPr/>
          <p:nvPr/>
        </p:nvCxnSpPr>
        <p:spPr>
          <a:xfrm>
            <a:off x="7874758" y="2129051"/>
            <a:ext cx="61414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219" y="2985445"/>
            <a:ext cx="4805718" cy="36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7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712794" y="204716"/>
            <a:ext cx="8693624" cy="900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</a:rPr>
              <a:t>Хімічні властивості глюкози</a:t>
            </a:r>
            <a:endParaRPr lang="uk-UA" sz="5400" b="1" dirty="0">
              <a:solidFill>
                <a:srgbClr val="C00000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31577" y="2103596"/>
            <a:ext cx="5327695" cy="4611103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Відбувається</a:t>
            </a:r>
            <a:r>
              <a:rPr lang="ru-RU" sz="3200" b="1" dirty="0" smtClean="0">
                <a:solidFill>
                  <a:srgbClr val="002060"/>
                </a:solidFill>
              </a:rPr>
              <a:t> за </a:t>
            </a:r>
            <a:r>
              <a:rPr lang="ru-RU" sz="3200" b="1" dirty="0" err="1" smtClean="0">
                <a:solidFill>
                  <a:srgbClr val="002060"/>
                </a:solidFill>
              </a:rPr>
              <a:t>участю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ф</a:t>
            </a:r>
            <a:r>
              <a:rPr lang="ru-RU" sz="3200" b="1" dirty="0" err="1" smtClean="0">
                <a:solidFill>
                  <a:srgbClr val="C00000"/>
                </a:solidFill>
              </a:rPr>
              <a:t>ерментів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(</a:t>
            </a:r>
            <a:r>
              <a:rPr lang="ru-RU" sz="3200" b="1" dirty="0" err="1" smtClean="0">
                <a:solidFill>
                  <a:srgbClr val="002060"/>
                </a:solidFill>
              </a:rPr>
              <a:t>наприклад</a:t>
            </a:r>
            <a:r>
              <a:rPr lang="ru-RU" sz="3200" b="1" dirty="0" smtClean="0">
                <a:solidFill>
                  <a:srgbClr val="002060"/>
                </a:solidFill>
              </a:rPr>
              <a:t>, </a:t>
            </a:r>
            <a:r>
              <a:rPr lang="ru-RU" sz="3200" b="1" i="1" u="sng" dirty="0" err="1" smtClean="0">
                <a:solidFill>
                  <a:srgbClr val="0070C0"/>
                </a:solidFill>
              </a:rPr>
              <a:t>дріжджових</a:t>
            </a:r>
            <a:r>
              <a:rPr lang="ru-RU" sz="3200" b="1" dirty="0" smtClean="0">
                <a:solidFill>
                  <a:srgbClr val="002060"/>
                </a:solidFill>
              </a:rPr>
              <a:t>).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Спиртове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бродіння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здавна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використовується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людиною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 </a:t>
            </a:r>
            <a:r>
              <a:rPr lang="ru-RU" sz="3200" b="1" dirty="0" err="1">
                <a:solidFill>
                  <a:srgbClr val="002060"/>
                </a:solidFill>
              </a:rPr>
              <a:t>процесі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хлібопекарства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(«</a:t>
            </a:r>
            <a:r>
              <a:rPr lang="ru-RU" sz="3200" b="1" dirty="0" err="1" smtClean="0">
                <a:solidFill>
                  <a:srgbClr val="002060"/>
                </a:solidFill>
              </a:rPr>
              <a:t>сходження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тіста</a:t>
            </a:r>
            <a:r>
              <a:rPr lang="ru-RU" sz="3200" b="1" dirty="0" smtClean="0">
                <a:solidFill>
                  <a:srgbClr val="002060"/>
                </a:solidFill>
              </a:rPr>
              <a:t>») та </a:t>
            </a:r>
            <a:r>
              <a:rPr lang="ru-RU" sz="3200" b="1" dirty="0" err="1">
                <a:solidFill>
                  <a:srgbClr val="002060"/>
                </a:solidFill>
              </a:rPr>
              <a:t>виготовлення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</a:rPr>
              <a:t>алкогольних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напоїв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31577" y="1314299"/>
            <a:ext cx="5090615" cy="7892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</a:rPr>
              <a:t>2. Спиртове </a:t>
            </a:r>
            <a:r>
              <a:rPr lang="uk-UA" sz="4000" b="1" dirty="0">
                <a:solidFill>
                  <a:srgbClr val="C00000"/>
                </a:solidFill>
              </a:rPr>
              <a:t>бродіння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47765"/>
          <a:stretch/>
        </p:blipFill>
        <p:spPr>
          <a:xfrm>
            <a:off x="5659272" y="1314300"/>
            <a:ext cx="6156181" cy="7892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892" t="11381" r="5940"/>
          <a:stretch/>
        </p:blipFill>
        <p:spPr>
          <a:xfrm>
            <a:off x="6045958" y="2506946"/>
            <a:ext cx="5664971" cy="390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6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7811"/>
          <a:stretch/>
        </p:blipFill>
        <p:spPr>
          <a:xfrm>
            <a:off x="7533566" y="2537615"/>
            <a:ext cx="4332544" cy="380154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712794" y="204716"/>
            <a:ext cx="8693624" cy="900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</a:rPr>
              <a:t>Хімічні властивості глюкози</a:t>
            </a:r>
            <a:endParaRPr lang="uk-UA" sz="5400" b="1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9389" y="2291243"/>
            <a:ext cx="7269711" cy="429428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</a:rPr>
              <a:t>Під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дією</a:t>
            </a:r>
            <a:r>
              <a:rPr lang="ru-RU" sz="3200" b="1" dirty="0">
                <a:solidFill>
                  <a:srgbClr val="002060"/>
                </a:solidFill>
              </a:rPr>
              <a:t> ферменту </a:t>
            </a:r>
            <a:r>
              <a:rPr lang="ru-RU" sz="3200" b="1" dirty="0" err="1">
                <a:solidFill>
                  <a:srgbClr val="C00000"/>
                </a:solidFill>
              </a:rPr>
              <a:t>молочнокислих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бактерій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утворюється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молочна</a:t>
            </a:r>
            <a:r>
              <a:rPr lang="ru-RU" sz="3200" b="1" dirty="0">
                <a:solidFill>
                  <a:srgbClr val="C00000"/>
                </a:solidFill>
              </a:rPr>
              <a:t> кислота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Використовується</a:t>
            </a:r>
            <a:r>
              <a:rPr lang="ru-RU" sz="3200" b="1" dirty="0" smtClean="0">
                <a:solidFill>
                  <a:srgbClr val="002060"/>
                </a:solidFill>
              </a:rPr>
              <a:t> для </a:t>
            </a:r>
            <a:r>
              <a:rPr lang="ru-RU" sz="3200" b="1" dirty="0" err="1" smtClean="0">
                <a:solidFill>
                  <a:srgbClr val="002060"/>
                </a:solidFill>
              </a:rPr>
              <a:t>квашення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овочів</a:t>
            </a:r>
            <a:r>
              <a:rPr lang="ru-RU" sz="3200" b="1" dirty="0">
                <a:solidFill>
                  <a:srgbClr val="002060"/>
                </a:solidFill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</a:rPr>
              <a:t>сирокопчення</a:t>
            </a:r>
            <a:r>
              <a:rPr lang="ru-RU" sz="3200" b="1" dirty="0" smtClean="0">
                <a:solidFill>
                  <a:srgbClr val="002060"/>
                </a:solidFill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</a:rPr>
              <a:t>приготування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кисломолочних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продуктів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</a:rPr>
              <a:t>Також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відбувається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в тканинах </a:t>
            </a:r>
            <a:r>
              <a:rPr lang="ru-RU" sz="3200" b="1" dirty="0" err="1">
                <a:solidFill>
                  <a:srgbClr val="C00000"/>
                </a:solidFill>
              </a:rPr>
              <a:t>тварин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 </a:t>
            </a:r>
            <a:r>
              <a:rPr lang="ru-RU" sz="3200" b="1" dirty="0" err="1">
                <a:solidFill>
                  <a:srgbClr val="002060"/>
                </a:solidFill>
              </a:rPr>
              <a:t>відсутності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кисню</a:t>
            </a:r>
            <a:r>
              <a:rPr lang="ru-RU" sz="3200" b="1" dirty="0">
                <a:solidFill>
                  <a:srgbClr val="002060"/>
                </a:solidFill>
              </a:rPr>
              <a:t> при великих </a:t>
            </a:r>
            <a:r>
              <a:rPr lang="ru-RU" sz="3200" b="1" dirty="0" err="1">
                <a:solidFill>
                  <a:srgbClr val="C00000"/>
                </a:solidFill>
              </a:rPr>
              <a:t>навантаженнях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  <a:endParaRPr lang="ru-RU" sz="32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59389" y="1299372"/>
            <a:ext cx="6355310" cy="797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3</a:t>
            </a:r>
            <a:r>
              <a:rPr lang="uk-UA" sz="4000" b="1" dirty="0" smtClean="0">
                <a:solidFill>
                  <a:srgbClr val="C00000"/>
                </a:solidFill>
              </a:rPr>
              <a:t>. Молочнокисле </a:t>
            </a:r>
            <a:r>
              <a:rPr lang="uk-UA" sz="4000" b="1" dirty="0">
                <a:solidFill>
                  <a:srgbClr val="C00000"/>
                </a:solidFill>
              </a:rPr>
              <a:t>бродіння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57516" b="-26425"/>
          <a:stretch/>
        </p:blipFill>
        <p:spPr>
          <a:xfrm>
            <a:off x="7085604" y="1301438"/>
            <a:ext cx="4410602" cy="11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4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706406" y="194635"/>
            <a:ext cx="7130956" cy="805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</a:rPr>
              <a:t>Якісні реакції на глюкозу</a:t>
            </a:r>
            <a:endParaRPr lang="uk-UA" sz="48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832096" y="2072296"/>
            <a:ext cx="5868537" cy="933983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u="sng" dirty="0" smtClean="0">
                <a:solidFill>
                  <a:srgbClr val="0070C0"/>
                </a:solidFill>
              </a:rPr>
              <a:t>Глюкоза – багатоатомний спирт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1046374" y="1065841"/>
            <a:ext cx="10096107" cy="8495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1. Взаємодія з купрум (</a:t>
            </a:r>
            <a:r>
              <a:rPr lang="en-US" sz="3600" b="1" dirty="0">
                <a:solidFill>
                  <a:srgbClr val="C00000"/>
                </a:solidFill>
              </a:rPr>
              <a:t>II) </a:t>
            </a:r>
            <a:r>
              <a:rPr lang="uk-UA" sz="3600" b="1" dirty="0" smtClean="0">
                <a:solidFill>
                  <a:srgbClr val="C00000"/>
                </a:solidFill>
              </a:rPr>
              <a:t>гідроксидом</a:t>
            </a:r>
            <a:r>
              <a:rPr lang="en-US" sz="3600" b="1" dirty="0" smtClean="0">
                <a:solidFill>
                  <a:srgbClr val="C00000"/>
                </a:solidFill>
              </a:rPr>
              <a:t>   Cu(OH)</a:t>
            </a:r>
            <a:r>
              <a:rPr lang="en-US" sz="3200" b="1" dirty="0" smtClean="0">
                <a:solidFill>
                  <a:srgbClr val="C00000"/>
                </a:solidFill>
              </a:rPr>
              <a:t>2</a:t>
            </a:r>
            <a:endParaRPr lang="uk-UA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12" y="2073501"/>
            <a:ext cx="1637305" cy="362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316" y="2072296"/>
            <a:ext cx="1652159" cy="3627434"/>
          </a:xfrm>
          <a:prstGeom prst="rect">
            <a:avLst/>
          </a:prstGeom>
        </p:spPr>
      </p:pic>
      <p:sp>
        <p:nvSpPr>
          <p:cNvPr id="12" name="Прямокутник 5"/>
          <p:cNvSpPr/>
          <p:nvPr/>
        </p:nvSpPr>
        <p:spPr>
          <a:xfrm>
            <a:off x="331484" y="5856638"/>
            <a:ext cx="6088169" cy="8201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Блакитний осад – </a:t>
            </a:r>
            <a:r>
              <a:rPr lang="uk-UA" sz="3200" b="1" dirty="0" smtClean="0">
                <a:solidFill>
                  <a:srgbClr val="002060"/>
                </a:solidFill>
              </a:rPr>
              <a:t>синій розчин</a:t>
            </a:r>
            <a:endParaRPr lang="uk-UA" sz="3200" b="1" dirty="0">
              <a:solidFill>
                <a:srgbClr val="002060"/>
              </a:solidFill>
            </a:endParaRPr>
          </a:p>
        </p:txBody>
      </p:sp>
      <p:cxnSp>
        <p:nvCxnSpPr>
          <p:cNvPr id="13" name="Пряма зі стрілкою 7"/>
          <p:cNvCxnSpPr/>
          <p:nvPr/>
        </p:nvCxnSpPr>
        <p:spPr>
          <a:xfrm>
            <a:off x="2394130" y="3718523"/>
            <a:ext cx="131018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кутник 2"/>
          <p:cNvSpPr/>
          <p:nvPr/>
        </p:nvSpPr>
        <p:spPr>
          <a:xfrm>
            <a:off x="6629012" y="3318235"/>
            <a:ext cx="5071621" cy="29484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 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При взаємодії багатоатомних спиртів зі </a:t>
            </a:r>
            <a:r>
              <a:rPr lang="uk-UA" sz="2800" b="1" dirty="0" err="1" smtClean="0">
                <a:solidFill>
                  <a:srgbClr val="002060"/>
                </a:solidFill>
              </a:rPr>
              <a:t>свіжодобутим</a:t>
            </a:r>
            <a:r>
              <a:rPr lang="uk-UA" sz="2800" b="1" dirty="0" smtClean="0">
                <a:solidFill>
                  <a:srgbClr val="002060"/>
                </a:solidFill>
              </a:rPr>
              <a:t> осадом </a:t>
            </a:r>
          </a:p>
          <a:p>
            <a:pPr algn="ctr"/>
            <a:r>
              <a:rPr lang="uk-UA" sz="2800" b="1" dirty="0" err="1" smtClean="0">
                <a:solidFill>
                  <a:srgbClr val="002060"/>
                </a:solidFill>
              </a:rPr>
              <a:t>купрум</a:t>
            </a:r>
            <a:r>
              <a:rPr lang="uk-UA" sz="2800" b="1" dirty="0" smtClean="0">
                <a:solidFill>
                  <a:srgbClr val="002060"/>
                </a:solidFill>
              </a:rPr>
              <a:t> (ІІ) гідроксидом блакитний осад розчиняється, утворюючи синій осад </a:t>
            </a:r>
          </a:p>
          <a:p>
            <a:pPr algn="ctr"/>
            <a:endParaRPr lang="uk-UA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68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748</Words>
  <Application>Microsoft Office PowerPoint</Application>
  <PresentationFormat>Произвольный</PresentationFormat>
  <Paragraphs>101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User-01</dc:creator>
  <cp:lastModifiedBy>ПК</cp:lastModifiedBy>
  <cp:revision>50</cp:revision>
  <dcterms:created xsi:type="dcterms:W3CDTF">2016-02-10T18:35:35Z</dcterms:created>
  <dcterms:modified xsi:type="dcterms:W3CDTF">2023-03-10T16:36:42Z</dcterms:modified>
</cp:coreProperties>
</file>