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71" r:id="rId11"/>
    <p:sldId id="260" r:id="rId12"/>
    <p:sldId id="272" r:id="rId13"/>
    <p:sldId id="273" r:id="rId14"/>
    <p:sldId id="274" r:id="rId15"/>
    <p:sldId id="275" r:id="rId16"/>
    <p:sldId id="276" r:id="rId17"/>
    <p:sldId id="277" r:id="rId18"/>
    <p:sldId id="268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9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00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6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2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8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1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2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8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9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1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136904" cy="281636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chemeClr val="accent2">
                    <a:lumMod val="50000"/>
                  </a:schemeClr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Життєві форми рослин. Зв’язки рослин з іншими організмами.</a:t>
            </a:r>
            <a:endParaRPr lang="uk-UA" sz="50600" b="1" i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E60D385C-FF9B-4138-B024-0C27BFD35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8" y="2060848"/>
            <a:ext cx="7776864" cy="435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832" y="260648"/>
            <a:ext cx="8885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Monotype Corsiva" panose="03010101010201010101" pitchFamily="66" charset="0"/>
              </a:rPr>
              <a:t>Кожний</a:t>
            </a:r>
            <a:r>
              <a:rPr lang="ru-RU" sz="2400" dirty="0">
                <a:latin typeface="Monotype Corsiva" panose="03010101010201010101" pitchFamily="66" charset="0"/>
              </a:rPr>
              <a:t> тип </a:t>
            </a:r>
            <a:r>
              <a:rPr lang="ru-RU" sz="2400" dirty="0" err="1">
                <a:latin typeface="Monotype Corsiva" panose="03010101010201010101" pitchFamily="66" charset="0"/>
              </a:rPr>
              <a:t>рослинного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угруповання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має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певний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видовий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склад</a:t>
            </a:r>
            <a:r>
              <a:rPr lang="ru-RU" sz="2400" dirty="0">
                <a:latin typeface="Monotype Corsiva" panose="03010101010201010101" pitchFamily="66" charset="0"/>
              </a:rPr>
              <a:t>. У </a:t>
            </a:r>
            <a:r>
              <a:rPr lang="ru-RU" sz="2400" dirty="0" err="1">
                <a:latin typeface="Monotype Corsiva" panose="03010101010201010101" pitchFamily="66" charset="0"/>
              </a:rPr>
              <a:t>ньому</a:t>
            </a:r>
            <a:r>
              <a:rPr lang="ru-RU" sz="2400" dirty="0">
                <a:latin typeface="Monotype Corsiva" panose="03010101010201010101" pitchFamily="66" charset="0"/>
              </a:rPr>
              <a:t> є один </a:t>
            </a:r>
            <a:r>
              <a:rPr lang="ru-RU" sz="2400" dirty="0" err="1">
                <a:latin typeface="Monotype Corsiva" panose="03010101010201010101" pitchFamily="66" charset="0"/>
              </a:rPr>
              <a:t>чи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кілька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видів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чисельність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яких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чітко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переважає</a:t>
            </a:r>
            <a:r>
              <a:rPr lang="ru-RU" sz="2400" dirty="0">
                <a:latin typeface="Monotype Corsiva" panose="03010101010201010101" pitchFamily="66" charset="0"/>
              </a:rPr>
              <a:t> над </a:t>
            </a:r>
            <a:r>
              <a:rPr lang="ru-RU" sz="2400" dirty="0" err="1">
                <a:latin typeface="Monotype Corsiva" panose="03010101010201010101" pitchFamily="66" charset="0"/>
              </a:rPr>
              <a:t>іншими</a:t>
            </a:r>
            <a:r>
              <a:rPr lang="ru-RU" sz="2400" dirty="0">
                <a:latin typeface="Monotype Corsiva" panose="03010101010201010101" pitchFamily="66" charset="0"/>
              </a:rPr>
              <a:t>. </a:t>
            </a:r>
            <a:r>
              <a:rPr lang="ru-RU" sz="2400" dirty="0" err="1">
                <a:latin typeface="Monotype Corsiva" panose="03010101010201010101" pitchFamily="66" charset="0"/>
              </a:rPr>
              <a:t>Розподіл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рослинних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угруповань</a:t>
            </a:r>
            <a:r>
              <a:rPr lang="ru-RU" sz="2400" dirty="0">
                <a:latin typeface="Monotype Corsiva" panose="03010101010201010101" pitchFamily="66" charset="0"/>
              </a:rPr>
              <a:t> по </a:t>
            </a:r>
            <a:r>
              <a:rPr lang="ru-RU" sz="2400" dirty="0" err="1">
                <a:latin typeface="Monotype Corsiva" panose="03010101010201010101" pitchFamily="66" charset="0"/>
              </a:rPr>
              <a:t>земній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кулі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визначається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умовами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довкілля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48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7" y="2708920"/>
            <a:ext cx="34424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 rot="17547041">
            <a:off x="1494992" y="-400780"/>
            <a:ext cx="1933636" cy="4542944"/>
          </a:xfrm>
          <a:prstGeom prst="curvedRightArrow">
            <a:avLst>
              <a:gd name="adj1" fmla="val 25000"/>
              <a:gd name="adj2" fmla="val 79019"/>
              <a:gd name="adj3" fmla="val 2821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4" y="95393"/>
            <a:ext cx="8674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Види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які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входять</a:t>
            </a:r>
            <a:r>
              <a:rPr lang="ru-RU" sz="2400" dirty="0">
                <a:latin typeface="Monotype Corsiva" panose="03010101010201010101" pitchFamily="66" charset="0"/>
              </a:rPr>
              <a:t> до складу </a:t>
            </a:r>
            <a:r>
              <a:rPr lang="ru-RU" sz="2400" dirty="0" err="1">
                <a:latin typeface="Monotype Corsiva" panose="03010101010201010101" pitchFamily="66" charset="0"/>
              </a:rPr>
              <a:t>угруповань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мають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різну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чисельність</a:t>
            </a:r>
            <a:r>
              <a:rPr lang="ru-RU" sz="2400" dirty="0">
                <a:latin typeface="Monotype Corsiva" panose="03010101010201010101" pitchFamily="66" charset="0"/>
              </a:rPr>
              <a:t> і густоту </a:t>
            </a:r>
            <a:r>
              <a:rPr lang="ru-RU" sz="2400" dirty="0" err="1">
                <a:latin typeface="Monotype Corsiva" panose="03010101010201010101" pitchFamily="66" charset="0"/>
              </a:rPr>
              <a:t>зростання</a:t>
            </a:r>
            <a:r>
              <a:rPr lang="ru-RU" sz="2400" dirty="0">
                <a:latin typeface="Monotype Corsiva" panose="03010101010201010101" pitchFamily="66" charset="0"/>
              </a:rPr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Домінуючий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вид </a:t>
            </a:r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угруповання</a:t>
            </a:r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dirty="0">
                <a:latin typeface="Comic Sans MS" pitchFamily="66" charset="0"/>
              </a:rPr>
              <a:t>– </a:t>
            </a:r>
            <a:r>
              <a:rPr lang="ru-RU" sz="2400" dirty="0" err="1">
                <a:latin typeface="Monotype Corsiva" panose="03010101010201010101" pitchFamily="66" charset="0"/>
              </a:rPr>
              <a:t>найчисленніший</a:t>
            </a:r>
            <a:r>
              <a:rPr lang="ru-RU" sz="2400" dirty="0">
                <a:latin typeface="Monotype Corsiva" panose="03010101010201010101" pitchFamily="66" charset="0"/>
              </a:rPr>
              <a:t> вид, </a:t>
            </a:r>
            <a:r>
              <a:rPr lang="ru-RU" sz="2400" dirty="0" err="1">
                <a:latin typeface="Monotype Corsiva" panose="03010101010201010101" pitchFamily="66" charset="0"/>
              </a:rPr>
              <a:t>який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визначає</a:t>
            </a:r>
            <a:r>
              <a:rPr lang="ru-RU" sz="2400" dirty="0">
                <a:latin typeface="Monotype Corsiva" panose="03010101010201010101" pitchFamily="66" charset="0"/>
              </a:rPr>
              <a:t> характер самого </a:t>
            </a:r>
            <a:r>
              <a:rPr lang="ru-RU" sz="2400" dirty="0" err="1">
                <a:latin typeface="Monotype Corsiva" panose="03010101010201010101" pitchFamily="66" charset="0"/>
              </a:rPr>
              <a:t>рослинного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угруповання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97" y="4700209"/>
            <a:ext cx="4034755" cy="201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1728"/>
            <a:ext cx="3746115" cy="280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74" y="3241692"/>
            <a:ext cx="1415042" cy="167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4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6399"/>
            <a:ext cx="8322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Кожне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рослинне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угруповання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характеризується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ярусністю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- </a:t>
            </a:r>
            <a:r>
              <a:rPr lang="ru-RU" sz="2800" dirty="0" err="1">
                <a:latin typeface="Monotype Corsiva" panose="03010101010201010101" pitchFamily="66" charset="0"/>
              </a:rPr>
              <a:t>певне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просторове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розташуванням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різних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видів</a:t>
            </a:r>
            <a:endParaRPr lang="ru-RU" sz="28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5" y="2687812"/>
            <a:ext cx="53476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4" y="1170792"/>
            <a:ext cx="8491722" cy="157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6"/>
          <a:stretch/>
        </p:blipFill>
        <p:spPr bwMode="auto">
          <a:xfrm>
            <a:off x="5486240" y="2687812"/>
            <a:ext cx="3393166" cy="25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5" y="2692555"/>
            <a:ext cx="2561177" cy="40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21776" y="5241528"/>
            <a:ext cx="3518825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dirty="0" err="1">
                <a:latin typeface="Monotype Corsiva" panose="03010101010201010101" pitchFamily="66" charset="0"/>
              </a:rPr>
              <a:t>Найглибше</a:t>
            </a:r>
            <a:r>
              <a:rPr lang="ru-RU" sz="2200" dirty="0"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latin typeface="Monotype Corsiva" panose="03010101010201010101" pitchFamily="66" charset="0"/>
              </a:rPr>
              <a:t>проникає</a:t>
            </a:r>
            <a:r>
              <a:rPr lang="ru-RU" sz="2200" dirty="0"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latin typeface="Monotype Corsiva" panose="03010101010201010101" pitchFamily="66" charset="0"/>
              </a:rPr>
              <a:t>коріння</a:t>
            </a:r>
            <a:r>
              <a:rPr lang="ru-RU" sz="2200" dirty="0">
                <a:latin typeface="Monotype Corsiva" panose="03010101010201010101" pitchFamily="66" charset="0"/>
              </a:rPr>
              <a:t> дерев, </a:t>
            </a:r>
            <a:r>
              <a:rPr lang="ru-RU" sz="2200" dirty="0" err="1">
                <a:latin typeface="Monotype Corsiva" panose="03010101010201010101" pitchFamily="66" charset="0"/>
              </a:rPr>
              <a:t>вище</a:t>
            </a:r>
            <a:r>
              <a:rPr lang="ru-RU" sz="2200" dirty="0"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latin typeface="Monotype Corsiva" panose="03010101010201010101" pitchFamily="66" charset="0"/>
              </a:rPr>
              <a:t>розташовані</a:t>
            </a:r>
            <a:r>
              <a:rPr lang="ru-RU" sz="2200" dirty="0"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latin typeface="Monotype Corsiva" panose="03010101010201010101" pitchFamily="66" charset="0"/>
              </a:rPr>
              <a:t>корені</a:t>
            </a:r>
            <a:r>
              <a:rPr lang="ru-RU" sz="2200" dirty="0"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latin typeface="Monotype Corsiva" panose="03010101010201010101" pitchFamily="66" charset="0"/>
              </a:rPr>
              <a:t>чагарників</a:t>
            </a:r>
            <a:r>
              <a:rPr lang="ru-RU" sz="2200" dirty="0">
                <a:latin typeface="Monotype Corsiva" panose="03010101010201010101" pitchFamily="66" charset="0"/>
              </a:rPr>
              <a:t>, </a:t>
            </a:r>
            <a:r>
              <a:rPr lang="ru-RU" sz="2200" dirty="0" err="1">
                <a:latin typeface="Monotype Corsiva" panose="03010101010201010101" pitchFamily="66" charset="0"/>
              </a:rPr>
              <a:t>ближче</a:t>
            </a:r>
            <a:r>
              <a:rPr lang="ru-RU" sz="2200" dirty="0">
                <a:latin typeface="Monotype Corsiva" panose="03010101010201010101" pitchFamily="66" charset="0"/>
              </a:rPr>
              <a:t> до </a:t>
            </a:r>
            <a:r>
              <a:rPr lang="ru-RU" sz="2200" dirty="0" err="1">
                <a:latin typeface="Monotype Corsiva" panose="03010101010201010101" pitchFamily="66" charset="0"/>
              </a:rPr>
              <a:t>поверхні</a:t>
            </a:r>
            <a:r>
              <a:rPr lang="ru-RU" sz="2200" dirty="0">
                <a:latin typeface="Monotype Corsiva" panose="03010101010201010101" pitchFamily="66" charset="0"/>
              </a:rPr>
              <a:t> - </a:t>
            </a:r>
            <a:r>
              <a:rPr lang="ru-RU" sz="2200" dirty="0" err="1">
                <a:latin typeface="Monotype Corsiva" panose="03010101010201010101" pitchFamily="66" charset="0"/>
              </a:rPr>
              <a:t>корені</a:t>
            </a:r>
            <a:r>
              <a:rPr lang="ru-RU" sz="2200" dirty="0"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latin typeface="Monotype Corsiva" panose="03010101010201010101" pitchFamily="66" charset="0"/>
              </a:rPr>
              <a:t>трав'янистих</a:t>
            </a:r>
            <a:r>
              <a:rPr lang="ru-RU" sz="2200" dirty="0">
                <a:latin typeface="Monotype Corsiva" panose="03010101010201010101" pitchFamily="66" charset="0"/>
              </a:rPr>
              <a:t> </a:t>
            </a:r>
            <a:r>
              <a:rPr lang="ru-RU" sz="2200" dirty="0" err="1">
                <a:latin typeface="Monotype Corsiva" panose="03010101010201010101" pitchFamily="66" charset="0"/>
              </a:rPr>
              <a:t>рослин</a:t>
            </a:r>
            <a:r>
              <a:rPr lang="ru-RU" sz="2200" dirty="0">
                <a:latin typeface="Monotype Corsiva" panose="03010101010201010101" pitchFamily="66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20525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0" y="620688"/>
            <a:ext cx="849291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3857" y="628645"/>
            <a:ext cx="6481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високорослі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дерева - сосна, дуб, граб. 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9602"/>
            <a:ext cx="5383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Надземна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ярусність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мішаного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лісу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613154"/>
            <a:ext cx="4885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невисокі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дерева (дика груша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тощо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2229" y="4039027"/>
            <a:ext cx="803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утворений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чагарниками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(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ліщина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ожина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та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ін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.).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2229" y="5313600"/>
            <a:ext cx="526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утворений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мохами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, грибами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7307" y="4869160"/>
            <a:ext cx="7770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складають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трав'янисті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рослини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(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розрив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-трава,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медунка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барвінок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343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52" y="4486155"/>
            <a:ext cx="2214137" cy="224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3" y="188640"/>
            <a:ext cx="83304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459476"/>
            <a:ext cx="2435152" cy="9194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Monotype Corsiva" panose="03010101010201010101" pitchFamily="66" charset="0"/>
              </a:rPr>
              <a:t>переважають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деревні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рослини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2656" y="1473556"/>
            <a:ext cx="2461392" cy="29107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Monotype Corsiva" panose="03010101010201010101" pitchFamily="66" charset="0"/>
              </a:rPr>
              <a:t>панують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багаторічні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трав’янисті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рослини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що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ростуть</a:t>
            </a:r>
            <a:r>
              <a:rPr lang="ru-RU" sz="2400" dirty="0">
                <a:latin typeface="Monotype Corsiva" panose="03010101010201010101" pitchFamily="66" charset="0"/>
              </a:rPr>
              <a:t> та </a:t>
            </a:r>
            <a:r>
              <a:rPr lang="ru-RU" sz="2400" dirty="0" err="1">
                <a:latin typeface="Monotype Corsiva" panose="03010101010201010101" pitchFamily="66" charset="0"/>
              </a:rPr>
              <a:t>розвиваються</a:t>
            </a:r>
            <a:r>
              <a:rPr lang="ru-RU" sz="2400" dirty="0">
                <a:latin typeface="Monotype Corsiva" panose="03010101010201010101" pitchFamily="66" charset="0"/>
              </a:rPr>
              <a:t> з </a:t>
            </a:r>
            <a:r>
              <a:rPr lang="ru-RU" sz="2400" dirty="0" err="1">
                <a:latin typeface="Monotype Corsiva" panose="03010101010201010101" pitchFamily="66" charset="0"/>
              </a:rPr>
              <a:t>весни</a:t>
            </a:r>
            <a:r>
              <a:rPr lang="ru-RU" sz="2400" dirty="0">
                <a:latin typeface="Monotype Corsiva" panose="03010101010201010101" pitchFamily="66" charset="0"/>
              </a:rPr>
              <a:t> до </a:t>
            </a:r>
            <a:r>
              <a:rPr lang="ru-RU" sz="2400" dirty="0" err="1">
                <a:latin typeface="Monotype Corsiva" panose="03010101010201010101" pitchFamily="66" charset="0"/>
              </a:rPr>
              <a:t>осені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579193"/>
            <a:ext cx="2016224" cy="24869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Monotype Corsiva" panose="03010101010201010101" pitchFamily="66" charset="0"/>
              </a:rPr>
              <a:t>панують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багаторічні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трав’янисті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рослини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із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родини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Злакові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7413" y="1473556"/>
            <a:ext cx="2016223" cy="13280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Monotype Corsiva" panose="03010101010201010101" pitchFamily="66" charset="0"/>
              </a:rPr>
              <a:t>надмірно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зволожені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території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4791" r="5112" b="11313"/>
          <a:stretch/>
        </p:blipFill>
        <p:spPr bwMode="auto">
          <a:xfrm>
            <a:off x="7171224" y="3123487"/>
            <a:ext cx="1908600" cy="20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22" y="4066111"/>
            <a:ext cx="19240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6377"/>
            <a:ext cx="1857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45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8945"/>
            <a:ext cx="6336704" cy="393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56102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6"/>
          <a:stretch/>
        </p:blipFill>
        <p:spPr bwMode="auto">
          <a:xfrm>
            <a:off x="357782" y="186856"/>
            <a:ext cx="8330491" cy="36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27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290" y="196384"/>
            <a:ext cx="8430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Штучн</a:t>
            </a:r>
            <a:r>
              <a:rPr lang="uk-UA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і </a:t>
            </a:r>
            <a:r>
              <a:rPr lang="ru-RU" sz="24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угрупування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</a:rPr>
              <a:t>— сади, </a:t>
            </a:r>
            <a:r>
              <a:rPr lang="ru-RU" sz="2400" dirty="0" err="1">
                <a:latin typeface="Monotype Corsiva" panose="03010101010201010101" pitchFamily="66" charset="0"/>
              </a:rPr>
              <a:t>ягідники</a:t>
            </a:r>
            <a:r>
              <a:rPr lang="ru-RU" sz="2400" dirty="0">
                <a:latin typeface="Monotype Corsiva" panose="03010101010201010101" pitchFamily="66" charset="0"/>
              </a:rPr>
              <a:t>, парки, поля, </a:t>
            </a:r>
            <a:r>
              <a:rPr lang="ru-RU" sz="2400" dirty="0" err="1">
                <a:latin typeface="Monotype Corsiva" panose="03010101010201010101" pitchFamily="66" charset="0"/>
              </a:rPr>
              <a:t>баштани</a:t>
            </a:r>
            <a:r>
              <a:rPr lang="ru-RU" sz="2400" dirty="0">
                <a:latin typeface="Monotype Corsiva" panose="03010101010201010101" pitchFamily="66" charset="0"/>
              </a:rPr>
              <a:t>, городи, </a:t>
            </a:r>
            <a:r>
              <a:rPr lang="ru-RU" sz="2400" dirty="0" err="1">
                <a:latin typeface="Monotype Corsiva" panose="03010101010201010101" pitchFamily="66" charset="0"/>
              </a:rPr>
              <a:t>квітники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пасовища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лісонасадження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що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існують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завдяки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підтримці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людиною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бо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здатні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самостійно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існувати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тривалий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час.</a:t>
            </a:r>
            <a:r>
              <a:rPr lang="ru-RU" sz="2400" dirty="0">
                <a:latin typeface="Monotype Corsiva" panose="03010101010201010101" pitchFamily="66" charset="0"/>
              </a:rPr>
              <a:t>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738036"/>
            <a:ext cx="4550177" cy="32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10296" r="6246" b="9149"/>
          <a:stretch/>
        </p:blipFill>
        <p:spPr bwMode="auto">
          <a:xfrm>
            <a:off x="2843808" y="3782084"/>
            <a:ext cx="4494346" cy="307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57" y="1841685"/>
            <a:ext cx="3617652" cy="270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1290" b="13684"/>
          <a:stretch/>
        </p:blipFill>
        <p:spPr bwMode="auto">
          <a:xfrm>
            <a:off x="438300" y="1873373"/>
            <a:ext cx="2088232" cy="122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00" y="4595323"/>
            <a:ext cx="3454194" cy="230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2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3" y="7937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Зв’язки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угрупованнях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1" y="654268"/>
            <a:ext cx="7077595" cy="18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01" y="2132856"/>
            <a:ext cx="2198631" cy="312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22" y="2492784"/>
            <a:ext cx="28575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1128"/>
            <a:ext cx="24384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5" y="4801345"/>
            <a:ext cx="3388292" cy="193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6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559" y="806528"/>
            <a:ext cx="8757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• </a:t>
            </a:r>
            <a:r>
              <a:rPr lang="ru-RU" sz="2800" dirty="0" err="1">
                <a:latin typeface="Monotype Corsiva" panose="03010101010201010101" pitchFamily="66" charset="0"/>
              </a:rPr>
              <a:t>Руйнування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природних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рослинних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угруповань</a:t>
            </a:r>
            <a:r>
              <a:rPr lang="ru-RU" sz="2800" dirty="0">
                <a:latin typeface="Monotype Corsiva" panose="03010101010201010101" pitchFamily="66" charset="0"/>
              </a:rPr>
              <a:t> (</a:t>
            </a:r>
            <a:r>
              <a:rPr lang="ru-RU" sz="2800" dirty="0" err="1">
                <a:latin typeface="Monotype Corsiva" panose="03010101010201010101" pitchFamily="66" charset="0"/>
              </a:rPr>
              <a:t>вирубування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лісів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осушення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боліт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розорювання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цілинного</a:t>
            </a:r>
            <a:r>
              <a:rPr lang="ru-RU" sz="2800" dirty="0">
                <a:latin typeface="Monotype Corsiva" panose="03010101010201010101" pitchFamily="66" charset="0"/>
              </a:rPr>
              <a:t> степу </a:t>
            </a:r>
            <a:r>
              <a:rPr lang="ru-RU" sz="2800" dirty="0" err="1">
                <a:latin typeface="Monotype Corsiva" panose="03010101010201010101" pitchFamily="66" charset="0"/>
              </a:rPr>
              <a:t>тощо</a:t>
            </a:r>
            <a:r>
              <a:rPr lang="ru-RU" sz="2800" dirty="0">
                <a:latin typeface="Monotype Corsiva" panose="03010101010201010101" pitchFamily="66" charset="0"/>
              </a:rPr>
              <a:t>), а на </a:t>
            </a:r>
            <a:r>
              <a:rPr lang="ru-RU" sz="2800" dirty="0" err="1">
                <a:latin typeface="Monotype Corsiva" panose="03010101010201010101" pitchFamily="66" charset="0"/>
              </a:rPr>
              <a:t>їхньому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місці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створення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недовговічних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штучних</a:t>
            </a:r>
            <a:r>
              <a:rPr lang="ru-RU" sz="2800" dirty="0">
                <a:latin typeface="Monotype Corsiva" panose="03010101010201010101" pitchFamily="66" charset="0"/>
              </a:rPr>
              <a:t>. 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8083" y="4221088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•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Неправильний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обробіток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ґрунтів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та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забруднення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різними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хімічними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речовинами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(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отрутохімікати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надлишки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мінеральних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добрив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тощо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) та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радіонуклідами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порушує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їхню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природну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структуру та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веде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до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зменшення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товщі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верхнього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родючого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гумусового шару.</a:t>
            </a:r>
            <a:endParaRPr lang="ru-RU" sz="24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160" y="2373005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omic Sans MS" pitchFamily="66" charset="0"/>
              </a:rPr>
              <a:t>•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Масове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винищення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певних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видів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організмів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одні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яких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уже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зникли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нашої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планети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, а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інші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перебувають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межі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зникнення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(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рослини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цінною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деревиною,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гарними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квітами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лікарські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рослини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їстівні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гриби</a:t>
            </a:r>
            <a:r>
              <a:rPr lang="ru-RU" sz="2800" dirty="0">
                <a:solidFill>
                  <a:prstClr val="black"/>
                </a:solidFill>
                <a:latin typeface="Monotype Corsiva" panose="03010101010201010101" pitchFamily="66" charset="0"/>
              </a:rPr>
              <a:t>).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787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Негативний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вплив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рослинні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угруповання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E:\картинки по теме Школа\цифры знаки\Рисун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386"/>
            <a:ext cx="1801153" cy="23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0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08" y="1291669"/>
            <a:ext cx="8787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Життєві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форми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рослин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визначають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за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зовнішньою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будовою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пов’язана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із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пристосуванням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до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усіх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факторів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середовища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Життєва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форма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також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характеризує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тривалість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рослини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3512" y="3458874"/>
            <a:ext cx="8583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Основними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життєвими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формами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рослин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 Є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деревні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(дерева та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чагарники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),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напівдеревні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трав’янисті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(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багаторічні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однорічні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)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форми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6206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Comic Sans MS" pitchFamily="66" charset="0"/>
              </a:rPr>
              <a:t>ВИСНОВОК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картинки по теме Школа\цифры знаки\znayka_0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942238"/>
            <a:ext cx="1816114" cy="181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97" y="5042118"/>
            <a:ext cx="129634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56490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Життєва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форма  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рослин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-</a:t>
            </a:r>
            <a:r>
              <a:rPr lang="ru-RU" sz="3200" dirty="0" err="1">
                <a:latin typeface="Monotype Corsiva" panose="03010101010201010101" pitchFamily="66" charset="0"/>
              </a:rPr>
              <a:t>певна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морфологічна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будова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рослини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склалася</a:t>
            </a:r>
            <a:r>
              <a:rPr lang="ru-RU" sz="3200" dirty="0">
                <a:latin typeface="Monotype Corsiva" panose="03010101010201010101" pitchFamily="66" charset="0"/>
              </a:rPr>
              <a:t> в </a:t>
            </a:r>
            <a:r>
              <a:rPr lang="ru-RU" sz="3200" dirty="0" err="1">
                <a:latin typeface="Monotype Corsiva" panose="03010101010201010101" pitchFamily="66" charset="0"/>
              </a:rPr>
              <a:t>процесі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еволюції</a:t>
            </a:r>
            <a:r>
              <a:rPr lang="ru-RU" sz="3200" dirty="0">
                <a:latin typeface="Monotype Corsiva" panose="03010101010201010101" pitchFamily="66" charset="0"/>
              </a:rPr>
              <a:t> як </a:t>
            </a:r>
            <a:r>
              <a:rPr lang="ru-RU" sz="3200" dirty="0" err="1">
                <a:latin typeface="Monotype Corsiva" panose="03010101010201010101" pitchFamily="66" charset="0"/>
              </a:rPr>
              <a:t>пристосування</a:t>
            </a:r>
            <a:r>
              <a:rPr lang="ru-RU" sz="3200" dirty="0">
                <a:latin typeface="Monotype Corsiva" panose="03010101010201010101" pitchFamily="66" charset="0"/>
              </a:rPr>
              <a:t> до умов </a:t>
            </a:r>
            <a:r>
              <a:rPr lang="ru-RU" sz="3200" dirty="0" err="1">
                <a:latin typeface="Monotype Corsiva" panose="03010101010201010101" pitchFamily="66" charset="0"/>
              </a:rPr>
              <a:t>середовища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72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27" y="2418748"/>
            <a:ext cx="75787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4" y="476671"/>
            <a:ext cx="868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ЖИТТ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ЄВІ ФОРМИ РОСЛИН</a:t>
            </a: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" name="Прямая со стрелкой 2"/>
          <p:cNvCxnSpPr>
            <a:cxnSpLocks/>
          </p:cNvCxnSpPr>
          <p:nvPr/>
        </p:nvCxnSpPr>
        <p:spPr>
          <a:xfrm flipH="1">
            <a:off x="2306196" y="1184557"/>
            <a:ext cx="825644" cy="15243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4671790" y="1213823"/>
            <a:ext cx="485401" cy="22151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5724128" y="1185373"/>
            <a:ext cx="504056" cy="23156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6597491" y="1213823"/>
            <a:ext cx="998845" cy="26472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3776629" y="1238794"/>
            <a:ext cx="70658" cy="21902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60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0364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Дерева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– 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багаторічні рослини з дерев'янистими надземними частинами, чітко вираженим одним стовбуром, не нижче 2 м висоти.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forest_fog_tre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46339"/>
            <a:ext cx="3888432" cy="2916324"/>
          </a:xfrm>
          <a:prstGeom prst="rect">
            <a:avLst/>
          </a:prstGeom>
        </p:spPr>
      </p:pic>
      <p:pic>
        <p:nvPicPr>
          <p:cNvPr id="5" name="Рисунок 4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461" y="3290234"/>
            <a:ext cx="4721527" cy="314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08" y="216024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Кущі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—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багаторічні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рослини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з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дерев'яніючими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надземними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частинами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 На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відміну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від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дерев, не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мають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яскраво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вираженого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стовбура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: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кущення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починається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від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самої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землі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Тому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утворюється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кілька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рівноцінних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стовбурів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" name="Рисунок 4" descr="0_dc7a_d0f98d0c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26496"/>
            <a:ext cx="3934829" cy="2951122"/>
          </a:xfrm>
          <a:prstGeom prst="rect">
            <a:avLst/>
          </a:prstGeom>
        </p:spPr>
      </p:pic>
      <p:pic>
        <p:nvPicPr>
          <p:cNvPr id="6" name="Рисунок 5" descr="DSCF0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6390" y="3690854"/>
            <a:ext cx="4423054" cy="29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Кущики</a:t>
            </a:r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latin typeface="Monotype Corsiva" panose="03010101010201010101" pitchFamily="66" charset="0"/>
              </a:rPr>
              <a:t>схожі</a:t>
            </a:r>
            <a:r>
              <a:rPr lang="ru-RU" sz="3600" dirty="0">
                <a:latin typeface="Monotype Corsiva" panose="03010101010201010101" pitchFamily="66" charset="0"/>
              </a:rPr>
              <a:t> за </a:t>
            </a:r>
            <a:r>
              <a:rPr lang="ru-RU" sz="3600" dirty="0" err="1">
                <a:latin typeface="Monotype Corsiva" panose="03010101010201010101" pitchFamily="66" charset="0"/>
              </a:rPr>
              <a:t>будовою</a:t>
            </a:r>
            <a:r>
              <a:rPr lang="ru-RU" sz="3600" dirty="0">
                <a:latin typeface="Monotype Corsiva" panose="03010101010201010101" pitchFamily="66" charset="0"/>
              </a:rPr>
              <a:t> з кущами, але </a:t>
            </a:r>
            <a:r>
              <a:rPr lang="ru-RU" sz="3600" dirty="0" err="1">
                <a:latin typeface="Monotype Corsiva" panose="03010101010201010101" pitchFamily="66" charset="0"/>
              </a:rPr>
              <a:t>низькі</a:t>
            </a:r>
            <a:r>
              <a:rPr lang="ru-RU" sz="3600" dirty="0">
                <a:latin typeface="Monotype Corsiva" panose="03010101010201010101" pitchFamily="66" charset="0"/>
              </a:rPr>
              <a:t>, не </a:t>
            </a:r>
            <a:r>
              <a:rPr lang="ru-RU" sz="3600" dirty="0" err="1">
                <a:latin typeface="Monotype Corsiva" panose="03010101010201010101" pitchFamily="66" charset="0"/>
              </a:rPr>
              <a:t>вищі</a:t>
            </a:r>
            <a:r>
              <a:rPr lang="ru-RU" sz="3600" dirty="0">
                <a:latin typeface="Monotype Corsiva" panose="03010101010201010101" pitchFamily="66" charset="0"/>
              </a:rPr>
              <a:t> за 50 см.</a:t>
            </a:r>
          </a:p>
        </p:txBody>
      </p:sp>
      <p:pic>
        <p:nvPicPr>
          <p:cNvPr id="4" name="Рисунок 3" descr="ena_1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811229" cy="3467207"/>
          </a:xfrm>
          <a:prstGeom prst="rect">
            <a:avLst/>
          </a:prstGeom>
        </p:spPr>
      </p:pic>
      <p:pic>
        <p:nvPicPr>
          <p:cNvPr id="5" name="Рисунок 4" descr="ena_3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5228" y="2780928"/>
            <a:ext cx="4110993" cy="36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Напівкущі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відрізняються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від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кущиків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тим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що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у них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дерев'яніють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тільки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нижні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частини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пагонів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верхні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часто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відмирають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7" y="1988840"/>
            <a:ext cx="431508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68" y="3212976"/>
            <a:ext cx="42132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69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24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Ліани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—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рослини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зі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стеблами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в'ються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і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чіпляються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за опору.</a:t>
            </a:r>
          </a:p>
        </p:txBody>
      </p:sp>
      <p:pic>
        <p:nvPicPr>
          <p:cNvPr id="4" name="Рисунок 3" descr="rast_lia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094" y="1628800"/>
            <a:ext cx="3231794" cy="3810000"/>
          </a:xfrm>
          <a:prstGeom prst="rect">
            <a:avLst/>
          </a:prstGeom>
        </p:spPr>
      </p:pic>
      <p:pic>
        <p:nvPicPr>
          <p:cNvPr id="5" name="Рисунок 4" descr="12.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24944"/>
            <a:ext cx="4824536" cy="33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6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Трав'янисті рослини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— багаторічні та однорічні рослини, в яких 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на зиму відмирають надземні частини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(багаторічні, дворічні) або відмирає уся рослина (однорічні).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Salvia-Vista-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2931368"/>
            <a:ext cx="3810000" cy="3810000"/>
          </a:xfrm>
          <a:prstGeom prst="rect">
            <a:avLst/>
          </a:prstGeom>
        </p:spPr>
      </p:pic>
      <p:pic>
        <p:nvPicPr>
          <p:cNvPr id="8" name="Рисунок 7" descr="qajshvd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656" y="2241070"/>
            <a:ext cx="3780320" cy="352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49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1350</TotalTime>
  <Words>512</Words>
  <Application>Microsoft Office PowerPoint</Application>
  <PresentationFormat>Екран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Comic Sans MS</vt:lpstr>
      <vt:lpstr>Monotype Corsiva</vt:lpstr>
      <vt:lpstr>Ретроспектива</vt:lpstr>
      <vt:lpstr>Життєві форми рослин. Зв’язки рослин з іншими організмами.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Asus</cp:lastModifiedBy>
  <cp:revision>22</cp:revision>
  <dcterms:created xsi:type="dcterms:W3CDTF">2019-03-19T16:26:48Z</dcterms:created>
  <dcterms:modified xsi:type="dcterms:W3CDTF">2021-07-22T19:22:58Z</dcterms:modified>
</cp:coreProperties>
</file>