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2" r:id="rId1"/>
  </p:sldMasterIdLst>
  <p:notesMasterIdLst>
    <p:notesMasterId r:id="rId20"/>
  </p:notesMasterIdLst>
  <p:sldIdLst>
    <p:sldId id="280" r:id="rId2"/>
    <p:sldId id="257" r:id="rId3"/>
    <p:sldId id="283" r:id="rId4"/>
    <p:sldId id="282" r:id="rId5"/>
    <p:sldId id="258" r:id="rId6"/>
    <p:sldId id="285" r:id="rId7"/>
    <p:sldId id="266" r:id="rId8"/>
    <p:sldId id="268" r:id="rId9"/>
    <p:sldId id="269" r:id="rId10"/>
    <p:sldId id="288" r:id="rId11"/>
    <p:sldId id="271" r:id="rId12"/>
    <p:sldId id="270" r:id="rId13"/>
    <p:sldId id="289" r:id="rId14"/>
    <p:sldId id="273" r:id="rId15"/>
    <p:sldId id="290" r:id="rId16"/>
    <p:sldId id="284" r:id="rId17"/>
    <p:sldId id="275" r:id="rId18"/>
    <p:sldId id="279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23F0B6-C39A-43CA-8031-257E56A5D7EC}">
  <a:tblStyle styleId="{B323F0B6-C39A-43CA-8031-257E56A5D7EC}" styleName="Table_0"/>
  <a:tblStyle styleId="{FA96EC92-236E-4954-9A27-6BF43A83F70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40B0C571-00EB-480D-A44D-BB6B75B6D949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4518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ru-RU" smtClean="0"/>
          </a:p>
          <a:p>
            <a:pPr marL="457200" marR="0" lvl="1" indent="0" algn="l" rtl="0">
              <a:spcBef>
                <a:spcPts val="0"/>
              </a:spcBef>
            </a:pPr>
            <a:endParaRPr lang="ru-RU" smtClean="0"/>
          </a:p>
          <a:p>
            <a:pPr marL="914400" marR="0" lvl="2" indent="0" algn="l" rtl="0">
              <a:spcBef>
                <a:spcPts val="0"/>
              </a:spcBef>
            </a:pPr>
            <a:endParaRPr lang="ru-RU" smtClean="0"/>
          </a:p>
          <a:p>
            <a:pPr marL="1371600" marR="0" lvl="3" indent="0" algn="l" rtl="0">
              <a:spcBef>
                <a:spcPts val="0"/>
              </a:spcBef>
            </a:pPr>
            <a:endParaRPr lang="ru-RU" smtClean="0"/>
          </a:p>
          <a:p>
            <a:pPr marL="1828800" marR="0" lvl="4" indent="0" algn="l" rtl="0">
              <a:spcBef>
                <a:spcPts val="0"/>
              </a:spcBef>
            </a:pPr>
            <a:endParaRPr lang="ru-RU" smtClean="0"/>
          </a:p>
          <a:p>
            <a:pPr marL="2286000" marR="0" lvl="5" indent="0" algn="l" rtl="0">
              <a:spcBef>
                <a:spcPts val="0"/>
              </a:spcBef>
            </a:pPr>
            <a:endParaRPr lang="ru-RU" smtClean="0"/>
          </a:p>
          <a:p>
            <a:pPr marL="2743200" marR="0" lvl="6" indent="0" algn="l" rtl="0">
              <a:spcBef>
                <a:spcPts val="0"/>
              </a:spcBef>
            </a:pPr>
            <a:endParaRPr lang="ru-RU" smtClean="0"/>
          </a:p>
          <a:p>
            <a:pPr marL="3200400" marR="0" lvl="7" indent="0" algn="l" rtl="0">
              <a:spcBef>
                <a:spcPts val="0"/>
              </a:spcBef>
            </a:pPr>
            <a:endParaRPr lang="ru-RU" smtClean="0"/>
          </a:p>
          <a:p>
            <a:pPr marL="3657600" marR="0" lvl="8" indent="0" algn="l" rtl="0">
              <a:spcBef>
                <a:spcPts val="0"/>
              </a:spcBef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нпм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96" y="4081466"/>
            <a:ext cx="3500462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ранпм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96" y="3643314"/>
            <a:ext cx="4838736" cy="251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10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500042"/>
            <a:ext cx="2285984" cy="1639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642910" y="2000240"/>
            <a:ext cx="66130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mtClean="0"/>
          </a:p>
          <a:p>
            <a:r>
              <a:rPr lang="uk-UA" sz="3200" smtClean="0"/>
              <a:t>Слухова сенсорна система. Вухо. Захист слуху.</a:t>
            </a:r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uk-UA" smtClean="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/>
          <a:lstStyle/>
          <a:p>
            <a:r>
              <a:rPr lang="uk-UA" dirty="0"/>
              <a:t>Слухові кісточки</a:t>
            </a:r>
            <a:endParaRPr lang="ru-RU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939223"/>
            <a:ext cx="5238766" cy="480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4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Середнє вухо</a:t>
            </a:r>
          </a:p>
        </p:txBody>
      </p:sp>
      <p:graphicFrame>
        <p:nvGraphicFramePr>
          <p:cNvPr id="199" name="Shape 199"/>
          <p:cNvGraphicFramePr/>
          <p:nvPr/>
        </p:nvGraphicFramePr>
        <p:xfrm>
          <a:off x="1285875" y="1785938"/>
          <a:ext cx="7358125" cy="4152910"/>
        </p:xfrm>
        <a:graphic>
          <a:graphicData uri="http://schemas.openxmlformats.org/drawingml/2006/table">
            <a:tbl>
              <a:tblPr>
                <a:noFill/>
                <a:tableStyleId>{B323F0B6-C39A-43CA-8031-257E56A5D7EC}</a:tableStyleId>
              </a:tblPr>
              <a:tblGrid>
                <a:gridCol w="2286025"/>
                <a:gridCol w="2643200"/>
                <a:gridCol w="2428900"/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2000" b="1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Частина органу слуху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2000" b="1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Будова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2000" b="1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Функції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1.Барабанна порожнина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Порожнина, заповнена повітрям,об’ємом 1</a:t>
                      </a:r>
                      <a:r>
                        <a:rPr lang="uk-UA" sz="18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</a:t>
                      </a:r>
                      <a:r>
                        <a:rPr lang="uk-UA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м</a:t>
                      </a:r>
                      <a:r>
                        <a:rPr lang="uk-UA" sz="1800" baseline="30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uk-UA" sz="18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endParaRPr sz="1800" baseline="30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Передача звуку.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2.Слухові кісточки</a:t>
                      </a:r>
                      <a:b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</a:br>
                      <a:endParaRPr lang="uk-UA" sz="1600" b="0" i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Молоточок,коваделко,стремінце масою 0,05г.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Передача звукових коливань,підсилення звуку.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3.Євстахієва труба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Calibri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Трубка,яка з’єднує порожнину середнього вуха з носоглоткою.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ct val="25000"/>
                        <a:buFont typeface="Verdana"/>
                        <a:buNone/>
                      </a:pPr>
                      <a:r>
                        <a:rPr lang="uk-UA" sz="1600" b="0" i="1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Вирівнювання тиску по обидва боки барабанної перетинки.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472" y="2928933"/>
            <a:ext cx="5351467" cy="3344861"/>
          </a:xfrm>
          <a:prstGeom prst="roundRect">
            <a:avLst>
              <a:gd name="adj" fmla="val 8594"/>
            </a:avLst>
          </a:prstGeom>
          <a:solidFill>
            <a:srgbClr val="EEEEEE"/>
          </a:solidFill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0750" y="1714500"/>
            <a:ext cx="2881312" cy="4176712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Внутрішнє вухо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263" y="1600200"/>
            <a:ext cx="3995737" cy="4525963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 smtClean="0"/>
              <a:t>вусі</a:t>
            </a:r>
            <a:endParaRPr lang="ru-RU" dirty="0"/>
          </a:p>
          <a:p>
            <a:r>
              <a:rPr lang="ru-RU" dirty="0"/>
              <a:t>три </a:t>
            </a:r>
            <a:r>
              <a:rPr lang="ru-RU" dirty="0" err="1"/>
              <a:t>півколові</a:t>
            </a:r>
            <a:r>
              <a:rPr lang="ru-RU" dirty="0"/>
              <a:t> канали і</a:t>
            </a:r>
          </a:p>
          <a:p>
            <a:r>
              <a:rPr lang="ru-RU" dirty="0"/>
              <a:t> завиток.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50117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Shape 212"/>
          <p:cNvGraphicFramePr/>
          <p:nvPr/>
        </p:nvGraphicFramePr>
        <p:xfrm>
          <a:off x="500034" y="571480"/>
          <a:ext cx="8143932" cy="3709375"/>
        </p:xfrm>
        <a:graphic>
          <a:graphicData uri="http://schemas.openxmlformats.org/drawingml/2006/table">
            <a:tbl>
              <a:tblPr>
                <a:noFill/>
                <a:tableStyleId>{B323F0B6-C39A-43CA-8031-257E56A5D7EC}</a:tableStyleId>
              </a:tblPr>
              <a:tblGrid>
                <a:gridCol w="2714644"/>
                <a:gridCol w="2714644"/>
                <a:gridCol w="2714644"/>
              </a:tblGrid>
              <a:tr h="115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Частина органа слуху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Будова.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Функція.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817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Внутрішнє вухо.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Завитка.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0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Спірально закручений канал в 2,5 оберти, що містить волоскові (рецепторні клітини), заповнені рідиною.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ct val="25000"/>
                        <a:buFont typeface="Tahoma"/>
                        <a:buNone/>
                      </a:pPr>
                      <a:r>
                        <a:rPr lang="uk-UA" sz="2800" b="0" i="0" u="none" strike="noStrike" cap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Сприйняття звуків.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mtClean="0"/>
              <a:t>Заповніть пропуски в тексті.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Орган слуху складається з ____ частин. Перша його частина – це </a:t>
            </a:r>
            <a:r>
              <a:rPr lang="uk-UA" b="1" dirty="0" smtClean="0"/>
              <a:t>_____  _____</a:t>
            </a:r>
            <a:r>
              <a:rPr lang="uk-UA" dirty="0" smtClean="0"/>
              <a:t>, до якої належить вушна раковина і зовнішній слуховий прохід. Вушна раковина утворена </a:t>
            </a:r>
            <a:r>
              <a:rPr lang="uk-UA" b="1" dirty="0" smtClean="0"/>
              <a:t>_____</a:t>
            </a:r>
            <a:r>
              <a:rPr lang="uk-UA" dirty="0" smtClean="0"/>
              <a:t>. Далі звукові коливання спрямовуються у </a:t>
            </a:r>
            <a:r>
              <a:rPr lang="uk-UA" b="1" dirty="0" smtClean="0"/>
              <a:t>_______</a:t>
            </a:r>
            <a:r>
              <a:rPr lang="uk-UA" dirty="0" smtClean="0"/>
              <a:t> прохід. Він має довжину </a:t>
            </a:r>
            <a:r>
              <a:rPr lang="uk-UA" b="1" dirty="0" smtClean="0"/>
              <a:t>______ . </a:t>
            </a:r>
            <a:r>
              <a:rPr lang="uk-UA" dirty="0" smtClean="0"/>
              <a:t>На межі зовнішнього і середнього вуха розміщується </a:t>
            </a:r>
            <a:r>
              <a:rPr lang="uk-UA" b="1" dirty="0" smtClean="0"/>
              <a:t>_____  ___</a:t>
            </a:r>
            <a:r>
              <a:rPr lang="uk-UA" dirty="0" smtClean="0"/>
              <a:t>. Вона направляє звукові коливання до середнього вуха. У порожнині середнього вуха розміщені три </a:t>
            </a:r>
            <a:r>
              <a:rPr lang="uk-UA" b="1" dirty="0" smtClean="0"/>
              <a:t>_______</a:t>
            </a:r>
            <a:r>
              <a:rPr lang="uk-UA" dirty="0" smtClean="0"/>
              <a:t> кісточки:</a:t>
            </a:r>
            <a:r>
              <a:rPr lang="uk-UA" b="1" dirty="0" smtClean="0"/>
              <a:t> _______, ____, ______. </a:t>
            </a:r>
            <a:r>
              <a:rPr lang="uk-UA" dirty="0" smtClean="0"/>
              <a:t>Порожнина середнього вуха з’єднана з носоглоткою </a:t>
            </a:r>
            <a:r>
              <a:rPr lang="uk-UA" b="1" dirty="0" smtClean="0"/>
              <a:t>______  _________</a:t>
            </a:r>
            <a:r>
              <a:rPr lang="uk-UA" dirty="0" smtClean="0"/>
              <a:t>. У глибині скроневої кістки розміщується </a:t>
            </a:r>
            <a:r>
              <a:rPr lang="uk-UA" b="1" dirty="0" smtClean="0"/>
              <a:t>____</a:t>
            </a:r>
            <a:r>
              <a:rPr lang="uk-UA" dirty="0" smtClean="0"/>
              <a:t> вухо. У ньому виконує функцію слуху </a:t>
            </a:r>
            <a:r>
              <a:rPr lang="uk-UA" b="1" dirty="0" smtClean="0"/>
              <a:t>_________</a:t>
            </a:r>
            <a:r>
              <a:rPr lang="uk-UA" dirty="0" smtClean="0"/>
              <a:t>, </a:t>
            </a:r>
            <a:r>
              <a:rPr lang="uk-UA" dirty="0" err="1" smtClean="0"/>
              <a:t>звукосприймальним</a:t>
            </a:r>
            <a:r>
              <a:rPr lang="uk-UA" dirty="0" smtClean="0"/>
              <a:t> апаратом є </a:t>
            </a:r>
            <a:r>
              <a:rPr lang="uk-UA" b="1" dirty="0" smtClean="0"/>
              <a:t>_________</a:t>
            </a:r>
            <a:r>
              <a:rPr lang="uk-UA" dirty="0" smtClean="0"/>
              <a:t> орган.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mtClean="0"/>
              <a:t>Заповніть пропуски в тексті.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Орган слуху складається з </a:t>
            </a:r>
            <a:r>
              <a:rPr lang="uk-UA" b="1" dirty="0" smtClean="0"/>
              <a:t>трьох</a:t>
            </a:r>
            <a:r>
              <a:rPr lang="uk-UA" dirty="0" smtClean="0"/>
              <a:t> частин. Перша його частина – це </a:t>
            </a:r>
            <a:r>
              <a:rPr lang="uk-UA" b="1" dirty="0" smtClean="0"/>
              <a:t>зовнішнє вухо</a:t>
            </a:r>
            <a:r>
              <a:rPr lang="uk-UA" dirty="0" smtClean="0"/>
              <a:t>, до якої належить вушна </a:t>
            </a:r>
            <a:r>
              <a:rPr lang="uk-UA" dirty="0" smtClean="0"/>
              <a:t>раковина </a:t>
            </a:r>
            <a:r>
              <a:rPr lang="uk-UA" dirty="0" smtClean="0"/>
              <a:t>і зовнішній слуховий прохід. Вушна раковина утворена </a:t>
            </a:r>
            <a:r>
              <a:rPr lang="uk-UA" b="1" dirty="0" smtClean="0"/>
              <a:t>хрящем</a:t>
            </a:r>
            <a:r>
              <a:rPr lang="uk-UA" dirty="0" smtClean="0"/>
              <a:t>. Далі звукові коливання спрямовуються у </a:t>
            </a:r>
            <a:r>
              <a:rPr lang="uk-UA" b="1" dirty="0" smtClean="0"/>
              <a:t>слуховий</a:t>
            </a:r>
            <a:r>
              <a:rPr lang="uk-UA" dirty="0" smtClean="0"/>
              <a:t> прохід. Він має довжину </a:t>
            </a:r>
            <a:r>
              <a:rPr lang="uk-UA" b="1" dirty="0" smtClean="0"/>
              <a:t>2,5 см</a:t>
            </a:r>
            <a:r>
              <a:rPr lang="uk-UA" dirty="0" smtClean="0"/>
              <a:t>. На межі зовнішнього і середнього вуха </a:t>
            </a:r>
            <a:r>
              <a:rPr lang="uk-UA" dirty="0" smtClean="0"/>
              <a:t>розміщується </a:t>
            </a:r>
            <a:r>
              <a:rPr lang="uk-UA" b="1" dirty="0" smtClean="0"/>
              <a:t>барабанна перетинка</a:t>
            </a:r>
            <a:r>
              <a:rPr lang="uk-UA" dirty="0" smtClean="0"/>
              <a:t>. Вона направляє звукові коливання до середнього вуха. У порожнині середнього вуха розміщені три </a:t>
            </a:r>
            <a:r>
              <a:rPr lang="uk-UA" b="1" dirty="0" smtClean="0"/>
              <a:t>слухові</a:t>
            </a:r>
            <a:r>
              <a:rPr lang="uk-UA" dirty="0" smtClean="0"/>
              <a:t> кісточки:</a:t>
            </a:r>
            <a:r>
              <a:rPr lang="uk-UA" b="1" dirty="0" smtClean="0"/>
              <a:t>молоточок, коваделко</a:t>
            </a:r>
            <a:r>
              <a:rPr lang="uk-UA" dirty="0" smtClean="0"/>
              <a:t>, </a:t>
            </a:r>
            <a:r>
              <a:rPr lang="uk-UA" b="1" dirty="0" smtClean="0"/>
              <a:t>стремінце</a:t>
            </a:r>
            <a:r>
              <a:rPr lang="uk-UA" dirty="0" smtClean="0"/>
              <a:t>. Порожнина середнього вуха з’єднана з носоглоткою </a:t>
            </a:r>
            <a:r>
              <a:rPr lang="uk-UA" b="1" dirty="0" smtClean="0"/>
              <a:t>слуховою (</a:t>
            </a:r>
            <a:r>
              <a:rPr lang="uk-UA" b="1" dirty="0" err="1" smtClean="0"/>
              <a:t>євстахієвою</a:t>
            </a:r>
            <a:r>
              <a:rPr lang="uk-UA" b="1" dirty="0" smtClean="0"/>
              <a:t>) трубою</a:t>
            </a:r>
            <a:r>
              <a:rPr lang="uk-UA" dirty="0" smtClean="0"/>
              <a:t>. У глибині скроневої кістки розміщується </a:t>
            </a:r>
            <a:r>
              <a:rPr lang="uk-UA" b="1" dirty="0" smtClean="0"/>
              <a:t>внутрішнє</a:t>
            </a:r>
            <a:r>
              <a:rPr lang="uk-UA" dirty="0" smtClean="0"/>
              <a:t> вухо. У ньому виконує функцію слуху </a:t>
            </a:r>
            <a:r>
              <a:rPr lang="uk-UA" b="1" dirty="0" smtClean="0"/>
              <a:t>завитка</a:t>
            </a:r>
            <a:r>
              <a:rPr lang="uk-UA" dirty="0" smtClean="0"/>
              <a:t>, </a:t>
            </a:r>
            <a:r>
              <a:rPr lang="uk-UA" dirty="0" err="1" smtClean="0"/>
              <a:t>звукосприймальним</a:t>
            </a:r>
            <a:r>
              <a:rPr lang="uk-UA" dirty="0" smtClean="0"/>
              <a:t> апаратом є </a:t>
            </a:r>
            <a:r>
              <a:rPr lang="uk-UA" b="1" dirty="0" err="1" smtClean="0"/>
              <a:t>кортієв</a:t>
            </a:r>
            <a:r>
              <a:rPr lang="uk-UA" dirty="0" smtClean="0"/>
              <a:t> орган.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984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0" y="1412775"/>
            <a:ext cx="9144001" cy="2092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800" b="0" i="0" u="none" strike="noStrike" cap="smal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Опрацювати </a:t>
            </a:r>
            <a:r>
              <a:rPr lang="uk-UA" sz="2800" b="0" i="0" u="none" strike="noStrike" cap="small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§</a:t>
            </a:r>
            <a:r>
              <a:rPr lang="uk-UA" sz="2800" cap="small" dirty="0" smtClean="0">
                <a:latin typeface="Calibri"/>
                <a:ea typeface="Calibri"/>
                <a:cs typeface="Calibri"/>
                <a:sym typeface="Calibri"/>
              </a:rPr>
              <a:t>39</a:t>
            </a:r>
            <a:r>
              <a:rPr lang="uk-UA" sz="2800" b="0" i="0" u="none" strike="noStrike" cap="small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с.138-140; </a:t>
            </a:r>
            <a:endParaRPr lang="uk-UA" sz="2800" b="0" i="0" u="none" strike="noStrike" cap="smal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small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800" b="0" i="0" u="none" strike="noStrike" cap="small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*підготувати повідомлення «Вплив шуму на організм людини</a:t>
            </a:r>
            <a:r>
              <a:rPr lang="uk-UA" sz="2800" b="0" i="0" u="none" strike="noStrike" cap="small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uk-UA" sz="2800" cap="small" dirty="0" smtClean="0">
                <a:latin typeface="Calibri"/>
                <a:ea typeface="Calibri"/>
                <a:cs typeface="Calibri"/>
                <a:sym typeface="Calibri"/>
              </a:rPr>
              <a:t>Опрацювати параграф 39</a:t>
            </a:r>
            <a:r>
              <a:rPr lang="uk-UA" sz="2800" cap="small" smtClean="0">
                <a:latin typeface="Calibri"/>
                <a:ea typeface="Calibri"/>
                <a:cs typeface="Calibri"/>
                <a:sym typeface="Calibri"/>
              </a:rPr>
              <a:t>, стор.138-140.</a:t>
            </a:r>
            <a:endParaRPr lang="uk-UA" sz="2800" b="0" i="0" u="none" strike="noStrike" cap="small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rgbClr val="DDEBC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71810"/>
            <a:ext cx="6357982" cy="3143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1214422"/>
            <a:ext cx="800105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увагу!!!</a:t>
            </a:r>
            <a:endParaRPr lang="ru-RU" sz="5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66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0" y="214290"/>
            <a:ext cx="9144000" cy="121442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000" b="1" i="0" u="none" strike="noStrike" cap="all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/>
                <a:ea typeface="Calibri"/>
                <a:cs typeface="Calibri"/>
                <a:sym typeface="Calibri"/>
              </a:rPr>
              <a:t>Цілі та завдання: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0" y="1700808"/>
            <a:ext cx="9144000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З’ясувати значення слухової сенсорної системи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Ознайомитися  з анатомічною будовою органа                   слуху та його функціями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➢"/>
            </a:pPr>
            <a:r>
              <a:rPr lang="uk-UA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Встановити причинно-наслідкові зв'язки  між будовою та функціями складових вуха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43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smtClean="0"/>
              <a:t>За допомогою слуху ми: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dirty="0" smtClean="0"/>
              <a:t>         </a:t>
            </a:r>
            <a:r>
              <a:rPr lang="uk-UA" sz="4000" b="1" i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-здобуваємо</a:t>
            </a:r>
            <a:r>
              <a:rPr lang="uk-UA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інформацію </a:t>
            </a:r>
            <a:r>
              <a:rPr lang="uk-UA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виражаємо</a:t>
            </a:r>
            <a:r>
              <a:rPr lang="uk-UA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емоції  , </a:t>
            </a:r>
            <a:endParaRPr lang="ru-R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вчимося розмовляти  ,</a:t>
            </a:r>
          </a:p>
          <a:p>
            <a:pPr>
              <a:buNone/>
            </a:pPr>
            <a:r>
              <a:rPr lang="uk-UA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- сприймаємо музику.</a:t>
            </a:r>
            <a:endParaRPr lang="ru-RU" sz="40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Слуховий аналізатор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50"/>
                </a:solidFill>
              </a:rPr>
              <a:t>Периферичний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відділ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i="1" dirty="0" smtClean="0"/>
              <a:t> (</a:t>
            </a:r>
            <a:r>
              <a:rPr lang="ru-RU" sz="1800" i="1" dirty="0" err="1" smtClean="0"/>
              <a:t>вухо</a:t>
            </a:r>
            <a:r>
              <a:rPr lang="ru-RU" i="1" dirty="0" smtClean="0"/>
              <a:t>) 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             </a:t>
            </a:r>
            <a:r>
              <a:rPr lang="ru-RU" dirty="0" err="1" smtClean="0">
                <a:solidFill>
                  <a:srgbClr val="7030A0"/>
                </a:solidFill>
              </a:rPr>
              <a:t>Провідниковий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відділ</a:t>
            </a:r>
            <a:r>
              <a:rPr lang="ru-RU" sz="1800" i="1" dirty="0" smtClean="0"/>
              <a:t>        (</a:t>
            </a:r>
            <a:r>
              <a:rPr lang="ru-RU" sz="1800" i="1" dirty="0" err="1" smtClean="0"/>
              <a:t>слуховий</a:t>
            </a:r>
            <a:r>
              <a:rPr lang="ru-RU" sz="1800" i="1" dirty="0" smtClean="0"/>
              <a:t> нерв)</a:t>
            </a:r>
            <a:endParaRPr lang="ru-RU" sz="1800" dirty="0" smtClean="0"/>
          </a:p>
          <a:p>
            <a:pPr>
              <a:buNone/>
            </a:pPr>
            <a:r>
              <a:rPr lang="ru-RU" sz="2000" i="1" dirty="0" smtClean="0"/>
              <a:t>         </a:t>
            </a:r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                                        </a:t>
            </a:r>
            <a:r>
              <a:rPr lang="ru-RU" sz="1800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Центральний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err="1" smtClean="0">
                <a:solidFill>
                  <a:srgbClr val="FF0000"/>
                </a:solidFill>
              </a:rPr>
              <a:t>відділ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800" dirty="0" smtClean="0"/>
              <a:t>                                                                    (</a:t>
            </a:r>
            <a:r>
              <a:rPr lang="ru-RU" sz="1800" dirty="0" err="1" smtClean="0"/>
              <a:t>слухова</a:t>
            </a:r>
            <a:r>
              <a:rPr lang="ru-RU" sz="1800" dirty="0" smtClean="0"/>
              <a:t> зона  кори головного </a:t>
            </a:r>
            <a:r>
              <a:rPr lang="ru-RU" sz="1800" dirty="0" err="1" smtClean="0"/>
              <a:t>мозку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8" name="Shape 108"/>
          <p:cNvGraphicFramePr/>
          <p:nvPr/>
        </p:nvGraphicFramePr>
        <p:xfrm>
          <a:off x="378371" y="1891861"/>
          <a:ext cx="8339950" cy="583325"/>
        </p:xfrm>
        <a:graphic>
          <a:graphicData uri="http://schemas.openxmlformats.org/drawingml/2006/table">
            <a:tbl>
              <a:tblPr>
                <a:noFill/>
                <a:tableStyleId>{B323F0B6-C39A-43CA-8031-257E56A5D7EC}</a:tableStyleId>
              </a:tblPr>
              <a:tblGrid>
                <a:gridCol w="8339950"/>
              </a:tblGrid>
              <a:tr h="583325">
                <a:tc>
                  <a:txBody>
                    <a:bodyPr/>
                    <a:lstStyle/>
                    <a:p>
                      <a:pPr marL="0"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0" y="260647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uk-UA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Будова вуха</a:t>
            </a:r>
          </a:p>
        </p:txBody>
      </p:sp>
      <p:graphicFrame>
        <p:nvGraphicFramePr>
          <p:cNvPr id="111" name="Shape 111"/>
          <p:cNvGraphicFramePr/>
          <p:nvPr/>
        </p:nvGraphicFramePr>
        <p:xfrm>
          <a:off x="251518" y="1196751"/>
          <a:ext cx="8640975" cy="5271320"/>
        </p:xfrm>
        <a:graphic>
          <a:graphicData uri="http://schemas.openxmlformats.org/drawingml/2006/table">
            <a:tbl>
              <a:tblPr>
                <a:noFill/>
                <a:tableStyleId>{FA96EC92-236E-4954-9A27-6BF43A83F70E}</a:tableStyleId>
              </a:tblPr>
              <a:tblGrid>
                <a:gridCol w="2880325"/>
                <a:gridCol w="2880325"/>
                <a:gridCol w="2880325"/>
              </a:tblGrid>
              <a:tr h="11105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400" b="1"/>
                        <a:t>Частина органа слуху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400" b="1"/>
                        <a:t>Будова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400" b="1"/>
                        <a:t>Функції</a:t>
                      </a:r>
                    </a:p>
                  </a:txBody>
                  <a:tcPr marL="91450" marR="91450" marT="45725" marB="45725"/>
                </a:tc>
              </a:tr>
              <a:tr h="58300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200" b="1"/>
                        <a:t>Зовнішнє вухо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0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1. 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2.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3.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/>
                    </a:p>
                  </a:txBody>
                  <a:tcPr marL="91450" marR="91450" marT="45725" marB="45725"/>
                </a:tc>
              </a:tr>
              <a:tr h="58300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200" b="1"/>
                        <a:t>Середнє вухо 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0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1. 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2.</a:t>
                      </a:r>
                    </a:p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3.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2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/>
                    </a:p>
                  </a:txBody>
                  <a:tcPr marL="91450" marR="91450" marT="45725" marB="45725"/>
                </a:tc>
              </a:tr>
              <a:tr h="58300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200" b="1"/>
                        <a:t>Внутрішнє вухо</a:t>
                      </a: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30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b="1"/>
                        <a:t>1.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b="1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484438" y="5445125"/>
            <a:ext cx="158273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Зовнішнє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вухо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356100" y="5445125"/>
            <a:ext cx="1582738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Середнє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вухо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877050" y="5445125"/>
            <a:ext cx="1725613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Внутрішнє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вухо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Shape 166"/>
          <p:cNvGraphicFramePr/>
          <p:nvPr/>
        </p:nvGraphicFramePr>
        <p:xfrm>
          <a:off x="152400" y="914400"/>
          <a:ext cx="8763000" cy="5029250"/>
        </p:xfrm>
        <a:graphic>
          <a:graphicData uri="http://schemas.openxmlformats.org/drawingml/2006/table">
            <a:tbl>
              <a:tblPr firstRow="1" bandRow="1">
                <a:noFill/>
                <a:tableStyleId>{40B0C571-00EB-480D-A44D-BB6B75B6D949}</a:tableStyleId>
              </a:tblPr>
              <a:tblGrid>
                <a:gridCol w="2921000"/>
                <a:gridCol w="2921000"/>
                <a:gridCol w="2921000"/>
              </a:tblGrid>
              <a:tr h="1005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i="0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Частина органа слуху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i="0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Будова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 i="0" u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Функції</a:t>
                      </a:r>
                    </a:p>
                  </a:txBody>
                  <a:tcPr marL="91450" marR="91450" marT="45725" marB="45725" anchor="ctr"/>
                </a:tc>
              </a:tr>
              <a:tr h="100585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2800"/>
                        <a:t>Зовнішнє вухо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5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Вушна раковина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Еластичний хрящ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Вловлювання звуків</a:t>
                      </a:r>
                    </a:p>
                  </a:txBody>
                  <a:tcPr marL="91450" marR="91450" marT="45725" marB="45725" anchor="ctr"/>
                </a:tc>
              </a:tr>
              <a:tr h="1005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Слуховий прохід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2,5 см, містить волоски і залози,що виробляють сірку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Спрямування,посилення звуків,захист</a:t>
                      </a:r>
                    </a:p>
                  </a:txBody>
                  <a:tcPr marL="91450" marR="91450" marT="45725" marB="45725" anchor="ctr"/>
                </a:tc>
              </a:tr>
              <a:tr h="10058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Барабанна перетинка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Сполучнотканинна оболонка 0,1 мм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/>
                        <a:t>Сприняття й передача звукових коливань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idx="1"/>
          </p:nvPr>
        </p:nvSpPr>
        <p:spPr>
          <a:xfrm>
            <a:off x="1042987" y="1557337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▪"/>
            </a:pP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Барабанна порожнина містить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маленькі кісточки :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 молоточок ;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коваделко ;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стремінце .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9062" y="3071813"/>
            <a:ext cx="4897436" cy="3455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03350" y="404812"/>
            <a:ext cx="6769100" cy="936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uk-UA" sz="29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Захисна функція системи середнього вуха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idx="1"/>
          </p:nvPr>
        </p:nvSpPr>
        <p:spPr>
          <a:xfrm flipH="1">
            <a:off x="539750" y="1557337"/>
            <a:ext cx="8285162" cy="141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33333"/>
              <a:buFont typeface="Calibri"/>
              <a:buChar char="▪"/>
            </a:pPr>
            <a:r>
              <a:rPr lang="uk-UA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Євстахієва труба забезпечує вирівнювання тиску.</a:t>
            </a:r>
            <a: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uk-UA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uk-UA"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08" y="2071678"/>
            <a:ext cx="5473700" cy="378621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272</TotalTime>
  <Words>524</Words>
  <Application>Microsoft Office PowerPoint</Application>
  <PresentationFormat>Экран (4:3)</PresentationFormat>
  <Paragraphs>100</Paragraphs>
  <Slides>18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Презентация PowerPoint</vt:lpstr>
      <vt:lpstr>Презентация PowerPoint</vt:lpstr>
      <vt:lpstr>За допомогою слуху ми: </vt:lpstr>
      <vt:lpstr>Слуховий аналізатор</vt:lpstr>
      <vt:lpstr>Презентация PowerPoint</vt:lpstr>
      <vt:lpstr>Презентация PowerPoint</vt:lpstr>
      <vt:lpstr>Презентация PowerPoint</vt:lpstr>
      <vt:lpstr>Презентация PowerPoint</vt:lpstr>
      <vt:lpstr>Захисна функція системи середнього вуха</vt:lpstr>
      <vt:lpstr>Слухові кісточки</vt:lpstr>
      <vt:lpstr>Середнє вухо</vt:lpstr>
      <vt:lpstr>Презентация PowerPoint</vt:lpstr>
      <vt:lpstr>Внутрішнє вухо</vt:lpstr>
      <vt:lpstr>Презентация PowerPoint</vt:lpstr>
      <vt:lpstr>Заповніть пропуски в тексті.</vt:lpstr>
      <vt:lpstr>Заповніть пропуски в тексті.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32</cp:revision>
  <dcterms:modified xsi:type="dcterms:W3CDTF">2023-03-11T12:18:23Z</dcterms:modified>
</cp:coreProperties>
</file>