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18"/>
  </p:notesMasterIdLst>
  <p:sldIdLst>
    <p:sldId id="316" r:id="rId2"/>
    <p:sldId id="256" r:id="rId3"/>
    <p:sldId id="263" r:id="rId4"/>
    <p:sldId id="322" r:id="rId5"/>
    <p:sldId id="302" r:id="rId6"/>
    <p:sldId id="306" r:id="rId7"/>
    <p:sldId id="301" r:id="rId8"/>
    <p:sldId id="320" r:id="rId9"/>
    <p:sldId id="307" r:id="rId10"/>
    <p:sldId id="305" r:id="rId11"/>
    <p:sldId id="308" r:id="rId12"/>
    <p:sldId id="309" r:id="rId13"/>
    <p:sldId id="310" r:id="rId14"/>
    <p:sldId id="311" r:id="rId15"/>
    <p:sldId id="321" r:id="rId16"/>
    <p:sldId id="315" r:id="rId1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0" autoAdjust="0"/>
    <p:restoredTop sz="94660"/>
  </p:normalViewPr>
  <p:slideViewPr>
    <p:cSldViewPr>
      <p:cViewPr varScale="1">
        <p:scale>
          <a:sx n="69" d="100"/>
          <a:sy n="69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06069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3F3F3F"/>
              </a:buClr>
              <a:buFont typeface="Arial"/>
              <a:buNone/>
              <a:defRPr sz="3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ctr" rtl="0">
              <a:spcBef>
                <a:spcPts val="560"/>
              </a:spcBef>
              <a:buClr>
                <a:srgbClr val="3F3F3F"/>
              </a:buClr>
              <a:buFont typeface="Arial"/>
              <a:buNone/>
              <a:defRPr sz="28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ctr" rtl="0">
              <a:spcBef>
                <a:spcPts val="480"/>
              </a:spcBef>
              <a:buClr>
                <a:srgbClr val="3F3F3F"/>
              </a:buClr>
              <a:buFont typeface="Arial"/>
              <a:buNone/>
              <a:defRPr sz="24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ctr" rtl="0">
              <a:spcBef>
                <a:spcPts val="400"/>
              </a:spcBef>
              <a:buClr>
                <a:srgbClr val="3F3F3F"/>
              </a:buClr>
              <a:buFont typeface="Arial"/>
              <a:buNone/>
              <a:defRPr sz="20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629400" y="274637"/>
            <a:ext cx="2057400" cy="5851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274637"/>
            <a:ext cx="6019799" cy="5851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indent="-177800" algn="l" rtl="0">
              <a:spcBef>
                <a:spcPts val="560"/>
              </a:spcBef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marL="1143000" indent="-136525" algn="l" rtl="0">
              <a:spcBef>
                <a:spcPts val="480"/>
              </a:spcBef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marL="20574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marL="25146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29718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4290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3886200" indent="-152400" algn="l" rtl="0">
              <a:spcBef>
                <a:spcPts val="400"/>
              </a:spcBef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000">
                <a:solidFill>
                  <a:srgbClr val="3F3F3F"/>
                </a:solidFill>
              </a:defRPr>
            </a:lvl1pPr>
            <a:lvl2pPr marL="457200" indent="0" rtl="0">
              <a:buNone/>
              <a:defRPr sz="1800">
                <a:solidFill>
                  <a:srgbClr val="3F3F3F"/>
                </a:solidFill>
              </a:defRPr>
            </a:lvl2pPr>
            <a:lvl3pPr marL="914400" indent="0" rtl="0">
              <a:buNone/>
              <a:defRPr sz="1600">
                <a:solidFill>
                  <a:srgbClr val="3F3F3F"/>
                </a:solidFill>
              </a:defRPr>
            </a:lvl3pPr>
            <a:lvl4pPr marL="1371600" indent="0" rtl="0">
              <a:buNone/>
              <a:defRPr sz="1400">
                <a:solidFill>
                  <a:srgbClr val="3F3F3F"/>
                </a:solidFill>
              </a:defRPr>
            </a:lvl4pPr>
            <a:lvl5pPr marL="1828800" indent="0" rtl="0">
              <a:buNone/>
              <a:defRPr sz="1400">
                <a:solidFill>
                  <a:srgbClr val="3F3F3F"/>
                </a:solidFill>
              </a:defRPr>
            </a:lvl5pPr>
            <a:lvl6pPr marL="2286000" indent="0" rtl="0">
              <a:buNone/>
              <a:defRPr sz="1400">
                <a:solidFill>
                  <a:srgbClr val="3F3F3F"/>
                </a:solidFill>
              </a:defRPr>
            </a:lvl6pPr>
            <a:lvl7pPr marL="2743200" indent="0" rtl="0">
              <a:buNone/>
              <a:defRPr sz="1400">
                <a:solidFill>
                  <a:srgbClr val="3F3F3F"/>
                </a:solidFill>
              </a:defRPr>
            </a:lvl7pPr>
            <a:lvl8pPr marL="3200400" indent="0" rtl="0">
              <a:buNone/>
              <a:defRPr sz="1400">
                <a:solidFill>
                  <a:srgbClr val="3F3F3F"/>
                </a:solidFill>
              </a:defRPr>
            </a:lvl8pPr>
            <a:lvl9pPr marL="3657600" indent="0" rtl="0">
              <a:buNone/>
              <a:defRPr sz="1400">
                <a:solidFill>
                  <a:srgbClr val="3F3F3F"/>
                </a:solidFill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TWO_OBJECTS_WITH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buNone/>
              <a:defRPr sz="2000" b="1"/>
            </a:lvl2pPr>
            <a:lvl3pPr marL="914400" indent="0" rtl="0">
              <a:buNone/>
              <a:defRPr sz="1800" b="1"/>
            </a:lvl3pPr>
            <a:lvl4pPr marL="1371600" indent="0" rtl="0">
              <a:buNone/>
              <a:defRPr sz="1600" b="1"/>
            </a:lvl4pPr>
            <a:lvl5pPr marL="1828800" indent="0" rtl="0">
              <a:buNone/>
              <a:defRPr sz="1600" b="1"/>
            </a:lvl5pPr>
            <a:lvl6pPr marL="2286000" indent="0" rtl="0">
              <a:buNone/>
              <a:defRPr sz="1600" b="1"/>
            </a:lvl6pPr>
            <a:lvl7pPr marL="2743200" indent="0" rtl="0">
              <a:buNone/>
              <a:defRPr sz="1600" b="1"/>
            </a:lvl7pPr>
            <a:lvl8pPr marL="3200400" indent="0" rtl="0">
              <a:buNone/>
              <a:defRPr sz="1600" b="1"/>
            </a:lvl8pPr>
            <a:lvl9pPr marL="3657600" indent="0" rtl="0">
              <a:buNone/>
              <a:defRPr sz="1600" b="1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None/>
              <a:defRPr sz="2400" b="1"/>
            </a:lvl1pPr>
            <a:lvl2pPr marL="457200" indent="0" rtl="0">
              <a:buNone/>
              <a:defRPr sz="2000" b="1"/>
            </a:lvl2pPr>
            <a:lvl3pPr marL="914400" indent="0" rtl="0">
              <a:buNone/>
              <a:defRPr sz="1800" b="1"/>
            </a:lvl3pPr>
            <a:lvl4pPr marL="1371600" indent="0" rtl="0">
              <a:buNone/>
              <a:defRPr sz="1600" b="1"/>
            </a:lvl4pPr>
            <a:lvl5pPr marL="1828800" indent="0" rtl="0">
              <a:buNone/>
              <a:defRPr sz="1600" b="1"/>
            </a:lvl5pPr>
            <a:lvl6pPr marL="2286000" indent="0" rtl="0">
              <a:buNone/>
              <a:defRPr sz="1600" b="1"/>
            </a:lvl6pPr>
            <a:lvl7pPr marL="2743200" indent="0" rtl="0">
              <a:buNone/>
              <a:defRPr sz="1600" b="1"/>
            </a:lvl7pPr>
            <a:lvl8pPr marL="3200400" indent="0" rtl="0">
              <a:buNone/>
              <a:defRPr sz="1600" b="1"/>
            </a:lvl8pPr>
            <a:lvl9pPr marL="3657600" indent="0" rtl="0">
              <a:buNone/>
              <a:defRPr sz="1600" b="1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None/>
              <a:defRPr sz="1400"/>
            </a:lvl1pPr>
            <a:lvl2pPr marL="457200" indent="0" rtl="0">
              <a:buNone/>
              <a:defRPr sz="1200"/>
            </a:lvl2pPr>
            <a:lvl3pPr marL="914400" indent="0" rtl="0">
              <a:buNone/>
              <a:defRPr sz="1000"/>
            </a:lvl3pPr>
            <a:lvl4pPr marL="1371600" indent="0" rtl="0">
              <a:buNone/>
              <a:defRPr sz="900"/>
            </a:lvl4pPr>
            <a:lvl5pPr marL="1828800" indent="0" rtl="0">
              <a:buNone/>
              <a:defRPr sz="900"/>
            </a:lvl5pPr>
            <a:lvl6pPr marL="2286000" indent="0" rtl="0">
              <a:buNone/>
              <a:defRPr sz="900"/>
            </a:lvl6pPr>
            <a:lvl7pPr marL="2743200" indent="0" rtl="0">
              <a:buNone/>
              <a:defRPr sz="900"/>
            </a:lvl7pPr>
            <a:lvl8pPr marL="3200400" indent="0" rtl="0">
              <a:buNone/>
              <a:defRPr sz="900"/>
            </a:lvl8pPr>
            <a:lvl9pPr marL="3657600" indent="0" rtl="0">
              <a:buNone/>
              <a:defRPr sz="9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buClr>
                <a:srgbClr val="3F3F3F"/>
              </a:buClr>
              <a:buFont typeface="Arial"/>
              <a:buNone/>
              <a:defRPr sz="3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buClr>
                <a:schemeClr val="dk1"/>
              </a:buClr>
              <a:buFont typeface="Arial"/>
              <a:buNone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None/>
              <a:defRPr sz="1400"/>
            </a:lvl1pPr>
            <a:lvl2pPr marL="457200" indent="0" rtl="0">
              <a:buNone/>
              <a:defRPr sz="1200"/>
            </a:lvl2pPr>
            <a:lvl3pPr marL="914400" indent="0" rtl="0">
              <a:buNone/>
              <a:defRPr sz="1000"/>
            </a:lvl3pPr>
            <a:lvl4pPr marL="1371600" indent="0" rtl="0">
              <a:buNone/>
              <a:defRPr sz="900"/>
            </a:lvl4pPr>
            <a:lvl5pPr marL="1828800" indent="0" rtl="0">
              <a:buNone/>
              <a:defRPr sz="900"/>
            </a:lvl5pPr>
            <a:lvl6pPr marL="2286000" indent="0" rtl="0">
              <a:buNone/>
              <a:defRPr sz="900"/>
            </a:lvl6pPr>
            <a:lvl7pPr marL="2743200" indent="0" rtl="0">
              <a:buNone/>
              <a:defRPr sz="900"/>
            </a:lvl7pPr>
            <a:lvl8pPr marL="3200400" indent="0" rtl="0">
              <a:buNone/>
              <a:defRPr sz="900"/>
            </a:lvl8pPr>
            <a:lvl9pPr marL="3657600" indent="0" rtl="0">
              <a:buNone/>
              <a:defRPr sz="9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&#1050;&#1086;&#1084;&#1087;'&#1102;&#1090;&#1077;&#1088;&#1085;&#1072;%20&#1079;&#1072;&#1083;&#1077;&#1078;&#1085;&#1110;&#1089;&#1090;&#1100;.%20&#1055;&#1088;&#1072;&#1074;&#1076;&#1072;&#1058;&#1059;&#1058;%20&#1051;&#1100;&#1074;&#1110;&#1074;.mp4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&#1055;&#1089;&#1080;&#1093;&#1086;&#1083;&#1086;&#1075;&#1110;&#1103;%20%20%20&#1079;&#1072;&#1083;&#1077;&#1078;&#1085;&#1110;&#1089;&#1090;&#1100;%20(&#1074;&#1087;&#1083;&#1080;&#1074;%20&#1075;&#1072;&#1076;&#1078;&#1077;&#1090;&#1110;&#1074;%20,%20&#1089;&#1084;&#1072;&#1088;&#1090;&#1092;&#1086;&#1085;&#1110;&#1074;%20,%20&#1082;&#1086;&#1084;&#1087;&#1102;&#1090;&#1077;&#1088;&#1110;&#1074;%20)%20&#1085;&#1072;%20&#1083;&#1102;&#1076;&#1089;&#1100;&#1082;&#1077;%20&#1090;&#1110;&#1083;&#1086;%20&#1055;&#1030;&#1076;&#1087;&#1080;&#1089;&#1082;&#1072;%20+))).mp4" TargetMode="Externa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14720_&#1055;&#1088;&#1072;&#1074;&#1080;&#1083;&#1072;%20&#1079;%20&#1030;&#1085;&#1090;&#1077;&#1088;&#1085;&#1077;&#1090;-&#1073;&#1077;&#1079;&#1087;&#1077;&#1082;&#1080;..av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1041;&#1077;&#1079;&#1087;&#1077;&#1095;&#1085;&#1080;&#1081;%20&#1030;&#1085;&#1090;&#1077;&#1088;&#1085;&#1077;&#1090;.%20_&#1053;&#1072;&#1081;&#1078;&#1072;&#1093;&#1083;&#1080;&#1074;&#1110;&#1096;&#1080;&#1081;%20&#1090;&#1080;&#1078;&#1076;&#1077;&#1085;&#1100;%20&#1055;&#1077;&#1090;&#1088;&#1080;&#1082;&#1072;!%20_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57;&#1082;&#1088;&#1110;&#1087;&#1086;&#1095;&#1082;&#1072;_&#1082;&#1072;&#1079;&#1082;&#1072;.mp4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8640"/>
            <a:ext cx="6480720" cy="6394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234527" y="305494"/>
            <a:ext cx="611577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</a:rPr>
              <a:t>Інтернет-залежність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3929066"/>
            <a:ext cx="5234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latin typeface="Comic Sans MS" pitchFamily="66" charset="0"/>
                <a:hlinkClick r:id="rId2" action="ppaction://hlinkfile"/>
              </a:rPr>
              <a:t>Відео</a:t>
            </a:r>
            <a:r>
              <a:rPr lang="ru-RU" sz="2400" b="1" dirty="0" smtClean="0">
                <a:latin typeface="Comic Sans MS" pitchFamily="66" charset="0"/>
                <a:hlinkClick r:id="rId2" action="ppaction://hlinkfile"/>
              </a:rPr>
              <a:t> «</a:t>
            </a:r>
            <a:r>
              <a:rPr lang="ru-RU" sz="2400" b="1" dirty="0" err="1" smtClean="0">
                <a:latin typeface="Comic Sans MS" pitchFamily="66" charset="0"/>
                <a:hlinkClick r:id="rId2" action="ppaction://hlinkfile"/>
              </a:rPr>
              <a:t>Комп</a:t>
            </a:r>
            <a:r>
              <a:rPr lang="en-US" sz="2400" b="1" dirty="0" smtClean="0">
                <a:latin typeface="Comic Sans MS" pitchFamily="66" charset="0"/>
                <a:hlinkClick r:id="rId2" action="ppaction://hlinkfile"/>
              </a:rPr>
              <a:t>’</a:t>
            </a:r>
            <a:r>
              <a:rPr lang="uk-UA" sz="2400" b="1" dirty="0" err="1" smtClean="0">
                <a:latin typeface="Comic Sans MS" pitchFamily="66" charset="0"/>
                <a:hlinkClick r:id="rId2" action="ppaction://hlinkfile"/>
              </a:rPr>
              <a:t>ютерна</a:t>
            </a:r>
            <a:r>
              <a:rPr lang="uk-UA" sz="2400" b="1" dirty="0" smtClean="0">
                <a:latin typeface="Comic Sans MS" pitchFamily="66" charset="0"/>
                <a:hlinkClick r:id="rId2" action="ppaction://hlinkfile"/>
              </a:rPr>
              <a:t> залежність</a:t>
            </a:r>
            <a:r>
              <a:rPr lang="ru-RU" sz="2400" b="1" dirty="0" smtClean="0">
                <a:latin typeface="Comic Sans MS" pitchFamily="66" charset="0"/>
                <a:hlinkClick r:id="rId2" action="ppaction://hlinkfile"/>
              </a:rPr>
              <a:t>»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4" name="Рисунок 3" descr="скачанные файлы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1500174"/>
            <a:ext cx="2209800" cy="2076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скачанные файлы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24" y="4929198"/>
            <a:ext cx="2962275" cy="1543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4860032" y="5373216"/>
            <a:ext cx="4161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hlinkClick r:id="rId5" action="ppaction://hlinkfile"/>
              </a:rPr>
              <a:t>Залежність від </a:t>
            </a:r>
            <a:r>
              <a:rPr lang="uk-UA" sz="2800" dirty="0" err="1" smtClean="0">
                <a:hlinkClick r:id="rId5" action="ppaction://hlinkfile"/>
              </a:rPr>
              <a:t>гаджетів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1713686" y="537341"/>
            <a:ext cx="571662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Анкета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«Рівень поведінки в Інтернеті»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3" name="Picture 2" descr="C:\Documents and Settings\User\Рабочий стол\відео_Інтернет\скачанные файлы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714620"/>
            <a:ext cx="3390916" cy="36253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214290"/>
            <a:ext cx="888736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Вправа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  <a:ea typeface="Times New Roman" pitchFamily="18" charset="0"/>
              </a:rPr>
              <a:t>.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Правила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розумного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користувача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Інтернету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Мета: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визначити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правила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безпечного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використання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Інтернету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Метод: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обговорення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групі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3071810"/>
            <a:ext cx="3786214" cy="2836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Comic Sans MS" pitchFamily="66" charset="0"/>
              </a:rPr>
              <a:t>Правила розумного користувача Інтернету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буду </a:t>
            </a:r>
            <a:r>
              <a:rPr lang="ru-RU" dirty="0" err="1" smtClean="0">
                <a:latin typeface="Comic Sans MS" pitchFamily="66" charset="0"/>
              </a:rPr>
              <a:t>поводитись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Інтернеті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чемно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не </a:t>
            </a:r>
            <a:r>
              <a:rPr lang="ru-RU" dirty="0" err="1" smtClean="0">
                <a:latin typeface="Comic Sans MS" pitchFamily="66" charset="0"/>
              </a:rPr>
              <a:t>ображати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інших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буду </a:t>
            </a:r>
            <a:r>
              <a:rPr lang="ru-RU" dirty="0" err="1" smtClean="0">
                <a:latin typeface="Comic Sans MS" pitchFamily="66" charset="0"/>
              </a:rPr>
              <a:t>залишати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негарні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веб-сайти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буду </a:t>
            </a:r>
            <a:r>
              <a:rPr lang="ru-RU" dirty="0" err="1" smtClean="0">
                <a:latin typeface="Comic Sans MS" pitchFamily="66" charset="0"/>
              </a:rPr>
              <a:t>зберігати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свій</a:t>
            </a:r>
            <a:r>
              <a:rPr lang="ru-RU" dirty="0" smtClean="0">
                <a:latin typeface="Comic Sans MS" pitchFamily="66" charset="0"/>
              </a:rPr>
              <a:t> пароль в </a:t>
            </a:r>
            <a:r>
              <a:rPr lang="ru-RU" dirty="0" err="1" smtClean="0">
                <a:latin typeface="Comic Sans MS" pitchFamily="66" charset="0"/>
              </a:rPr>
              <a:t>таємниці</a:t>
            </a:r>
            <a:r>
              <a:rPr lang="ru-RU" dirty="0" smtClean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428604"/>
            <a:ext cx="8572528" cy="4500594"/>
          </a:xfrm>
        </p:spPr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буду </a:t>
            </a:r>
            <a:r>
              <a:rPr lang="ru-RU" dirty="0" err="1" smtClean="0">
                <a:latin typeface="Comic Sans MS" pitchFamily="66" charset="0"/>
              </a:rPr>
              <a:t>розповідати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своїм</a:t>
            </a:r>
            <a:r>
              <a:rPr lang="ru-RU" dirty="0" smtClean="0">
                <a:latin typeface="Comic Sans MS" pitchFamily="66" charset="0"/>
              </a:rPr>
              <a:t> батькам про </a:t>
            </a:r>
            <a:r>
              <a:rPr lang="ru-RU" dirty="0" err="1" smtClean="0">
                <a:latin typeface="Comic Sans MS" pitchFamily="66" charset="0"/>
              </a:rPr>
              <a:t>проблеми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користуватися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їхньою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підтримкою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буду </a:t>
            </a:r>
            <a:r>
              <a:rPr lang="ru-RU" dirty="0" err="1" smtClean="0">
                <a:latin typeface="Comic Sans MS" pitchFamily="66" charset="0"/>
              </a:rPr>
              <a:t>шукати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цікаві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веб-сайти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ділитися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посиланнями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своїми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друзями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ru-RU" dirty="0" smtClean="0">
                <a:latin typeface="Comic Sans MS" pitchFamily="66" charset="0"/>
              </a:rPr>
              <a:t>Я знаю, </a:t>
            </a:r>
            <a:r>
              <a:rPr lang="ru-RU" dirty="0" err="1" smtClean="0">
                <a:latin typeface="Comic Sans MS" pitchFamily="66" charset="0"/>
              </a:rPr>
              <a:t>що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можна</a:t>
            </a:r>
            <a:r>
              <a:rPr lang="ru-RU" dirty="0" smtClean="0">
                <a:latin typeface="Comic Sans MS" pitchFamily="66" charset="0"/>
              </a:rPr>
              <a:t> бути легко </a:t>
            </a:r>
            <a:r>
              <a:rPr lang="ru-RU" dirty="0" err="1" smtClean="0">
                <a:latin typeface="Comic Sans MS" pitchFamily="66" charset="0"/>
              </a:rPr>
              <a:t>обманутим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не буду </a:t>
            </a:r>
            <a:r>
              <a:rPr lang="ru-RU" dirty="0" err="1" smtClean="0">
                <a:latin typeface="Comic Sans MS" pitchFamily="66" charset="0"/>
              </a:rPr>
              <a:t>повідомляти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реальні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імена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адреси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номери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телефонів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endParaRPr lang="ru-RU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4" name="TextBox 3">
            <a:hlinkClick r:id="rId2" action="ppaction://hlinkfile"/>
          </p:cNvPr>
          <p:cNvSpPr txBox="1"/>
          <p:nvPr/>
        </p:nvSpPr>
        <p:spPr>
          <a:xfrm>
            <a:off x="2428860" y="6000768"/>
            <a:ext cx="3139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hlinkClick r:id="rId2" action="ppaction://hlinkfile"/>
              </a:rPr>
              <a:t>Відео </a:t>
            </a:r>
            <a:r>
              <a:rPr lang="uk-UA" dirty="0" err="1" smtClean="0">
                <a:hlinkClick r:id="rId2" action="ppaction://hlinkfile"/>
              </a:rPr>
              <a:t>“Правила</a:t>
            </a:r>
            <a:r>
              <a:rPr lang="uk-UA" dirty="0" smtClean="0">
                <a:hlinkClick r:id="rId2" action="ppaction://hlinkfile"/>
              </a:rPr>
              <a:t> </a:t>
            </a:r>
            <a:r>
              <a:rPr lang="uk-UA" dirty="0" err="1" smtClean="0">
                <a:hlinkClick r:id="rId2" action="ppaction://hlinkfile"/>
              </a:rPr>
              <a:t>Інтернет-</a:t>
            </a:r>
            <a:r>
              <a:rPr lang="uk-UA" dirty="0" smtClean="0">
                <a:hlinkClick r:id="rId2" action="ppaction://hlinkfile"/>
              </a:rPr>
              <a:t> </a:t>
            </a:r>
            <a:r>
              <a:rPr lang="uk-UA" dirty="0" err="1" smtClean="0">
                <a:hlinkClick r:id="rId2" action="ppaction://hlinkfile"/>
              </a:rPr>
              <a:t>безпеки”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548680"/>
            <a:ext cx="7272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Comic Sans MS" panose="030F0702030302020204" pitchFamily="66" charset="0"/>
              </a:rPr>
              <a:t>Вправа</a:t>
            </a:r>
            <a:r>
              <a:rPr lang="ru-RU" sz="2800" b="1" dirty="0">
                <a:latin typeface="Comic Sans MS" panose="030F0702030302020204" pitchFamily="66" charset="0"/>
              </a:rPr>
              <a:t> «</a:t>
            </a:r>
            <a:r>
              <a:rPr lang="ru-RU" sz="2800" b="1" dirty="0" err="1">
                <a:latin typeface="Comic Sans MS" panose="030F0702030302020204" pitchFamily="66" charset="0"/>
              </a:rPr>
              <a:t>Пакуємо</a:t>
            </a:r>
            <a:r>
              <a:rPr lang="ru-RU" sz="2800" b="1" dirty="0">
                <a:latin typeface="Comic Sans MS" panose="030F0702030302020204" pitchFamily="66" charset="0"/>
              </a:rPr>
              <a:t> папки</a:t>
            </a:r>
            <a:r>
              <a:rPr lang="ru-RU" sz="2800" b="1" dirty="0" smtClean="0">
                <a:latin typeface="Comic Sans MS" panose="030F0702030302020204" pitchFamily="66" charset="0"/>
              </a:rPr>
              <a:t>»</a:t>
            </a:r>
          </a:p>
          <a:p>
            <a:endParaRPr lang="ru-RU" sz="2800" b="1" dirty="0">
              <a:latin typeface="Comic Sans MS" panose="030F0702030302020204" pitchFamily="66" charset="0"/>
            </a:endParaRPr>
          </a:p>
          <a:p>
            <a:r>
              <a:rPr lang="ru-RU" sz="2800" b="1" i="1" dirty="0">
                <a:latin typeface="Comic Sans MS" panose="030F0702030302020204" pitchFamily="66" charset="0"/>
              </a:rPr>
              <a:t>Мета: </a:t>
            </a:r>
            <a:r>
              <a:rPr lang="ru-RU" sz="2800" dirty="0">
                <a:latin typeface="Comic Sans MS" panose="030F0702030302020204" pitchFamily="66" charset="0"/>
              </a:rPr>
              <a:t>провести </a:t>
            </a:r>
            <a:r>
              <a:rPr lang="ru-RU" sz="2800" dirty="0" err="1">
                <a:latin typeface="Comic Sans MS" panose="030F0702030302020204" pitchFamily="66" charset="0"/>
              </a:rPr>
              <a:t>рефлексію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 smtClean="0">
                <a:latin typeface="Comic Sans MS" panose="030F0702030302020204" pitchFamily="66" charset="0"/>
              </a:rPr>
              <a:t>заняття</a:t>
            </a:r>
            <a:endParaRPr lang="ru-RU" sz="2800" b="1" dirty="0" smtClean="0">
              <a:latin typeface="Comic Sans MS" panose="030F0702030302020204" pitchFamily="66" charset="0"/>
            </a:endParaRPr>
          </a:p>
          <a:p>
            <a:endParaRPr lang="ru-RU" sz="2800" b="1" dirty="0">
              <a:latin typeface="Comic Sans MS" panose="030F0702030302020204" pitchFamily="66" charset="0"/>
            </a:endParaRPr>
          </a:p>
          <a:p>
            <a:r>
              <a:rPr lang="ru-RU" sz="2800" b="1" i="1" dirty="0" smtClean="0">
                <a:latin typeface="Comic Sans MS" panose="030F0702030302020204" pitchFamily="66" charset="0"/>
              </a:rPr>
              <a:t>Метод: </a:t>
            </a:r>
            <a:r>
              <a:rPr lang="ru-RU" sz="2800" dirty="0" err="1" smtClean="0">
                <a:latin typeface="Comic Sans MS" panose="030F0702030302020204" pitchFamily="66" charset="0"/>
              </a:rPr>
              <a:t>індивідуальна</a:t>
            </a:r>
            <a:r>
              <a:rPr lang="ru-RU" sz="2800" dirty="0" smtClean="0">
                <a:latin typeface="Comic Sans MS" panose="030F0702030302020204" pitchFamily="66" charset="0"/>
              </a:rPr>
              <a:t> робота </a:t>
            </a:r>
            <a:endParaRPr lang="ru-RU" sz="2800" dirty="0">
              <a:latin typeface="Comic Sans MS" panose="030F0702030302020204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212" y="3573016"/>
            <a:ext cx="405807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2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title"/>
          </p:nvPr>
        </p:nvSpPr>
        <p:spPr>
          <a:xfrm>
            <a:off x="500033" y="57147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5400" b="0" i="0" u="none" strike="noStrike" cap="none" baseline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До нових зустрічей!</a:t>
            </a:r>
          </a:p>
        </p:txBody>
      </p:sp>
      <p:pic>
        <p:nvPicPr>
          <p:cNvPr id="311" name="Shape 31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43108" y="1928801"/>
            <a:ext cx="4662502" cy="42722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81" name="Shape 81"/>
          <p:cNvSpPr/>
          <p:nvPr/>
        </p:nvSpPr>
        <p:spPr>
          <a:xfrm>
            <a:off x="500033" y="250030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</a:rPr>
              <a:t>Заняття з елементами тренінгу</a:t>
            </a:r>
            <a:endParaRPr lang="ru-RU" sz="4000" dirty="0" smtClean="0">
              <a:solidFill>
                <a:schemeClr val="bg1"/>
              </a:solidFill>
            </a:endParaRPr>
          </a:p>
          <a:p>
            <a:pPr algn="ctr"/>
            <a:r>
              <a:rPr lang="uk-UA" sz="4000" b="1" i="1" dirty="0" smtClean="0">
                <a:solidFill>
                  <a:schemeClr val="bg1"/>
                </a:solidFill>
              </a:rPr>
              <a:t> </a:t>
            </a:r>
            <a:r>
              <a:rPr lang="ru-RU" sz="4000" b="1" i="1" dirty="0" smtClean="0">
                <a:solidFill>
                  <a:schemeClr val="bg1"/>
                </a:solidFill>
              </a:rPr>
              <a:t>«</a:t>
            </a:r>
            <a:r>
              <a:rPr lang="uk-UA" sz="4000" b="1" i="1" dirty="0" smtClean="0">
                <a:solidFill>
                  <a:schemeClr val="bg1"/>
                </a:solidFill>
              </a:rPr>
              <a:t>Ми за безпечний </a:t>
            </a:r>
            <a:r>
              <a:rPr lang="uk-UA" sz="4000" b="1" i="1" dirty="0" err="1" smtClean="0">
                <a:solidFill>
                  <a:schemeClr val="bg1"/>
                </a:solidFill>
              </a:rPr>
              <a:t>інтернет</a:t>
            </a:r>
            <a:r>
              <a:rPr lang="uk-UA" sz="4000" b="1" i="1" smtClean="0">
                <a:solidFill>
                  <a:schemeClr val="bg1"/>
                </a:solidFill>
              </a:rPr>
              <a:t>»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3071810"/>
            <a:ext cx="3589570" cy="265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142473"/>
            <a:ext cx="889248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sz="6000" b="1" dirty="0" smtClean="0">
                <a:latin typeface="Comic Sans MS" panose="030F0702030302020204" pitchFamily="66" charset="0"/>
              </a:rPr>
              <a:t>Асоціативний кущ</a:t>
            </a:r>
          </a:p>
          <a:p>
            <a:pPr algn="ctr"/>
            <a:r>
              <a:rPr lang="uk-UA" sz="6000" b="1" dirty="0" err="1" smtClean="0">
                <a:latin typeface="Comic Sans MS" panose="030F0702030302020204" pitchFamily="66" charset="0"/>
              </a:rPr>
              <a:t>”</a:t>
            </a:r>
            <a:r>
              <a:rPr lang="uk-UA" sz="6000" b="1" cap="all" dirty="0" err="1" smtClean="0">
                <a:latin typeface="Comic Sans MS" panose="030F0702030302020204" pitchFamily="66" charset="0"/>
              </a:rPr>
              <a:t>Інтернет</a:t>
            </a:r>
            <a:r>
              <a:rPr lang="uk-UA" sz="6000" b="1" dirty="0" err="1" smtClean="0">
                <a:latin typeface="Comic Sans MS" panose="030F0702030302020204" pitchFamily="66" charset="0"/>
              </a:rPr>
              <a:t>”</a:t>
            </a:r>
            <a:endParaRPr lang="ru-RU" sz="6000" dirty="0"/>
          </a:p>
          <a:p>
            <a:pPr marL="0" marR="0" lvl="0" indent="3429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388" y="5500702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hlinkClick r:id="rId4" action="ppaction://hlinkfile"/>
              </a:rPr>
              <a:t>Відео про Петрика</a:t>
            </a:r>
            <a:endParaRPr lang="uk-UA" sz="24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414" y="571480"/>
            <a:ext cx="69830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+mj-lt"/>
              </a:rPr>
              <a:t>Проблемне запитання</a:t>
            </a:r>
            <a:endParaRPr lang="uk-UA" sz="48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857364"/>
            <a:ext cx="837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 err="1" smtClean="0">
                <a:latin typeface="Comic Sans MS" pitchFamily="66" charset="0"/>
              </a:rPr>
              <a:t>“Як</a:t>
            </a:r>
            <a:r>
              <a:rPr lang="uk-UA" sz="3200" b="1" i="1" dirty="0" smtClean="0">
                <a:latin typeface="Comic Sans MS" pitchFamily="66" charset="0"/>
              </a:rPr>
              <a:t> захистити себе в мережі Інтернет?”</a:t>
            </a:r>
            <a:endParaRPr lang="uk-UA" sz="3200" b="1" i="1" dirty="0">
              <a:latin typeface="Comic Sans MS" pitchFamily="66" charset="0"/>
            </a:endParaRPr>
          </a:p>
        </p:txBody>
      </p:sp>
      <p:pic>
        <p:nvPicPr>
          <p:cNvPr id="7" name="Рисунок 6" descr="1616609478_30-p-fon-dlya-prezentatsii-kompyuter-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1909" y="3357562"/>
            <a:ext cx="4021771" cy="261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229600" cy="1143000"/>
          </a:xfrm>
        </p:spPr>
        <p:txBody>
          <a:bodyPr/>
          <a:lstStyle/>
          <a:p>
            <a:r>
              <a:rPr lang="uk-UA" dirty="0" smtClean="0">
                <a:latin typeface="Comic Sans MS" pitchFamily="66" charset="0"/>
              </a:rPr>
              <a:t/>
            </a:r>
            <a:br>
              <a:rPr lang="uk-UA" dirty="0" smtClean="0">
                <a:latin typeface="Comic Sans MS" pitchFamily="66" charset="0"/>
              </a:rPr>
            </a:b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1026" name="AutoShape 2" descr="Картинки по запросу інтернет термінолог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и по запросу інтернет термінолог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и по запросу інтернет термінолог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Картинки по запросу інтернет термінолог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Картинки по запросу інтернет термінолог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5" name="Picture 11" descr="C:\Documents and Settings\User\Рабочий стол\відео_Інтернет\скачанные файлы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500570"/>
            <a:ext cx="2590800" cy="1771650"/>
          </a:xfrm>
          <a:prstGeom prst="rect">
            <a:avLst/>
          </a:prstGeom>
          <a:noFill/>
        </p:spPr>
      </p:pic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28596" y="837325"/>
            <a:ext cx="80724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Вправа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  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Хто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більше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?»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Які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соціальні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мережі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ви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знаєте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?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Метод: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робота в групі.</a:t>
            </a:r>
          </a:p>
        </p:txBody>
      </p:sp>
      <p:pic>
        <p:nvPicPr>
          <p:cNvPr id="10" name="Рисунок 9" descr="скачанные файлы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1" y="3357562"/>
            <a:ext cx="3061629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0" y="-83603"/>
            <a:ext cx="91903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400" dirty="0"/>
              <a:t> </a:t>
            </a:r>
            <a:endParaRPr lang="ru-RU" sz="2400" dirty="0"/>
          </a:p>
          <a:p>
            <a:r>
              <a:rPr lang="uk-UA" sz="2400" b="1" u="sng" dirty="0" smtClean="0">
                <a:latin typeface="Comic Sans MS" panose="030F0702030302020204" pitchFamily="66" charset="0"/>
              </a:rPr>
              <a:t>Вправа </a:t>
            </a:r>
            <a:r>
              <a:rPr lang="uk-UA" sz="2400" b="1" u="sng" dirty="0">
                <a:latin typeface="Comic Sans MS" panose="030F0702030302020204" pitchFamily="66" charset="0"/>
              </a:rPr>
              <a:t>«Позитивні та негативні сторони мережі Інтернет»</a:t>
            </a:r>
            <a:endParaRPr lang="ru-RU" sz="2400" dirty="0">
              <a:latin typeface="Comic Sans MS" panose="030F0702030302020204" pitchFamily="66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Мета: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визначити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позитивні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негативні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сторони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Інтернету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Метод: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робота в групі.</a:t>
            </a:r>
          </a:p>
        </p:txBody>
      </p:sp>
      <p:pic>
        <p:nvPicPr>
          <p:cNvPr id="4" name="Рисунок 3" descr="скачанные файлы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071810"/>
            <a:ext cx="3362325" cy="1362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14282" y="500042"/>
            <a:ext cx="835824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Вправа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. «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Анонім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»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Метод: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індивідуальна робота.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9155" name="AutoShape 3" descr="Картинки по запросу вправа дерев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9156" name="Picture 4" descr="D:\документи\дерев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357430"/>
            <a:ext cx="4000520" cy="400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>
                <a:latin typeface="Comic Sans MS" pitchFamily="66" charset="0"/>
              </a:rPr>
              <a:t>Інтерактивна гра </a:t>
            </a:r>
            <a:r>
              <a:rPr lang="uk-UA" sz="3200" b="1" dirty="0" err="1" smtClean="0">
                <a:latin typeface="Comic Sans MS" pitchFamily="66" charset="0"/>
              </a:rPr>
              <a:t>”Казка</a:t>
            </a:r>
            <a:r>
              <a:rPr lang="uk-UA" sz="3200" b="1" dirty="0" smtClean="0">
                <a:latin typeface="Comic Sans MS" pitchFamily="66" charset="0"/>
              </a:rPr>
              <a:t> про </a:t>
            </a:r>
            <a:r>
              <a:rPr lang="uk-UA" sz="3200" b="1" dirty="0" err="1" smtClean="0">
                <a:latin typeface="Comic Sans MS" pitchFamily="66" charset="0"/>
              </a:rPr>
              <a:t>Скріпочку”</a:t>
            </a:r>
            <a:endParaRPr lang="ru-RU" sz="3200" b="1" dirty="0">
              <a:latin typeface="Comic Sans MS" pitchFamily="6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839459">
            <a:off x="6425101" y="4363465"/>
            <a:ext cx="3514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571612"/>
            <a:ext cx="739776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Мета: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в ігровій формі розповісти про один із можливих випадків шантажу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та проговорити основні правила знайомства в Інтернеті.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Метод: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індивідуальна робота.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7224" y="5357826"/>
            <a:ext cx="352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hlinkClick r:id="rId3" action="ppaction://hlinkfile"/>
              </a:rPr>
              <a:t>Казка про </a:t>
            </a:r>
            <a:r>
              <a:rPr lang="uk-UA" sz="2800" dirty="0" err="1" smtClean="0">
                <a:hlinkClick r:id="rId3" action="ppaction://hlinkfile"/>
              </a:rPr>
              <a:t>Скріпочку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285720" y="285728"/>
            <a:ext cx="70631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Методичний прийом «Інтернет-Світлофор»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Мета: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розробка правил поведінки в Інтернеті.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Метод: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індивідуальна робота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000240"/>
            <a:ext cx="8572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err="1" smtClean="0">
                <a:solidFill>
                  <a:srgbClr val="FF0000"/>
                </a:solidFill>
                <a:latin typeface="Comic Sans MS" pitchFamily="66" charset="0"/>
              </a:rPr>
              <a:t>червона-«Так</a:t>
            </a:r>
            <a:r>
              <a:rPr lang="uk-UA" sz="3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uk-UA" sz="3200" b="1" smtClean="0">
                <a:solidFill>
                  <a:srgbClr val="FF0000"/>
                </a:solidFill>
                <a:latin typeface="Comic Sans MS" pitchFamily="66" charset="0"/>
              </a:rPr>
              <a:t>робити неможна</a:t>
            </a:r>
            <a:r>
              <a:rPr lang="uk-UA" sz="3200" b="1" dirty="0" smtClean="0">
                <a:solidFill>
                  <a:srgbClr val="FF0000"/>
                </a:solidFill>
                <a:latin typeface="Comic Sans MS" pitchFamily="66" charset="0"/>
              </a:rPr>
              <a:t>!»</a:t>
            </a:r>
          </a:p>
          <a:p>
            <a:endParaRPr lang="uk-UA" sz="32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uk-UA" sz="3200" dirty="0" smtClean="0"/>
              <a:t> </a:t>
            </a:r>
            <a:r>
              <a:rPr lang="uk-UA" sz="3200" b="1" dirty="0" err="1" smtClean="0">
                <a:solidFill>
                  <a:srgbClr val="FFFF00"/>
                </a:solidFill>
                <a:latin typeface="Comic Sans MS" pitchFamily="66" charset="0"/>
              </a:rPr>
              <a:t>жовта-</a:t>
            </a:r>
            <a:r>
              <a:rPr lang="uk-UA" sz="3200" b="1" dirty="0" smtClean="0">
                <a:solidFill>
                  <a:srgbClr val="FFFF00"/>
                </a:solidFill>
                <a:latin typeface="Comic Sans MS" pitchFamily="66" charset="0"/>
              </a:rPr>
              <a:t> «Будь уважний!»</a:t>
            </a:r>
          </a:p>
          <a:p>
            <a:endParaRPr lang="uk-UA" sz="32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uk-UA" sz="3200" b="1" dirty="0" smtClean="0"/>
              <a:t> </a:t>
            </a:r>
            <a:r>
              <a:rPr lang="uk-UA" sz="3200" b="1" dirty="0" err="1" smtClean="0">
                <a:solidFill>
                  <a:srgbClr val="00B050"/>
                </a:solidFill>
                <a:latin typeface="Comic Sans MS" pitchFamily="66" charset="0"/>
              </a:rPr>
              <a:t>зелена-</a:t>
            </a:r>
            <a:r>
              <a:rPr lang="uk-UA" sz="3200" b="1" dirty="0" smtClean="0">
                <a:solidFill>
                  <a:srgbClr val="00B050"/>
                </a:solidFill>
                <a:latin typeface="Comic Sans MS" pitchFamily="66" charset="0"/>
              </a:rPr>
              <a:t> «Роби так!»</a:t>
            </a:r>
            <a:endParaRPr lang="ru-RU" sz="3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4" name="Рисунок 3" descr="світлофо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000240"/>
            <a:ext cx="2786067" cy="27860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259</Words>
  <Application>Microsoft Office PowerPoint</Application>
  <PresentationFormat>Экран (4:3)</PresentationFormat>
  <Paragraphs>62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Custom Theme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Інтерактивна гра ”Казка про Скріпочку”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розумного користувача Інтернету</vt:lpstr>
      <vt:lpstr>Презентация PowerPoint</vt:lpstr>
      <vt:lpstr>Презентация PowerPoint</vt:lpstr>
      <vt:lpstr>До нових зустрічей!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Марія</dc:creator>
  <cp:lastModifiedBy>школа</cp:lastModifiedBy>
  <cp:revision>92</cp:revision>
  <dcterms:modified xsi:type="dcterms:W3CDTF">2023-02-08T09:25:50Z</dcterms:modified>
</cp:coreProperties>
</file>