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83" r:id="rId5"/>
    <p:sldId id="284" r:id="rId6"/>
    <p:sldId id="285" r:id="rId7"/>
    <p:sldId id="286" r:id="rId8"/>
    <p:sldId id="287" r:id="rId9"/>
    <p:sldId id="288" r:id="rId10"/>
    <p:sldId id="289" r:id="rId11"/>
    <p:sldId id="259" r:id="rId12"/>
    <p:sldId id="290" r:id="rId13"/>
    <p:sldId id="291" r:id="rId14"/>
    <p:sldId id="292" r:id="rId15"/>
    <p:sldId id="293" r:id="rId16"/>
    <p:sldId id="261" r:id="rId17"/>
    <p:sldId id="294" r:id="rId18"/>
    <p:sldId id="295" r:id="rId19"/>
    <p:sldId id="296" r:id="rId20"/>
    <p:sldId id="297" r:id="rId21"/>
    <p:sldId id="298" r:id="rId22"/>
    <p:sldId id="299" r:id="rId23"/>
    <p:sldId id="300" r:id="rId24"/>
    <p:sldId id="301" r:id="rId25"/>
    <p:sldId id="302" r:id="rId26"/>
  </p:sldIdLst>
  <p:sldSz cx="9144000" cy="5143500" type="screen16x9"/>
  <p:notesSz cx="6858000" cy="9144000"/>
  <p:embeddedFontLs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3afa5aca7375d6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3afa5aca7375d6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1a173d1dd817a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1a173d1dd817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41a173d1dd817a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41a173d1dd817a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41a173d1dd817a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41a173d1dd817a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41a173d1dd817a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41a173d1dd817a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63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96780" y="875148"/>
            <a:ext cx="8520600" cy="15420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ru-RU" sz="12000" b="1" i="1" dirty="0" err="1">
                <a:latin typeface="Georgia"/>
                <a:ea typeface="Georgia"/>
                <a:cs typeface="Georgia"/>
                <a:sym typeface="Georgia"/>
              </a:rPr>
              <a:t>Економіка</a:t>
            </a:r>
            <a:r>
              <a:rPr lang="ru-RU" sz="12000" b="1" i="1" dirty="0">
                <a:latin typeface="Georgia"/>
                <a:ea typeface="Georgia"/>
                <a:cs typeface="Georgia"/>
                <a:sym typeface="Georgia"/>
              </a:rPr>
              <a:t> </a:t>
            </a:r>
            <a:r>
              <a:rPr lang="ru-RU" sz="12000" b="1" i="1" dirty="0" err="1">
                <a:latin typeface="Georgia"/>
                <a:ea typeface="Georgia"/>
                <a:cs typeface="Georgia"/>
                <a:sym typeface="Georgia"/>
              </a:rPr>
              <a:t>України</a:t>
            </a:r>
            <a:r>
              <a:rPr lang="ru-RU" sz="12000" b="1" i="1" dirty="0">
                <a:latin typeface="Georgia"/>
                <a:ea typeface="Georgia"/>
                <a:cs typeface="Georgia"/>
                <a:sym typeface="Georgia"/>
              </a:rPr>
              <a:t> в 1991-1998 </a:t>
            </a:r>
            <a:r>
              <a:rPr lang="ru-RU" sz="12000" b="1" i="1" dirty="0" err="1">
                <a:latin typeface="Georgia"/>
                <a:ea typeface="Georgia"/>
                <a:cs typeface="Georgia"/>
                <a:sym typeface="Georgia"/>
              </a:rPr>
              <a:t>рр</a:t>
            </a:r>
            <a:r>
              <a:rPr lang="ru-RU" sz="12000" b="1" i="1" dirty="0">
                <a:latin typeface="Georgia"/>
                <a:ea typeface="Georgia"/>
                <a:cs typeface="Georgia"/>
                <a:sym typeface="Georgia"/>
              </a:rPr>
              <a:t>. </a:t>
            </a:r>
            <a:endParaRPr sz="12000" b="1" i="1" dirty="0">
              <a:latin typeface="Georgia"/>
              <a:ea typeface="Georgia"/>
              <a:cs typeface="Georgia"/>
              <a:sym typeface="Georgia"/>
            </a:endParaRPr>
          </a:p>
          <a:p>
            <a:pPr marL="0" lvl="0" indent="0" algn="ctr" rtl="0">
              <a:spcBef>
                <a:spcPts val="0"/>
              </a:spcBef>
              <a:spcAft>
                <a:spcPts val="0"/>
              </a:spcAft>
              <a:buNone/>
            </a:pPr>
            <a:endParaRPr i="1" dirty="0">
              <a:latin typeface="Georgia"/>
              <a:ea typeface="Georgia"/>
              <a:cs typeface="Georgia"/>
              <a:sym typeface="Georgia"/>
            </a:endParaRPr>
          </a:p>
          <a:p>
            <a:pPr marL="0" lvl="0" indent="0" algn="ctr" rtl="0">
              <a:spcBef>
                <a:spcPts val="0"/>
              </a:spcBef>
              <a:spcAft>
                <a:spcPts val="0"/>
              </a:spcAft>
              <a:buNone/>
            </a:pPr>
            <a:endParaRPr i="1" dirty="0">
              <a:latin typeface="Georgia"/>
              <a:ea typeface="Georgia"/>
              <a:cs typeface="Georgia"/>
              <a:sym typeface="Georgia"/>
            </a:endParaRPr>
          </a:p>
          <a:p>
            <a:pPr marL="0" lvl="0" indent="0" algn="ctr" rtl="0">
              <a:spcBef>
                <a:spcPts val="0"/>
              </a:spcBef>
              <a:spcAft>
                <a:spcPts val="0"/>
              </a:spcAft>
              <a:buNone/>
            </a:pPr>
            <a:endParaRPr sz="7200" i="1" dirty="0">
              <a:latin typeface="Georgia"/>
              <a:ea typeface="Georgia"/>
              <a:cs typeface="Georgia"/>
              <a:sym typeface="Georgia"/>
            </a:endParaRPr>
          </a:p>
          <a:p>
            <a:pPr marL="0" lvl="0" indent="0" algn="l" rtl="0">
              <a:spcBef>
                <a:spcPts val="0"/>
              </a:spcBef>
              <a:spcAft>
                <a:spcPts val="0"/>
              </a:spcAft>
              <a:buNone/>
            </a:pPr>
            <a:endParaRPr sz="7200" i="1" dirty="0">
              <a:latin typeface="Georgia"/>
              <a:ea typeface="Georgia"/>
              <a:cs typeface="Georgia"/>
              <a:sym typeface="Georgia"/>
            </a:endParaRPr>
          </a:p>
          <a:p>
            <a:pPr marL="0" lvl="0" indent="0" algn="ctr" rtl="0">
              <a:spcBef>
                <a:spcPts val="0"/>
              </a:spcBef>
              <a:spcAft>
                <a:spcPts val="0"/>
              </a:spcAft>
              <a:buNone/>
            </a:pPr>
            <a:endParaRPr sz="7200" i="1" dirty="0">
              <a:latin typeface="Georgia"/>
              <a:ea typeface="Georgia"/>
              <a:cs typeface="Georgia"/>
              <a:sym typeface="Georgia"/>
            </a:endParaRPr>
          </a:p>
          <a:p>
            <a:pPr marL="0" lvl="0" indent="0" algn="ctr" rtl="0">
              <a:spcBef>
                <a:spcPts val="0"/>
              </a:spcBef>
              <a:spcAft>
                <a:spcPts val="0"/>
              </a:spcAft>
              <a:buNone/>
            </a:pPr>
            <a:endParaRPr sz="7200" b="1" i="1" dirty="0">
              <a:latin typeface="Georgia"/>
              <a:ea typeface="Georgia"/>
              <a:cs typeface="Georgia"/>
              <a:sym typeface="Georgia"/>
            </a:endParaRPr>
          </a:p>
          <a:p>
            <a:pPr marL="0" lvl="0" indent="0" algn="ctr" rtl="0">
              <a:spcBef>
                <a:spcPts val="0"/>
              </a:spcBef>
              <a:spcAft>
                <a:spcPts val="0"/>
              </a:spcAft>
              <a:buNone/>
            </a:pPr>
            <a:endParaRPr sz="7200" b="1" i="1" dirty="0">
              <a:latin typeface="Georgia"/>
              <a:ea typeface="Georgia"/>
              <a:cs typeface="Georgia"/>
              <a:sym typeface="Georgia"/>
            </a:endParaRPr>
          </a:p>
          <a:p>
            <a:pPr marL="0" lvl="0" indent="0" algn="ctr" rtl="0">
              <a:spcBef>
                <a:spcPts val="0"/>
              </a:spcBef>
              <a:spcAft>
                <a:spcPts val="0"/>
              </a:spcAft>
              <a:buNone/>
            </a:pPr>
            <a:endParaRPr i="1" dirty="0">
              <a:latin typeface="Georgia"/>
              <a:ea typeface="Georgia"/>
              <a:cs typeface="Georgia"/>
              <a:sym typeface="Georgia"/>
            </a:endParaRPr>
          </a:p>
          <a:p>
            <a:pPr marL="0" lvl="0" indent="0" algn="ctr" rtl="0">
              <a:spcBef>
                <a:spcPts val="0"/>
              </a:spcBef>
              <a:spcAft>
                <a:spcPts val="0"/>
              </a:spcAft>
              <a:buNone/>
            </a:pPr>
            <a:endParaRPr i="1" dirty="0">
              <a:latin typeface="Georgia"/>
              <a:ea typeface="Georgia"/>
              <a:cs typeface="Georgia"/>
              <a:sym typeface="Georgia"/>
            </a:endParaRPr>
          </a:p>
          <a:p>
            <a:pPr marL="0" lvl="0" indent="0" algn="ctr" rtl="0">
              <a:spcBef>
                <a:spcPts val="0"/>
              </a:spcBef>
              <a:spcAft>
                <a:spcPts val="0"/>
              </a:spcAft>
              <a:buNone/>
            </a:pPr>
            <a:endParaRPr i="1" dirty="0">
              <a:latin typeface="Georgia"/>
              <a:ea typeface="Georgia"/>
              <a:cs typeface="Georgia"/>
              <a:sym typeface="Georgia"/>
            </a:endParaRPr>
          </a:p>
          <a:p>
            <a:pPr marL="0" lvl="0" indent="0" algn="ctr" rtl="0">
              <a:spcBef>
                <a:spcPts val="0"/>
              </a:spcBef>
              <a:spcAft>
                <a:spcPts val="0"/>
              </a:spcAft>
              <a:buNone/>
            </a:pPr>
            <a:endParaRPr i="1" dirty="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BEDF1-3F8C-4856-BF27-6E5FE0EA54CF}"/>
              </a:ext>
            </a:extLst>
          </p:cNvPr>
          <p:cNvSpPr>
            <a:spLocks noGrp="1"/>
          </p:cNvSpPr>
          <p:nvPr>
            <p:ph type="title"/>
          </p:nvPr>
        </p:nvSpPr>
        <p:spPr>
          <a:xfrm>
            <a:off x="311700" y="445025"/>
            <a:ext cx="8520600" cy="2486972"/>
          </a:xfrm>
        </p:spPr>
        <p:txBody>
          <a:bodyPr>
            <a:noAutofit/>
          </a:bodyPr>
          <a:lstStyle/>
          <a:p>
            <a:r>
              <a:rPr lang="uk-UA" sz="1600" dirty="0"/>
              <a:t>Недосконалість законодавства призводила до порушень і зловживань у процесі приватизації державного майна. Складнощі супроводжували реформування </a:t>
            </a:r>
            <a:r>
              <a:rPr lang="uk-UA" sz="1600" b="1" dirty="0"/>
              <a:t>сільськогосподарського сектору </a:t>
            </a:r>
            <a:r>
              <a:rPr lang="uk-UA" sz="1600" dirty="0"/>
              <a:t>виробництва. За відсутності реальної допомоги держави кредитами, сучасною технікою, правовим підґрунтям тощо фермерські господарства розвивалися повільно. Наслідки кризи в сільському господарстві проявилися у зменшенні обсягів продукції при зростанні її собівартості. У 1999 р. понад 85 % колективних сільськогосподарських підприємств були збитковими. Регулярні заходи з підвищення норми податку призводили до зменшення інтересу виробників. </a:t>
            </a:r>
            <a:r>
              <a:rPr lang="uk-UA" sz="1600" b="1" dirty="0"/>
              <a:t>Відсутність чіткої програми економічного розвитку стримувала приплив іноземного капіталу.</a:t>
            </a:r>
          </a:p>
        </p:txBody>
      </p:sp>
      <p:pic>
        <p:nvPicPr>
          <p:cNvPr id="3" name="Рисунок 2">
            <a:extLst>
              <a:ext uri="{FF2B5EF4-FFF2-40B4-BE49-F238E27FC236}">
                <a16:creationId xmlns:a16="http://schemas.microsoft.com/office/drawing/2014/main" id="{91FA9169-4E1A-46B4-B0A3-56E7CCEFBB41}"/>
              </a:ext>
            </a:extLst>
          </p:cNvPr>
          <p:cNvPicPr>
            <a:picLocks noChangeAspect="1"/>
          </p:cNvPicPr>
          <p:nvPr/>
        </p:nvPicPr>
        <p:blipFill>
          <a:blip r:embed="rId2"/>
          <a:stretch>
            <a:fillRect/>
          </a:stretch>
        </p:blipFill>
        <p:spPr>
          <a:xfrm>
            <a:off x="2348050" y="3021930"/>
            <a:ext cx="4291956" cy="1676545"/>
          </a:xfrm>
          <a:prstGeom prst="rect">
            <a:avLst/>
          </a:prstGeom>
        </p:spPr>
      </p:pic>
      <p:pic>
        <p:nvPicPr>
          <p:cNvPr id="5" name="Рисунок 4">
            <a:extLst>
              <a:ext uri="{FF2B5EF4-FFF2-40B4-BE49-F238E27FC236}">
                <a16:creationId xmlns:a16="http://schemas.microsoft.com/office/drawing/2014/main" id="{43D87B4F-19AA-42A5-87E9-28CF6F2CC651}"/>
              </a:ext>
            </a:extLst>
          </p:cNvPr>
          <p:cNvPicPr>
            <a:picLocks noChangeAspect="1"/>
          </p:cNvPicPr>
          <p:nvPr/>
        </p:nvPicPr>
        <p:blipFill>
          <a:blip r:embed="rId3"/>
          <a:stretch>
            <a:fillRect/>
          </a:stretch>
        </p:blipFill>
        <p:spPr>
          <a:xfrm>
            <a:off x="2842898" y="4788408"/>
            <a:ext cx="6123432" cy="355092"/>
          </a:xfrm>
          <a:prstGeom prst="rect">
            <a:avLst/>
          </a:prstGeom>
        </p:spPr>
      </p:pic>
    </p:spTree>
    <p:extLst>
      <p:ext uri="{BB962C8B-B14F-4D97-AF65-F5344CB8AC3E}">
        <p14:creationId xmlns:p14="http://schemas.microsoft.com/office/powerpoint/2010/main" val="417877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47625"/>
            <a:ext cx="8520600" cy="628800"/>
          </a:xfrm>
          <a:prstGeom prst="rect">
            <a:avLst/>
          </a:prstGeom>
          <a:solidFill>
            <a:srgbClr val="A4C2F4"/>
          </a:solidFill>
        </p:spPr>
        <p:txBody>
          <a:bodyPr spcFirstLastPara="1" wrap="square" lIns="91425" tIns="91425" rIns="91425" bIns="91425" anchor="t" anchorCtr="0">
            <a:normAutofit/>
          </a:bodyPr>
          <a:lstStyle/>
          <a:p>
            <a:pPr marL="0" lvl="0" indent="0" algn="ctr" rtl="0">
              <a:spcBef>
                <a:spcPts val="0"/>
              </a:spcBef>
              <a:spcAft>
                <a:spcPts val="0"/>
              </a:spcAft>
              <a:buNone/>
            </a:pPr>
            <a:r>
              <a:rPr lang="uk-UA" b="1" i="1" dirty="0">
                <a:latin typeface="Georgia"/>
                <a:ea typeface="Georgia"/>
                <a:cs typeface="Georgia"/>
                <a:sym typeface="Georgia"/>
              </a:rPr>
              <a:t>2. Запровадження гривні</a:t>
            </a:r>
            <a:endParaRPr b="1" i="1" dirty="0">
              <a:latin typeface="Georgia"/>
              <a:ea typeface="Georgia"/>
              <a:cs typeface="Georgia"/>
              <a:sym typeface="Georgia"/>
            </a:endParaRPr>
          </a:p>
        </p:txBody>
      </p:sp>
      <p:sp>
        <p:nvSpPr>
          <p:cNvPr id="75" name="Google Shape;75;p16"/>
          <p:cNvSpPr txBox="1">
            <a:spLocks noGrp="1"/>
          </p:cNvSpPr>
          <p:nvPr>
            <p:ph type="body" idx="1"/>
          </p:nvPr>
        </p:nvSpPr>
        <p:spPr>
          <a:xfrm>
            <a:off x="311700" y="776400"/>
            <a:ext cx="3999900" cy="3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200" b="1" dirty="0" err="1">
                <a:solidFill>
                  <a:srgbClr val="FF0000"/>
                </a:solidFill>
              </a:rPr>
              <a:t>Купоно-карбованець</a:t>
            </a:r>
            <a:r>
              <a:rPr lang="ru-RU" sz="1200" b="1" dirty="0"/>
              <a:t> - </a:t>
            </a:r>
            <a:r>
              <a:rPr lang="ru-RU" sz="1200" b="1" dirty="0" err="1"/>
              <a:t>це</a:t>
            </a:r>
            <a:r>
              <a:rPr lang="ru-RU" sz="1200" b="1" dirty="0"/>
              <a:t> </a:t>
            </a:r>
            <a:r>
              <a:rPr lang="ru-RU" sz="1200" b="1" dirty="0" err="1"/>
              <a:t>засіб</a:t>
            </a:r>
            <a:r>
              <a:rPr lang="ru-RU" sz="1200" b="1" dirty="0"/>
              <a:t> грошового </a:t>
            </a:r>
            <a:r>
              <a:rPr lang="ru-RU" sz="1200" b="1" dirty="0" err="1"/>
              <a:t>обігу</a:t>
            </a:r>
            <a:r>
              <a:rPr lang="ru-RU" sz="1200" b="1" dirty="0"/>
              <a:t> в </a:t>
            </a:r>
            <a:r>
              <a:rPr lang="ru-RU" sz="1200" b="1" dirty="0" err="1"/>
              <a:t>Україні</a:t>
            </a:r>
            <a:r>
              <a:rPr lang="ru-RU" sz="1200" b="1" dirty="0"/>
              <a:t> </a:t>
            </a:r>
            <a:r>
              <a:rPr lang="ru-RU" sz="1200" b="1" dirty="0" err="1"/>
              <a:t>від</a:t>
            </a:r>
            <a:r>
              <a:rPr lang="ru-RU" sz="1200" b="1" dirty="0"/>
              <a:t> </a:t>
            </a:r>
            <a:r>
              <a:rPr lang="ru-RU" sz="1200" b="1" dirty="0" err="1"/>
              <a:t>січня</a:t>
            </a:r>
            <a:r>
              <a:rPr lang="ru-RU" sz="1200" b="1" dirty="0"/>
              <a:t> 1992 р. до вересня 1996 р.</a:t>
            </a:r>
          </a:p>
          <a:p>
            <a:pPr marL="0" lvl="0" indent="0" algn="l" rtl="0">
              <a:spcBef>
                <a:spcPts val="0"/>
              </a:spcBef>
              <a:spcAft>
                <a:spcPts val="0"/>
              </a:spcAft>
              <a:buNone/>
            </a:pPr>
            <a:endParaRPr lang="ru-RU" sz="1200" b="1" dirty="0"/>
          </a:p>
          <a:p>
            <a:pPr marL="0" lvl="0" indent="0" algn="l" rtl="0">
              <a:spcBef>
                <a:spcPts val="0"/>
              </a:spcBef>
              <a:spcAft>
                <a:spcPts val="0"/>
              </a:spcAft>
              <a:buNone/>
            </a:pPr>
            <a:r>
              <a:rPr lang="ru-RU" sz="1200" b="1" dirty="0"/>
              <a:t>На початку 1992 р. </a:t>
            </a:r>
            <a:r>
              <a:rPr lang="ru-RU" sz="1200" b="1" dirty="0" err="1"/>
              <a:t>було</a:t>
            </a:r>
            <a:r>
              <a:rPr lang="ru-RU" sz="1200" b="1" dirty="0"/>
              <a:t> </a:t>
            </a:r>
            <a:r>
              <a:rPr lang="ru-RU" sz="1200" b="1" dirty="0" err="1"/>
              <a:t>зроблено</a:t>
            </a:r>
            <a:r>
              <a:rPr lang="ru-RU" sz="1200" b="1" dirty="0"/>
              <a:t> кроки </a:t>
            </a:r>
            <a:r>
              <a:rPr lang="ru-RU" sz="1200" b="1" dirty="0" err="1"/>
              <a:t>зі</a:t>
            </a:r>
            <a:r>
              <a:rPr lang="ru-RU" sz="1200" b="1" dirty="0"/>
              <a:t> </a:t>
            </a:r>
            <a:r>
              <a:rPr lang="ru-RU" sz="1200" b="1" dirty="0" err="1"/>
              <a:t>створення</a:t>
            </a:r>
            <a:r>
              <a:rPr lang="ru-RU" sz="1200" b="1" dirty="0"/>
              <a:t> </a:t>
            </a:r>
            <a:r>
              <a:rPr lang="ru-RU" sz="1200" b="1" dirty="0" err="1"/>
              <a:t>власної</a:t>
            </a:r>
            <a:r>
              <a:rPr lang="ru-RU" sz="1200" b="1" dirty="0"/>
              <a:t> </a:t>
            </a:r>
            <a:r>
              <a:rPr lang="ru-RU" sz="1200" b="1" dirty="0" err="1">
                <a:solidFill>
                  <a:srgbClr val="FF0000"/>
                </a:solidFill>
              </a:rPr>
              <a:t>національної</a:t>
            </a:r>
            <a:r>
              <a:rPr lang="ru-RU" sz="1200" b="1" dirty="0">
                <a:solidFill>
                  <a:srgbClr val="FF0000"/>
                </a:solidFill>
              </a:rPr>
              <a:t> </a:t>
            </a:r>
            <a:r>
              <a:rPr lang="ru-RU" sz="1200" b="1" dirty="0" err="1">
                <a:solidFill>
                  <a:srgbClr val="FF0000"/>
                </a:solidFill>
              </a:rPr>
              <a:t>валюти</a:t>
            </a:r>
            <a:r>
              <a:rPr lang="ru-RU" sz="1200" b="1" dirty="0">
                <a:solidFill>
                  <a:srgbClr val="FF0000"/>
                </a:solidFill>
              </a:rPr>
              <a:t> </a:t>
            </a:r>
            <a:r>
              <a:rPr lang="ru-RU" sz="1200" b="1" dirty="0"/>
              <a:t>та </a:t>
            </a:r>
            <a:r>
              <a:rPr lang="ru-RU" sz="1200" b="1" dirty="0" err="1"/>
              <a:t>власної</a:t>
            </a:r>
            <a:r>
              <a:rPr lang="ru-RU" sz="1200" b="1" dirty="0"/>
              <a:t> </a:t>
            </a:r>
            <a:r>
              <a:rPr lang="ru-RU" sz="1200" b="1" dirty="0" err="1"/>
              <a:t>грошової</a:t>
            </a:r>
            <a:r>
              <a:rPr lang="ru-RU" sz="1200" b="1" dirty="0"/>
              <a:t> </a:t>
            </a:r>
            <a:r>
              <a:rPr lang="ru-RU" sz="1200" b="1" dirty="0" err="1"/>
              <a:t>системи</a:t>
            </a:r>
            <a:r>
              <a:rPr lang="ru-RU" sz="1200" b="1" dirty="0"/>
              <a:t> - </a:t>
            </a:r>
            <a:r>
              <a:rPr lang="ru-RU" sz="1200" b="1" dirty="0" err="1"/>
              <a:t>запроваджено</a:t>
            </a:r>
            <a:r>
              <a:rPr lang="ru-RU" sz="1200" b="1" dirty="0"/>
              <a:t> </a:t>
            </a:r>
            <a:r>
              <a:rPr lang="ru-RU" sz="1200" b="1" dirty="0" err="1"/>
              <a:t>купони</a:t>
            </a:r>
            <a:r>
              <a:rPr lang="ru-RU" sz="1200" b="1" dirty="0"/>
              <a:t> (</a:t>
            </a:r>
            <a:r>
              <a:rPr lang="ru-RU" sz="1200" b="1" dirty="0" err="1"/>
              <a:t>купоно-карбованці</a:t>
            </a:r>
            <a:r>
              <a:rPr lang="ru-RU" sz="1200" b="1" dirty="0"/>
              <a:t> </a:t>
            </a:r>
            <a:r>
              <a:rPr lang="ru-RU" sz="1200" b="1" dirty="0" err="1"/>
              <a:t>багаторазового</a:t>
            </a:r>
            <a:r>
              <a:rPr lang="ru-RU" sz="1200" b="1" dirty="0"/>
              <a:t> </a:t>
            </a:r>
            <a:r>
              <a:rPr lang="ru-RU" sz="1200" b="1" dirty="0" err="1"/>
              <a:t>використання</a:t>
            </a:r>
            <a:r>
              <a:rPr lang="ru-RU" sz="1200" b="1" dirty="0"/>
              <a:t>). У </a:t>
            </a:r>
            <a:r>
              <a:rPr lang="ru-RU" sz="1200" b="1" dirty="0" err="1"/>
              <a:t>середині</a:t>
            </a:r>
            <a:r>
              <a:rPr lang="ru-RU" sz="1200" b="1" dirty="0"/>
              <a:t> року в </a:t>
            </a:r>
            <a:r>
              <a:rPr lang="ru-RU" sz="1200" b="1" dirty="0" err="1"/>
              <a:t>країні</a:t>
            </a:r>
            <a:r>
              <a:rPr lang="ru-RU" sz="1200" b="1" dirty="0"/>
              <a:t> </a:t>
            </a:r>
            <a:r>
              <a:rPr lang="ru-RU" sz="1200" b="1" dirty="0" err="1"/>
              <a:t>припинилося</a:t>
            </a:r>
            <a:r>
              <a:rPr lang="ru-RU" sz="1200" b="1" dirty="0"/>
              <a:t> </a:t>
            </a:r>
            <a:r>
              <a:rPr lang="ru-RU" sz="1200" b="1" dirty="0" err="1"/>
              <a:t>використання</a:t>
            </a:r>
            <a:r>
              <a:rPr lang="ru-RU" sz="1200" b="1" dirty="0"/>
              <a:t> </a:t>
            </a:r>
            <a:r>
              <a:rPr lang="ru-RU" sz="1200" b="1" dirty="0" err="1"/>
              <a:t>радянських</a:t>
            </a:r>
            <a:r>
              <a:rPr lang="ru-RU" sz="1200" b="1" dirty="0"/>
              <a:t> </a:t>
            </a:r>
            <a:r>
              <a:rPr lang="ru-RU" sz="1200" b="1" dirty="0" err="1"/>
              <a:t>карбованців</a:t>
            </a:r>
            <a:r>
              <a:rPr lang="ru-RU" sz="1200" b="1" dirty="0"/>
              <a:t>. </a:t>
            </a:r>
            <a:r>
              <a:rPr lang="ru-RU" sz="1200" b="1" dirty="0" err="1"/>
              <a:t>Наступним</a:t>
            </a:r>
            <a:r>
              <a:rPr lang="ru-RU" sz="1200" b="1" dirty="0"/>
              <a:t> кроком </a:t>
            </a:r>
            <a:r>
              <a:rPr lang="ru-RU" sz="1200" b="1" dirty="0" err="1"/>
              <a:t>планувалося</a:t>
            </a:r>
            <a:r>
              <a:rPr lang="ru-RU" sz="1200" b="1" dirty="0"/>
              <a:t> провести </a:t>
            </a:r>
            <a:r>
              <a:rPr lang="ru-RU" sz="1200" b="1" dirty="0" err="1"/>
              <a:t>грошову</a:t>
            </a:r>
            <a:r>
              <a:rPr lang="ru-RU" sz="1200" b="1" dirty="0"/>
              <a:t> реформу та </a:t>
            </a:r>
            <a:r>
              <a:rPr lang="ru-RU" sz="1200" b="1" dirty="0" err="1"/>
              <a:t>запровадити</a:t>
            </a:r>
            <a:r>
              <a:rPr lang="ru-RU" sz="1200" b="1" dirty="0"/>
              <a:t> </a:t>
            </a:r>
            <a:r>
              <a:rPr lang="ru-RU" sz="1200" b="1" dirty="0" err="1"/>
              <a:t>гривню</a:t>
            </a:r>
            <a:r>
              <a:rPr lang="ru-RU" sz="1200" b="1" dirty="0"/>
              <a:t>. </a:t>
            </a:r>
            <a:r>
              <a:rPr lang="ru-RU" sz="1200" b="1" dirty="0" err="1"/>
              <a:t>Утім</a:t>
            </a:r>
            <a:r>
              <a:rPr lang="ru-RU" sz="1200" b="1" dirty="0"/>
              <a:t> </a:t>
            </a:r>
            <a:r>
              <a:rPr lang="ru-RU" sz="1200" b="1" dirty="0" err="1"/>
              <a:t>погіршення</a:t>
            </a:r>
            <a:r>
              <a:rPr lang="ru-RU" sz="1200" b="1" dirty="0"/>
              <a:t> </a:t>
            </a:r>
            <a:r>
              <a:rPr lang="ru-RU" sz="1200" b="1" dirty="0" err="1"/>
              <a:t>ситуації</a:t>
            </a:r>
            <a:r>
              <a:rPr lang="ru-RU" sz="1200" b="1" dirty="0"/>
              <a:t> в </a:t>
            </a:r>
            <a:r>
              <a:rPr lang="ru-RU" sz="1200" b="1" dirty="0" err="1"/>
              <a:t>економіці</a:t>
            </a:r>
            <a:r>
              <a:rPr lang="ru-RU" sz="1200" b="1" dirty="0"/>
              <a:t> </a:t>
            </a:r>
            <a:r>
              <a:rPr lang="ru-RU" sz="1200" b="1" dirty="0" err="1"/>
              <a:t>унеможливило</a:t>
            </a:r>
            <a:r>
              <a:rPr lang="ru-RU" sz="1200" b="1" dirty="0"/>
              <a:t> </a:t>
            </a:r>
            <a:r>
              <a:rPr lang="ru-RU" sz="1200" b="1" dirty="0" err="1"/>
              <a:t>проведення</a:t>
            </a:r>
            <a:r>
              <a:rPr lang="ru-RU" sz="1200" b="1" dirty="0"/>
              <a:t> </a:t>
            </a:r>
            <a:r>
              <a:rPr lang="ru-RU" sz="1200" b="1" dirty="0" err="1"/>
              <a:t>грошової</a:t>
            </a:r>
            <a:r>
              <a:rPr lang="ru-RU" sz="1200" b="1" dirty="0"/>
              <a:t> </a:t>
            </a:r>
            <a:r>
              <a:rPr lang="ru-RU" sz="1200" b="1" dirty="0" err="1"/>
              <a:t>реформи</a:t>
            </a:r>
            <a:r>
              <a:rPr lang="ru-RU" sz="1200" b="1" dirty="0"/>
              <a:t>: до </a:t>
            </a:r>
            <a:r>
              <a:rPr lang="ru-RU" sz="1200" b="1" dirty="0" err="1"/>
              <a:t>кінця</a:t>
            </a:r>
            <a:r>
              <a:rPr lang="ru-RU" sz="1200" b="1" dirty="0"/>
              <a:t> 1992 р. </a:t>
            </a:r>
            <a:r>
              <a:rPr lang="ru-RU" sz="1200" b="1" dirty="0" err="1"/>
              <a:t>купоно-карбованці</a:t>
            </a:r>
            <a:r>
              <a:rPr lang="ru-RU" sz="1200" b="1" dirty="0"/>
              <a:t> </a:t>
            </a:r>
            <a:r>
              <a:rPr lang="ru-RU" sz="1200" b="1" dirty="0" err="1"/>
              <a:t>знецінилися</a:t>
            </a:r>
            <a:r>
              <a:rPr lang="ru-RU" sz="1200" b="1" dirty="0"/>
              <a:t> у 21 раз.</a:t>
            </a:r>
          </a:p>
          <a:p>
            <a:pPr marL="0" lvl="0" indent="0" algn="l" rtl="0">
              <a:spcBef>
                <a:spcPts val="1200"/>
              </a:spcBef>
              <a:spcAft>
                <a:spcPts val="0"/>
              </a:spcAft>
              <a:buNone/>
            </a:pPr>
            <a:endParaRPr sz="1200" dirty="0"/>
          </a:p>
          <a:p>
            <a:pPr marL="0" lvl="0" indent="0" algn="l" rtl="0">
              <a:spcBef>
                <a:spcPts val="1200"/>
              </a:spcBef>
              <a:spcAft>
                <a:spcPts val="1200"/>
              </a:spcAft>
              <a:buNone/>
            </a:pPr>
            <a:endParaRPr dirty="0"/>
          </a:p>
        </p:txBody>
      </p:sp>
      <p:sp>
        <p:nvSpPr>
          <p:cNvPr id="76" name="Google Shape;76;p16"/>
          <p:cNvSpPr txBox="1">
            <a:spLocks noGrp="1"/>
          </p:cNvSpPr>
          <p:nvPr>
            <p:ph type="body" idx="2"/>
          </p:nvPr>
        </p:nvSpPr>
        <p:spPr>
          <a:xfrm>
            <a:off x="4832400" y="907025"/>
            <a:ext cx="3999900" cy="36618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None/>
            </a:pPr>
            <a:r>
              <a:rPr lang="uk" dirty="0"/>
              <a:t>            </a:t>
            </a:r>
            <a:r>
              <a:rPr lang="uk-UA" dirty="0"/>
              <a:t>У </a:t>
            </a:r>
            <a:r>
              <a:rPr lang="uk-UA" b="1" dirty="0"/>
              <a:t>1993 р</a:t>
            </a:r>
            <a:r>
              <a:rPr lang="uk-UA" dirty="0"/>
              <a:t>. було закрито торги міжбанківської валютної біржі й зафіксовано валютний курс.</a:t>
            </a:r>
          </a:p>
          <a:p>
            <a:pPr marL="0" lvl="0" indent="0" algn="l" rtl="0">
              <a:spcBef>
                <a:spcPts val="1200"/>
              </a:spcBef>
              <a:spcAft>
                <a:spcPts val="0"/>
              </a:spcAft>
              <a:buNone/>
            </a:pPr>
            <a:r>
              <a:rPr lang="uk-UA" dirty="0"/>
              <a:t> Зроблено спробу знову перевести економіку на ручне управління. </a:t>
            </a:r>
            <a:r>
              <a:rPr lang="uk-UA" b="1" dirty="0"/>
              <a:t>Інфляцію було </a:t>
            </a:r>
            <a:r>
              <a:rPr lang="uk-UA" b="1" dirty="0" err="1"/>
              <a:t>зупинено</a:t>
            </a:r>
            <a:r>
              <a:rPr lang="uk-UA" b="1" dirty="0"/>
              <a:t> </a:t>
            </a:r>
            <a:r>
              <a:rPr lang="uk-UA" dirty="0"/>
              <a:t>шляхом заборгованості з виплати заробітної плати, пенсій та інших соціальних виплат, а також зростання </a:t>
            </a:r>
            <a:r>
              <a:rPr lang="uk-UA" dirty="0" err="1"/>
              <a:t>неплатежів</a:t>
            </a:r>
            <a:r>
              <a:rPr lang="uk-UA" dirty="0"/>
              <a:t> за товари і послуги в народному господарстві. Було також збільшено податки, що призвело до зростання цін.</a:t>
            </a:r>
          </a:p>
          <a:p>
            <a:pPr marL="0" lvl="0" indent="0" algn="l" rtl="0">
              <a:spcBef>
                <a:spcPts val="1200"/>
              </a:spcBef>
              <a:spcAft>
                <a:spcPts val="0"/>
              </a:spcAft>
              <a:buNone/>
            </a:pPr>
            <a:r>
              <a:rPr lang="uk-UA" dirty="0"/>
              <a:t>Підсумки </a:t>
            </a:r>
            <a:r>
              <a:rPr lang="uk-UA" b="1" dirty="0"/>
              <a:t>1994 р.</a:t>
            </a:r>
            <a:r>
              <a:rPr lang="uk-UA" dirty="0"/>
              <a:t> були катастрофічними. На початку жовтня 1994 р. президент передав у Верховну Раду політичний документ </a:t>
            </a:r>
            <a:r>
              <a:rPr lang="uk-UA" dirty="0">
                <a:solidFill>
                  <a:srgbClr val="FF0000"/>
                </a:solidFill>
              </a:rPr>
              <a:t>«Про основні засади економічної та соціальної політики»</a:t>
            </a:r>
            <a:r>
              <a:rPr lang="uk-UA" dirty="0"/>
              <a:t>, у якому містився аналіз соціально-економічної ситуації в Україні.</a:t>
            </a:r>
          </a:p>
          <a:p>
            <a:pPr marL="0" lvl="0" indent="0" algn="l" rtl="0">
              <a:spcBef>
                <a:spcPts val="1200"/>
              </a:spcBef>
              <a:spcAft>
                <a:spcPts val="0"/>
              </a:spcAft>
              <a:buNone/>
            </a:pPr>
            <a:endParaRPr sz="3000" dirty="0"/>
          </a:p>
          <a:p>
            <a:pPr marL="0" lvl="0" indent="0" algn="l" rtl="0">
              <a:spcBef>
                <a:spcPts val="1200"/>
              </a:spcBef>
              <a:spcAft>
                <a:spcPts val="1200"/>
              </a:spcAft>
              <a:buNone/>
            </a:pPr>
            <a:endParaRPr dirty="0"/>
          </a:p>
        </p:txBody>
      </p:sp>
      <p:pic>
        <p:nvPicPr>
          <p:cNvPr id="2" name="Рисунок 1">
            <a:extLst>
              <a:ext uri="{FF2B5EF4-FFF2-40B4-BE49-F238E27FC236}">
                <a16:creationId xmlns:a16="http://schemas.microsoft.com/office/drawing/2014/main" id="{500928DD-98BA-4C89-A5E2-06548844B2B2}"/>
              </a:ext>
            </a:extLst>
          </p:cNvPr>
          <p:cNvPicPr>
            <a:picLocks noChangeAspect="1"/>
          </p:cNvPicPr>
          <p:nvPr/>
        </p:nvPicPr>
        <p:blipFill>
          <a:blip r:embed="rId3"/>
          <a:stretch>
            <a:fillRect/>
          </a:stretch>
        </p:blipFill>
        <p:spPr>
          <a:xfrm>
            <a:off x="1058071" y="3900715"/>
            <a:ext cx="1853345" cy="932769"/>
          </a:xfrm>
          <a:prstGeom prst="rect">
            <a:avLst/>
          </a:prstGeom>
        </p:spPr>
      </p:pic>
      <p:pic>
        <p:nvPicPr>
          <p:cNvPr id="4" name="Рисунок 3">
            <a:extLst>
              <a:ext uri="{FF2B5EF4-FFF2-40B4-BE49-F238E27FC236}">
                <a16:creationId xmlns:a16="http://schemas.microsoft.com/office/drawing/2014/main" id="{2077E7BB-FEA7-45E2-8523-4EEEDCC94F95}"/>
              </a:ext>
            </a:extLst>
          </p:cNvPr>
          <p:cNvPicPr>
            <a:picLocks noChangeAspect="1"/>
          </p:cNvPicPr>
          <p:nvPr/>
        </p:nvPicPr>
        <p:blipFill>
          <a:blip r:embed="rId4"/>
          <a:stretch>
            <a:fillRect/>
          </a:stretch>
        </p:blipFill>
        <p:spPr>
          <a:xfrm>
            <a:off x="-750066" y="4869707"/>
            <a:ext cx="6123432" cy="355092"/>
          </a:xfrm>
          <a:prstGeom prst="rect">
            <a:avLst/>
          </a:prstGeom>
        </p:spPr>
      </p:pic>
      <p:pic>
        <p:nvPicPr>
          <p:cNvPr id="5" name="Рисунок 4">
            <a:extLst>
              <a:ext uri="{FF2B5EF4-FFF2-40B4-BE49-F238E27FC236}">
                <a16:creationId xmlns:a16="http://schemas.microsoft.com/office/drawing/2014/main" id="{2C977AFD-B2D0-408A-AD00-2DBB1822BE7E}"/>
              </a:ext>
            </a:extLst>
          </p:cNvPr>
          <p:cNvPicPr>
            <a:picLocks noChangeAspect="1"/>
          </p:cNvPicPr>
          <p:nvPr/>
        </p:nvPicPr>
        <p:blipFill>
          <a:blip r:embed="rId5"/>
          <a:stretch>
            <a:fillRect/>
          </a:stretch>
        </p:blipFill>
        <p:spPr>
          <a:xfrm>
            <a:off x="2911416" y="3900715"/>
            <a:ext cx="1929051" cy="9706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A07CAC-2009-4BF5-A450-74B5F893CBAD}"/>
              </a:ext>
            </a:extLst>
          </p:cNvPr>
          <p:cNvSpPr>
            <a:spLocks noGrp="1"/>
          </p:cNvSpPr>
          <p:nvPr>
            <p:ph type="title"/>
          </p:nvPr>
        </p:nvSpPr>
        <p:spPr>
          <a:xfrm>
            <a:off x="311700" y="445024"/>
            <a:ext cx="8520600" cy="4431775"/>
          </a:xfrm>
        </p:spPr>
        <p:txBody>
          <a:bodyPr>
            <a:normAutofit fontScale="90000"/>
          </a:bodyPr>
          <a:lstStyle/>
          <a:p>
            <a:r>
              <a:rPr lang="uk-UA" sz="2400" dirty="0">
                <a:highlight>
                  <a:srgbClr val="FFFF00"/>
                </a:highlight>
              </a:rPr>
              <a:t>Мовою джерел</a:t>
            </a:r>
            <a:br>
              <a:rPr lang="uk-UA" sz="2400" dirty="0"/>
            </a:br>
            <a:r>
              <a:rPr lang="uk-UA" sz="2400" dirty="0"/>
              <a:t>...Принциповою позицією Президента України є те, що прискорення ринкової трансформації економіки розглядається як єдина умова й основний засіб виходу з кризи та економічної стабілізації. Не попередня стабілізація і лише згодом реформування, як на цьому наполягають окремі політичні сили, а енергійна робота по реформуванню усіх сфер економічного життя.</a:t>
            </a:r>
            <a:br>
              <a:rPr lang="uk-UA" sz="2400" dirty="0"/>
            </a:br>
            <a:br>
              <a:rPr lang="uk-UA" sz="2400" dirty="0"/>
            </a:br>
            <a:r>
              <a:rPr lang="uk-UA" sz="2400" dirty="0"/>
              <a:t>Л. Кучма «Про основні засади економічної та соціальної політики» (1994)</a:t>
            </a:r>
            <a:br>
              <a:rPr lang="uk-UA" sz="2400" dirty="0"/>
            </a:br>
            <a:br>
              <a:rPr lang="uk-UA" sz="2400" dirty="0"/>
            </a:br>
            <a:r>
              <a:rPr lang="ru-RU" sz="1800" i="1" dirty="0" err="1"/>
              <a:t>Які</a:t>
            </a:r>
            <a:r>
              <a:rPr lang="ru-RU" sz="1800" i="1" dirty="0"/>
              <a:t> </a:t>
            </a:r>
            <a:r>
              <a:rPr lang="ru-RU" sz="1800" i="1" dirty="0" err="1"/>
              <a:t>дії</a:t>
            </a:r>
            <a:r>
              <a:rPr lang="ru-RU" sz="1800" i="1" dirty="0"/>
              <a:t> Президент </a:t>
            </a:r>
            <a:r>
              <a:rPr lang="ru-RU" sz="1800" i="1" dirty="0" err="1"/>
              <a:t>України</a:t>
            </a:r>
            <a:r>
              <a:rPr lang="ru-RU" sz="1800" i="1" dirty="0"/>
              <a:t> </a:t>
            </a:r>
            <a:r>
              <a:rPr lang="ru-RU" sz="1800" i="1" dirty="0" err="1"/>
              <a:t>пропонував</a:t>
            </a:r>
            <a:r>
              <a:rPr lang="ru-RU" sz="1800" i="1" dirty="0"/>
              <a:t> </a:t>
            </a:r>
            <a:r>
              <a:rPr lang="ru-RU" sz="1800" i="1" dirty="0" err="1"/>
              <a:t>здійснити</a:t>
            </a:r>
            <a:r>
              <a:rPr lang="ru-RU" sz="1800" i="1" dirty="0"/>
              <a:t> для </a:t>
            </a:r>
            <a:r>
              <a:rPr lang="ru-RU" sz="1800" i="1" dirty="0" err="1"/>
              <a:t>подолання</a:t>
            </a:r>
            <a:r>
              <a:rPr lang="ru-RU" sz="1800" i="1" dirty="0"/>
              <a:t> </a:t>
            </a:r>
            <a:r>
              <a:rPr lang="ru-RU" sz="1800" i="1" dirty="0" err="1"/>
              <a:t>кризи</a:t>
            </a:r>
            <a:r>
              <a:rPr lang="ru-RU" sz="1800" i="1" dirty="0"/>
              <a:t> в </a:t>
            </a:r>
            <a:r>
              <a:rPr lang="ru-RU" sz="1800" i="1" dirty="0" err="1"/>
              <a:t>країні</a:t>
            </a:r>
            <a:r>
              <a:rPr lang="ru-RU" sz="1800" i="1" dirty="0"/>
              <a:t>? </a:t>
            </a:r>
            <a:r>
              <a:rPr lang="ru-RU" sz="1800" i="1" dirty="0" err="1"/>
              <a:t>Висловте</a:t>
            </a:r>
            <a:r>
              <a:rPr lang="ru-RU" sz="1800" i="1" dirty="0"/>
              <a:t> </a:t>
            </a:r>
            <a:r>
              <a:rPr lang="ru-RU" sz="1800" i="1" dirty="0" err="1"/>
              <a:t>своє</a:t>
            </a:r>
            <a:r>
              <a:rPr lang="ru-RU" sz="1800" i="1" dirty="0"/>
              <a:t> </a:t>
            </a:r>
            <a:r>
              <a:rPr lang="ru-RU" sz="1800" i="1" dirty="0" err="1"/>
              <a:t>ставлення</a:t>
            </a:r>
            <a:r>
              <a:rPr lang="ru-RU" sz="1800" i="1" dirty="0"/>
              <a:t> до </a:t>
            </a:r>
            <a:r>
              <a:rPr lang="ru-RU" sz="1800" i="1" dirty="0" err="1"/>
              <a:t>своєчасності</a:t>
            </a:r>
            <a:r>
              <a:rPr lang="ru-RU" sz="1800" i="1" dirty="0"/>
              <a:t> (</a:t>
            </a:r>
            <a:r>
              <a:rPr lang="ru-RU" sz="1800" i="1" dirty="0" err="1"/>
              <a:t>або</a:t>
            </a:r>
            <a:r>
              <a:rPr lang="ru-RU" sz="1800" i="1" dirty="0"/>
              <a:t> </a:t>
            </a:r>
            <a:r>
              <a:rPr lang="ru-RU" sz="1800" i="1" dirty="0" err="1"/>
              <a:t>несвоєчасності</a:t>
            </a:r>
            <a:r>
              <a:rPr lang="ru-RU" sz="1800" i="1" dirty="0"/>
              <a:t>) </a:t>
            </a:r>
            <a:r>
              <a:rPr lang="ru-RU" sz="1800" i="1" dirty="0" err="1"/>
              <a:t>пропонованих</a:t>
            </a:r>
            <a:r>
              <a:rPr lang="ru-RU" sz="1800" i="1" dirty="0"/>
              <a:t> </a:t>
            </a:r>
            <a:r>
              <a:rPr lang="ru-RU" sz="1800" i="1" dirty="0" err="1"/>
              <a:t>дій</a:t>
            </a:r>
            <a:r>
              <a:rPr lang="ru-RU" sz="1800" i="1" dirty="0"/>
              <a:t>.</a:t>
            </a:r>
            <a:endParaRPr lang="uk-UA" sz="1800" i="1" dirty="0"/>
          </a:p>
        </p:txBody>
      </p:sp>
    </p:spTree>
    <p:extLst>
      <p:ext uri="{BB962C8B-B14F-4D97-AF65-F5344CB8AC3E}">
        <p14:creationId xmlns:p14="http://schemas.microsoft.com/office/powerpoint/2010/main" val="14142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CF679B-094E-4D9B-ACE7-A344F0E72320}"/>
              </a:ext>
            </a:extLst>
          </p:cNvPr>
          <p:cNvSpPr>
            <a:spLocks noGrp="1"/>
          </p:cNvSpPr>
          <p:nvPr>
            <p:ph type="title"/>
          </p:nvPr>
        </p:nvSpPr>
        <p:spPr>
          <a:xfrm>
            <a:off x="311700" y="445024"/>
            <a:ext cx="5416695" cy="4495571"/>
          </a:xfrm>
        </p:spPr>
        <p:txBody>
          <a:bodyPr>
            <a:normAutofit/>
          </a:bodyPr>
          <a:lstStyle/>
          <a:p>
            <a:r>
              <a:rPr lang="uk-UA" sz="2200" dirty="0"/>
              <a:t>Проведення ринкових реформ потребувало міцної грошової одиниці. </a:t>
            </a:r>
            <a:br>
              <a:rPr lang="uk-UA" sz="2200" dirty="0"/>
            </a:br>
            <a:r>
              <a:rPr lang="uk-UA" sz="2200" dirty="0"/>
              <a:t>З осені 1994 р. уряд почав створювати передумови для запровадження </a:t>
            </a:r>
            <a:r>
              <a:rPr lang="uk-UA" sz="2200" b="1" dirty="0"/>
              <a:t>гривні</a:t>
            </a:r>
            <a:r>
              <a:rPr lang="uk-UA" sz="2200" dirty="0"/>
              <a:t>. </a:t>
            </a:r>
            <a:br>
              <a:rPr lang="uk-UA" dirty="0"/>
            </a:br>
            <a:r>
              <a:rPr lang="uk-UA" sz="2000" dirty="0"/>
              <a:t>Щойно в 1996 р. намітилися ознаки економічної стабілізації, Президент України підписав Указ </a:t>
            </a:r>
            <a:r>
              <a:rPr lang="uk-UA" sz="2000" b="1" dirty="0"/>
              <a:t>«Про грошову реформу в Україні» (1996).</a:t>
            </a:r>
          </a:p>
        </p:txBody>
      </p:sp>
      <p:pic>
        <p:nvPicPr>
          <p:cNvPr id="3" name="Рисунок 2">
            <a:extLst>
              <a:ext uri="{FF2B5EF4-FFF2-40B4-BE49-F238E27FC236}">
                <a16:creationId xmlns:a16="http://schemas.microsoft.com/office/drawing/2014/main" id="{C101D131-8A8A-413E-A1BE-F8716B81B81A}"/>
              </a:ext>
            </a:extLst>
          </p:cNvPr>
          <p:cNvPicPr>
            <a:picLocks noChangeAspect="1"/>
          </p:cNvPicPr>
          <p:nvPr/>
        </p:nvPicPr>
        <p:blipFill>
          <a:blip r:embed="rId2"/>
          <a:stretch>
            <a:fillRect/>
          </a:stretch>
        </p:blipFill>
        <p:spPr>
          <a:xfrm>
            <a:off x="5728395" y="0"/>
            <a:ext cx="3415605" cy="5143500"/>
          </a:xfrm>
          <a:prstGeom prst="rect">
            <a:avLst/>
          </a:prstGeom>
        </p:spPr>
      </p:pic>
      <p:pic>
        <p:nvPicPr>
          <p:cNvPr id="4" name="Рисунок 3">
            <a:extLst>
              <a:ext uri="{FF2B5EF4-FFF2-40B4-BE49-F238E27FC236}">
                <a16:creationId xmlns:a16="http://schemas.microsoft.com/office/drawing/2014/main" id="{16ABA5C5-C7EE-434F-A87A-55571E78A0CF}"/>
              </a:ext>
            </a:extLst>
          </p:cNvPr>
          <p:cNvPicPr>
            <a:picLocks noChangeAspect="1"/>
          </p:cNvPicPr>
          <p:nvPr/>
        </p:nvPicPr>
        <p:blipFill>
          <a:blip r:embed="rId3"/>
          <a:stretch>
            <a:fillRect/>
          </a:stretch>
        </p:blipFill>
        <p:spPr>
          <a:xfrm>
            <a:off x="2524772" y="3349471"/>
            <a:ext cx="3203623" cy="1794029"/>
          </a:xfrm>
          <a:prstGeom prst="rect">
            <a:avLst/>
          </a:prstGeom>
        </p:spPr>
      </p:pic>
    </p:spTree>
    <p:extLst>
      <p:ext uri="{BB962C8B-B14F-4D97-AF65-F5344CB8AC3E}">
        <p14:creationId xmlns:p14="http://schemas.microsoft.com/office/powerpoint/2010/main" val="352628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F524D6-0CD9-49A6-AAF4-9A8CF572E2D0}"/>
              </a:ext>
            </a:extLst>
          </p:cNvPr>
          <p:cNvSpPr>
            <a:spLocks noGrp="1"/>
          </p:cNvSpPr>
          <p:nvPr>
            <p:ph type="title"/>
          </p:nvPr>
        </p:nvSpPr>
        <p:spPr>
          <a:xfrm>
            <a:off x="311700" y="445024"/>
            <a:ext cx="5302291" cy="4587719"/>
          </a:xfrm>
        </p:spPr>
        <p:txBody>
          <a:bodyPr>
            <a:normAutofit/>
          </a:bodyPr>
          <a:lstStyle/>
          <a:p>
            <a:r>
              <a:rPr lang="uk-UA" sz="2000" dirty="0"/>
              <a:t>Від </a:t>
            </a:r>
            <a:r>
              <a:rPr lang="uk-UA" sz="2000" b="1" dirty="0">
                <a:solidFill>
                  <a:srgbClr val="FF0000"/>
                </a:solidFill>
              </a:rPr>
              <a:t>2 вересня 1996 р. </a:t>
            </a:r>
            <a:r>
              <a:rPr lang="uk-UA" sz="2000" dirty="0"/>
              <a:t>НБУ випустив в обіг банкноти номіналом 1, 2, 5, 10, 20, 50 і 100 грн і розмінні монети номіналом 1, 2, 5, 10, 25 і 50 коп. та припинив емісію1 українських карбованців, які підлягали обміну на гривні за курсом: 100 000 крб = 1 грн.</a:t>
            </a:r>
            <a:br>
              <a:rPr lang="uk-UA" sz="2000" dirty="0"/>
            </a:br>
            <a:r>
              <a:rPr lang="uk-UA" sz="2000" dirty="0"/>
              <a:t> </a:t>
            </a:r>
            <a:r>
              <a:rPr lang="uk-UA" sz="2000" b="1" dirty="0">
                <a:solidFill>
                  <a:srgbClr val="FF0000"/>
                </a:solidFill>
              </a:rPr>
              <a:t>Емісія</a:t>
            </a:r>
            <a:r>
              <a:rPr lang="uk-UA" sz="2000" dirty="0"/>
              <a:t> - створення та випуск в обіг грошової готівки. Здійснюється Державною скарбницею.</a:t>
            </a:r>
            <a:br>
              <a:rPr lang="uk-UA" sz="2000" dirty="0"/>
            </a:br>
            <a:endParaRPr lang="uk-UA" sz="2000" dirty="0"/>
          </a:p>
        </p:txBody>
      </p:sp>
      <p:pic>
        <p:nvPicPr>
          <p:cNvPr id="3" name="Рисунок 2">
            <a:extLst>
              <a:ext uri="{FF2B5EF4-FFF2-40B4-BE49-F238E27FC236}">
                <a16:creationId xmlns:a16="http://schemas.microsoft.com/office/drawing/2014/main" id="{83768582-5747-4B0E-9333-33D2D214EACA}"/>
              </a:ext>
            </a:extLst>
          </p:cNvPr>
          <p:cNvPicPr>
            <a:picLocks noChangeAspect="1"/>
          </p:cNvPicPr>
          <p:nvPr/>
        </p:nvPicPr>
        <p:blipFill>
          <a:blip r:embed="rId2"/>
          <a:stretch>
            <a:fillRect/>
          </a:stretch>
        </p:blipFill>
        <p:spPr>
          <a:xfrm>
            <a:off x="5613991" y="2571750"/>
            <a:ext cx="3530009" cy="2600350"/>
          </a:xfrm>
          <a:prstGeom prst="rect">
            <a:avLst/>
          </a:prstGeom>
        </p:spPr>
      </p:pic>
      <p:pic>
        <p:nvPicPr>
          <p:cNvPr id="4" name="Рисунок 3">
            <a:extLst>
              <a:ext uri="{FF2B5EF4-FFF2-40B4-BE49-F238E27FC236}">
                <a16:creationId xmlns:a16="http://schemas.microsoft.com/office/drawing/2014/main" id="{D77042FB-84AE-447A-978F-B8BAE6016818}"/>
              </a:ext>
            </a:extLst>
          </p:cNvPr>
          <p:cNvPicPr>
            <a:picLocks noChangeAspect="1"/>
          </p:cNvPicPr>
          <p:nvPr/>
        </p:nvPicPr>
        <p:blipFill>
          <a:blip r:embed="rId3"/>
          <a:stretch>
            <a:fillRect/>
          </a:stretch>
        </p:blipFill>
        <p:spPr>
          <a:xfrm>
            <a:off x="5612471" y="0"/>
            <a:ext cx="3531529" cy="1977656"/>
          </a:xfrm>
          <a:prstGeom prst="rect">
            <a:avLst/>
          </a:prstGeom>
        </p:spPr>
      </p:pic>
    </p:spTree>
    <p:extLst>
      <p:ext uri="{BB962C8B-B14F-4D97-AF65-F5344CB8AC3E}">
        <p14:creationId xmlns:p14="http://schemas.microsoft.com/office/powerpoint/2010/main" val="210970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258EFC-A949-4DAE-AEA6-3C6ED31A1049}"/>
              </a:ext>
            </a:extLst>
          </p:cNvPr>
          <p:cNvSpPr>
            <a:spLocks noGrp="1"/>
          </p:cNvSpPr>
          <p:nvPr>
            <p:ph type="title"/>
          </p:nvPr>
        </p:nvSpPr>
        <p:spPr>
          <a:xfrm>
            <a:off x="311700" y="445024"/>
            <a:ext cx="8520600" cy="4162417"/>
          </a:xfrm>
        </p:spPr>
        <p:txBody>
          <a:bodyPr>
            <a:normAutofit/>
          </a:bodyPr>
          <a:lstStyle/>
          <a:p>
            <a:r>
              <a:rPr lang="uk-UA" sz="2000" dirty="0"/>
              <a:t>Реформу провели за два тижні: </a:t>
            </a:r>
            <a:r>
              <a:rPr lang="uk-UA" sz="2000" b="1" dirty="0">
                <a:solidFill>
                  <a:srgbClr val="FF0000"/>
                </a:solidFill>
              </a:rPr>
              <a:t>2-16 вересня 1996 р. </a:t>
            </a:r>
            <a:br>
              <a:rPr lang="uk-UA" sz="2000" b="1" dirty="0">
                <a:solidFill>
                  <a:srgbClr val="FF0000"/>
                </a:solidFill>
              </a:rPr>
            </a:br>
            <a:r>
              <a:rPr lang="uk-UA" sz="2000" dirty="0"/>
              <a:t>Після визначеного терміну функціонування українського карбованця в готівковому обігу припинилося, єдиним законним засобом платежу на території України стала </a:t>
            </a:r>
            <a:r>
              <a:rPr lang="uk-UA" sz="2000" b="1" dirty="0">
                <a:solidFill>
                  <a:srgbClr val="FF0000"/>
                </a:solidFill>
              </a:rPr>
              <a:t>гривня</a:t>
            </a:r>
            <a:r>
              <a:rPr lang="uk-UA" sz="2000" dirty="0"/>
              <a:t>. Громадяни України мали змогу обміняти українські карбованці на гривні без обмежень і будь-якої плати за обмін.</a:t>
            </a:r>
            <a:br>
              <a:rPr lang="uk-UA" sz="2000" dirty="0"/>
            </a:br>
            <a:br>
              <a:rPr lang="uk-UA" sz="2000" dirty="0"/>
            </a:br>
            <a:r>
              <a:rPr lang="uk-UA" sz="2000" dirty="0"/>
              <a:t>Знайдіть у мережі Інтернет і перегляньте </a:t>
            </a:r>
            <a:r>
              <a:rPr lang="uk-UA" sz="2000" dirty="0" err="1"/>
              <a:t>відеосюжет</a:t>
            </a:r>
            <a:r>
              <a:rPr lang="uk-UA" sz="2000" dirty="0"/>
              <a:t> «Як виготовляють українську гривню». Що нового ви дізналися?</a:t>
            </a:r>
            <a:br>
              <a:rPr lang="uk-UA" sz="2000" dirty="0"/>
            </a:br>
            <a:endParaRPr lang="uk-UA" sz="2000" dirty="0"/>
          </a:p>
        </p:txBody>
      </p:sp>
      <p:pic>
        <p:nvPicPr>
          <p:cNvPr id="3" name="Рисунок 2">
            <a:extLst>
              <a:ext uri="{FF2B5EF4-FFF2-40B4-BE49-F238E27FC236}">
                <a16:creationId xmlns:a16="http://schemas.microsoft.com/office/drawing/2014/main" id="{13245804-9ACD-49CC-92C0-A916552BA547}"/>
              </a:ext>
            </a:extLst>
          </p:cNvPr>
          <p:cNvPicPr>
            <a:picLocks noChangeAspect="1"/>
          </p:cNvPicPr>
          <p:nvPr/>
        </p:nvPicPr>
        <p:blipFill>
          <a:blip r:embed="rId2"/>
          <a:stretch>
            <a:fillRect/>
          </a:stretch>
        </p:blipFill>
        <p:spPr>
          <a:xfrm>
            <a:off x="77972" y="3404744"/>
            <a:ext cx="3048000" cy="1495425"/>
          </a:xfrm>
          <a:prstGeom prst="rect">
            <a:avLst/>
          </a:prstGeom>
        </p:spPr>
      </p:pic>
      <p:pic>
        <p:nvPicPr>
          <p:cNvPr id="4" name="Рисунок 3">
            <a:extLst>
              <a:ext uri="{FF2B5EF4-FFF2-40B4-BE49-F238E27FC236}">
                <a16:creationId xmlns:a16="http://schemas.microsoft.com/office/drawing/2014/main" id="{B138A7F0-528C-414D-9199-7B162CAB912B}"/>
              </a:ext>
            </a:extLst>
          </p:cNvPr>
          <p:cNvPicPr>
            <a:picLocks noChangeAspect="1"/>
          </p:cNvPicPr>
          <p:nvPr/>
        </p:nvPicPr>
        <p:blipFill>
          <a:blip r:embed="rId3"/>
          <a:stretch>
            <a:fillRect/>
          </a:stretch>
        </p:blipFill>
        <p:spPr>
          <a:xfrm>
            <a:off x="6677025" y="3228531"/>
            <a:ext cx="2466975" cy="1847850"/>
          </a:xfrm>
          <a:prstGeom prst="rect">
            <a:avLst/>
          </a:prstGeom>
        </p:spPr>
      </p:pic>
      <p:pic>
        <p:nvPicPr>
          <p:cNvPr id="5" name="Рисунок 4">
            <a:extLst>
              <a:ext uri="{FF2B5EF4-FFF2-40B4-BE49-F238E27FC236}">
                <a16:creationId xmlns:a16="http://schemas.microsoft.com/office/drawing/2014/main" id="{C30F4667-F1C2-4F3B-974A-0D10972448CE}"/>
              </a:ext>
            </a:extLst>
          </p:cNvPr>
          <p:cNvPicPr>
            <a:picLocks noChangeAspect="1"/>
          </p:cNvPicPr>
          <p:nvPr/>
        </p:nvPicPr>
        <p:blipFill>
          <a:blip r:embed="rId4"/>
          <a:stretch>
            <a:fillRect/>
          </a:stretch>
        </p:blipFill>
        <p:spPr>
          <a:xfrm>
            <a:off x="3213579" y="3376169"/>
            <a:ext cx="3347292" cy="1700212"/>
          </a:xfrm>
          <a:prstGeom prst="rect">
            <a:avLst/>
          </a:prstGeom>
        </p:spPr>
      </p:pic>
    </p:spTree>
    <p:extLst>
      <p:ext uri="{BB962C8B-B14F-4D97-AF65-F5344CB8AC3E}">
        <p14:creationId xmlns:p14="http://schemas.microsoft.com/office/powerpoint/2010/main" val="236723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0"/>
            <a:ext cx="8520600" cy="1017600"/>
          </a:xfrm>
          <a:prstGeom prst="rect">
            <a:avLst/>
          </a:prstGeom>
          <a:solidFill>
            <a:srgbClr val="A4C2F4"/>
          </a:solidFill>
        </p:spPr>
        <p:txBody>
          <a:bodyPr spcFirstLastPara="1" wrap="square" lIns="91425" tIns="91425" rIns="91425" bIns="91425" anchor="t" anchorCtr="0">
            <a:normAutofit/>
          </a:bodyPr>
          <a:lstStyle/>
          <a:p>
            <a:pPr marL="0" lvl="0" indent="0" algn="ctr" rtl="0">
              <a:spcBef>
                <a:spcPts val="0"/>
              </a:spcBef>
              <a:spcAft>
                <a:spcPts val="0"/>
              </a:spcAft>
              <a:buNone/>
            </a:pPr>
            <a:r>
              <a:rPr lang="uk-UA" b="1" i="1" dirty="0">
                <a:latin typeface="Georgia"/>
                <a:ea typeface="Georgia"/>
                <a:cs typeface="Georgia"/>
                <a:sym typeface="Georgia"/>
              </a:rPr>
              <a:t>3. Демографічні процеси</a:t>
            </a:r>
            <a:endParaRPr b="1" i="1" dirty="0">
              <a:latin typeface="Georgia"/>
              <a:ea typeface="Georgia"/>
              <a:cs typeface="Georgia"/>
              <a:sym typeface="Georgia"/>
            </a:endParaRPr>
          </a:p>
        </p:txBody>
      </p:sp>
      <p:sp>
        <p:nvSpPr>
          <p:cNvPr id="89" name="Google Shape;89;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UA" dirty="0"/>
              <a:t>Кількість населення в Україні </a:t>
            </a:r>
          </a:p>
          <a:p>
            <a:pPr marL="0" lvl="0" indent="0" algn="l" rtl="0">
              <a:spcBef>
                <a:spcPts val="0"/>
              </a:spcBef>
              <a:spcAft>
                <a:spcPts val="0"/>
              </a:spcAft>
              <a:buNone/>
            </a:pPr>
            <a:r>
              <a:rPr lang="uk-UA" dirty="0"/>
              <a:t>1989 р. - 51,7 млн осіб, </a:t>
            </a:r>
          </a:p>
          <a:p>
            <a:pPr marL="0" lvl="0" indent="0" algn="l" rtl="0">
              <a:spcBef>
                <a:spcPts val="0"/>
              </a:spcBef>
              <a:spcAft>
                <a:spcPts val="0"/>
              </a:spcAft>
              <a:buNone/>
            </a:pPr>
            <a:r>
              <a:rPr lang="uk-UA" dirty="0"/>
              <a:t>1991 р. - 51,9 млн осіб, </a:t>
            </a:r>
          </a:p>
          <a:p>
            <a:pPr marL="0" lvl="0" indent="0" algn="l" rtl="0">
              <a:spcBef>
                <a:spcPts val="0"/>
              </a:spcBef>
              <a:spcAft>
                <a:spcPts val="0"/>
              </a:spcAft>
              <a:buNone/>
            </a:pPr>
            <a:r>
              <a:rPr lang="uk-UA" dirty="0"/>
              <a:t>1996 р. - 51,3 млн осіб, </a:t>
            </a:r>
          </a:p>
          <a:p>
            <a:pPr marL="0" lvl="0" indent="0" algn="l" rtl="0">
              <a:spcBef>
                <a:spcPts val="0"/>
              </a:spcBef>
              <a:spcAft>
                <a:spcPts val="0"/>
              </a:spcAft>
              <a:buNone/>
            </a:pPr>
            <a:r>
              <a:rPr lang="uk-UA" dirty="0"/>
              <a:t>1997 р. - 50,9 млн осіб, </a:t>
            </a:r>
          </a:p>
          <a:p>
            <a:pPr marL="0" lvl="0" indent="0" algn="l" rtl="0">
              <a:spcBef>
                <a:spcPts val="0"/>
              </a:spcBef>
              <a:spcAft>
                <a:spcPts val="0"/>
              </a:spcAft>
              <a:buNone/>
            </a:pPr>
            <a:r>
              <a:rPr lang="uk-UA" dirty="0"/>
              <a:t>2001 р. - 48,4 млн осіб.</a:t>
            </a:r>
          </a:p>
          <a:p>
            <a:pPr marL="0" lvl="0" indent="0" algn="l" rtl="0">
              <a:spcBef>
                <a:spcPts val="0"/>
              </a:spcBef>
              <a:spcAft>
                <a:spcPts val="0"/>
              </a:spcAft>
              <a:buNone/>
            </a:pPr>
            <a:r>
              <a:rPr lang="uk-UA" dirty="0"/>
              <a:t>Проаналізуйте динаміку змін чисельності населення України в перші роки незалежності. </a:t>
            </a:r>
          </a:p>
          <a:p>
            <a:pPr marL="0" lvl="0" indent="0" algn="l" rtl="0">
              <a:spcBef>
                <a:spcPts val="0"/>
              </a:spcBef>
              <a:spcAft>
                <a:spcPts val="0"/>
              </a:spcAft>
              <a:buNone/>
            </a:pPr>
            <a:endParaRPr lang="uk-UA" i="1" dirty="0"/>
          </a:p>
          <a:p>
            <a:pPr marL="0" lvl="0" indent="0" algn="l" rtl="0">
              <a:spcBef>
                <a:spcPts val="0"/>
              </a:spcBef>
              <a:spcAft>
                <a:spcPts val="0"/>
              </a:spcAft>
              <a:buNone/>
            </a:pPr>
            <a:r>
              <a:rPr lang="uk-UA" i="1" dirty="0"/>
              <a:t>Пригадайте й поясніть значення </a:t>
            </a:r>
            <a:r>
              <a:rPr lang="uk-UA" i="1" dirty="0" err="1"/>
              <a:t>терміна</a:t>
            </a:r>
            <a:r>
              <a:rPr lang="uk-UA" i="1" dirty="0"/>
              <a:t> депопуляція.</a:t>
            </a:r>
          </a:p>
        </p:txBody>
      </p:sp>
      <p:sp>
        <p:nvSpPr>
          <p:cNvPr id="90" name="Google Shape;90;p18"/>
          <p:cNvSpPr txBox="1">
            <a:spLocks noGrp="1"/>
          </p:cNvSpPr>
          <p:nvPr>
            <p:ph type="body" idx="2"/>
          </p:nvPr>
        </p:nvSpPr>
        <p:spPr>
          <a:xfrm>
            <a:off x="4366437" y="1152475"/>
            <a:ext cx="4465863"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uk-UA" dirty="0"/>
              <a:t>Починаючи з </a:t>
            </a:r>
            <a:r>
              <a:rPr lang="uk-UA" dirty="0">
                <a:solidFill>
                  <a:srgbClr val="FF0000"/>
                </a:solidFill>
              </a:rPr>
              <a:t>1990-х рр. </a:t>
            </a:r>
            <a:r>
              <a:rPr lang="uk-UA" dirty="0"/>
              <a:t>зміни чисельності населення в Україні було зумовлено сукупністю факторів. </a:t>
            </a:r>
          </a:p>
          <a:p>
            <a:pPr marL="0" lvl="0" indent="0" algn="l" rtl="0">
              <a:spcBef>
                <a:spcPts val="0"/>
              </a:spcBef>
              <a:spcAft>
                <a:spcPts val="1200"/>
              </a:spcAft>
              <a:buNone/>
            </a:pPr>
            <a:r>
              <a:rPr lang="uk-UA" dirty="0"/>
              <a:t>Одна з причин - це </a:t>
            </a:r>
            <a:r>
              <a:rPr lang="uk-UA" b="1" dirty="0"/>
              <a:t>природне скорочення </a:t>
            </a:r>
            <a:r>
              <a:rPr lang="uk-UA" dirty="0"/>
              <a:t>в результаті </a:t>
            </a:r>
            <a:r>
              <a:rPr lang="uk-UA" b="1" dirty="0"/>
              <a:t>зниження народжуваності</a:t>
            </a:r>
            <a:r>
              <a:rPr lang="uk-UA" dirty="0"/>
              <a:t>. На спад народжуваності вплинули суспільні та економічні зміни, що відбувалися в Україні. </a:t>
            </a:r>
          </a:p>
          <a:p>
            <a:pPr marL="0" lvl="0" indent="0" algn="l" rtl="0">
              <a:spcBef>
                <a:spcPts val="0"/>
              </a:spcBef>
              <a:spcAft>
                <a:spcPts val="1200"/>
              </a:spcAft>
              <a:buNone/>
            </a:pPr>
            <a:r>
              <a:rPr lang="uk-UA" dirty="0"/>
              <a:t>В умовах невпевненості, несприятливих соціально-політичних та економічних перспектив спостерігалася відмова сімей від народження другої та третьої дитини. </a:t>
            </a:r>
          </a:p>
          <a:p>
            <a:pPr marL="0" lvl="0" indent="0" algn="l" rtl="0">
              <a:spcBef>
                <a:spcPts val="0"/>
              </a:spcBef>
              <a:spcAft>
                <a:spcPts val="1200"/>
              </a:spcAft>
              <a:buNone/>
            </a:pPr>
            <a:r>
              <a:rPr lang="uk-UA" dirty="0"/>
              <a:t>Чинником, що стримував народжуваність, була занепокоєність щодо фізичних і генетичних наслідків Чорнобильської катастрофи. Нерідко жінки, які працювали, після народження дитини позбавлялися роботи і, відповідно, залишалися без засобів до існування.</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72AF2A-79EB-48C8-9EA5-3245E1126823}"/>
              </a:ext>
            </a:extLst>
          </p:cNvPr>
          <p:cNvSpPr>
            <a:spLocks noGrp="1"/>
          </p:cNvSpPr>
          <p:nvPr>
            <p:ph type="title"/>
          </p:nvPr>
        </p:nvSpPr>
        <p:spPr>
          <a:xfrm>
            <a:off x="311700" y="198474"/>
            <a:ext cx="8520600" cy="4777563"/>
          </a:xfrm>
        </p:spPr>
        <p:txBody>
          <a:bodyPr>
            <a:normAutofit fontScale="90000"/>
          </a:bodyPr>
          <a:lstStyle/>
          <a:p>
            <a:r>
              <a:rPr lang="ru-RU" sz="2000" dirty="0"/>
              <a:t>Президент </a:t>
            </a:r>
            <a:r>
              <a:rPr lang="ru-RU" sz="2000" dirty="0" err="1"/>
              <a:t>України</a:t>
            </a:r>
            <a:r>
              <a:rPr lang="ru-RU" sz="2000" dirty="0"/>
              <a:t> з 1995 р. </a:t>
            </a:r>
            <a:r>
              <a:rPr lang="ru-RU" sz="2000" dirty="0" err="1"/>
              <a:t>видав</a:t>
            </a:r>
            <a:r>
              <a:rPr lang="ru-RU" sz="2000" dirty="0"/>
              <a:t> 20 </a:t>
            </a:r>
            <a:r>
              <a:rPr lang="ru-RU" sz="2000" dirty="0" err="1"/>
              <a:t>указів</a:t>
            </a:r>
            <a:r>
              <a:rPr lang="ru-RU" sz="2000" dirty="0"/>
              <a:t> з </a:t>
            </a:r>
            <a:r>
              <a:rPr lang="ru-RU" sz="2000" dirty="0" err="1"/>
              <a:t>питань</a:t>
            </a:r>
            <a:r>
              <a:rPr lang="ru-RU" sz="2000" dirty="0"/>
              <a:t> </a:t>
            </a:r>
            <a:r>
              <a:rPr lang="ru-RU" sz="2000" dirty="0" err="1"/>
              <a:t>поліпшення</a:t>
            </a:r>
            <a:r>
              <a:rPr lang="ru-RU" sz="2000" dirty="0"/>
              <a:t> становища </a:t>
            </a:r>
            <a:r>
              <a:rPr lang="ru-RU" sz="2000" dirty="0" err="1"/>
              <a:t>дітей</a:t>
            </a:r>
            <a:r>
              <a:rPr lang="ru-RU" sz="2000" dirty="0"/>
              <a:t>, </a:t>
            </a:r>
            <a:r>
              <a:rPr lang="ru-RU" sz="2000" dirty="0" err="1"/>
              <a:t>молоді</a:t>
            </a:r>
            <a:r>
              <a:rPr lang="ru-RU" sz="2000" dirty="0"/>
              <a:t>, </a:t>
            </a:r>
            <a:r>
              <a:rPr lang="ru-RU" sz="2000" dirty="0" err="1"/>
              <a:t>жінок</a:t>
            </a:r>
            <a:r>
              <a:rPr lang="ru-RU" sz="2000" dirty="0"/>
              <a:t>, </a:t>
            </a:r>
            <a:r>
              <a:rPr lang="ru-RU" sz="2000" dirty="0" err="1"/>
              <a:t>сім’ї</a:t>
            </a:r>
            <a:r>
              <a:rPr lang="ru-RU" sz="2000" dirty="0"/>
              <a:t>. </a:t>
            </a:r>
            <a:br>
              <a:rPr lang="ru-RU" sz="2000" dirty="0"/>
            </a:br>
            <a:br>
              <a:rPr lang="ru-RU" sz="2000" dirty="0"/>
            </a:br>
            <a:r>
              <a:rPr lang="ru-RU" sz="2000" dirty="0" err="1"/>
              <a:t>Ухвалено</a:t>
            </a:r>
            <a:r>
              <a:rPr lang="ru-RU" sz="2000" dirty="0"/>
              <a:t> </a:t>
            </a:r>
            <a:r>
              <a:rPr lang="ru-RU" sz="2000" dirty="0" err="1"/>
              <a:t>державні</a:t>
            </a:r>
            <a:r>
              <a:rPr lang="ru-RU" sz="2000" dirty="0"/>
              <a:t> </a:t>
            </a:r>
            <a:r>
              <a:rPr lang="ru-RU" sz="2000" dirty="0" err="1"/>
              <a:t>програми</a:t>
            </a:r>
            <a:r>
              <a:rPr lang="ru-RU" sz="2000" dirty="0"/>
              <a:t> </a:t>
            </a:r>
            <a:r>
              <a:rPr lang="ru-RU" sz="2000" dirty="0" err="1"/>
              <a:t>стратегічного</a:t>
            </a:r>
            <a:r>
              <a:rPr lang="ru-RU" sz="2000" dirty="0"/>
              <a:t> характеру. </a:t>
            </a:r>
            <a:br>
              <a:rPr lang="ru-RU" sz="2000" dirty="0"/>
            </a:br>
            <a:r>
              <a:rPr lang="ru-RU" sz="2000" dirty="0"/>
              <a:t>З початку </a:t>
            </a:r>
            <a:r>
              <a:rPr lang="ru-RU" sz="2000" b="1" dirty="0"/>
              <a:t>1998 р. </a:t>
            </a:r>
            <a:r>
              <a:rPr lang="ru-RU" sz="2000" dirty="0" err="1"/>
              <a:t>розпочато</a:t>
            </a:r>
            <a:r>
              <a:rPr lang="ru-RU" sz="2000" dirty="0"/>
              <a:t> </a:t>
            </a:r>
            <a:r>
              <a:rPr lang="ru-RU" sz="2000" dirty="0" err="1"/>
              <a:t>практичну</a:t>
            </a:r>
            <a:r>
              <a:rPr lang="ru-RU" sz="2000" dirty="0"/>
              <a:t> </a:t>
            </a:r>
            <a:r>
              <a:rPr lang="ru-RU" sz="2000" dirty="0" err="1"/>
              <a:t>реалізацію</a:t>
            </a:r>
            <a:r>
              <a:rPr lang="ru-RU" sz="2000" dirty="0"/>
              <a:t> </a:t>
            </a:r>
            <a:r>
              <a:rPr lang="ru-RU" sz="2000" dirty="0" err="1"/>
              <a:t>програми</a:t>
            </a:r>
            <a:r>
              <a:rPr lang="ru-RU" sz="2000" dirty="0"/>
              <a:t> державного </a:t>
            </a:r>
            <a:r>
              <a:rPr lang="ru-RU" sz="2000" dirty="0" err="1"/>
              <a:t>пільгового</a:t>
            </a:r>
            <a:r>
              <a:rPr lang="ru-RU" sz="2000" dirty="0"/>
              <a:t> </a:t>
            </a:r>
            <a:r>
              <a:rPr lang="ru-RU" sz="2000" dirty="0" err="1"/>
              <a:t>довготермінового</a:t>
            </a:r>
            <a:r>
              <a:rPr lang="ru-RU" sz="2000" dirty="0"/>
              <a:t> </a:t>
            </a:r>
            <a:r>
              <a:rPr lang="ru-RU" sz="2000" b="1" dirty="0" err="1"/>
              <a:t>кредитування</a:t>
            </a:r>
            <a:r>
              <a:rPr lang="ru-RU" sz="2000" b="1" dirty="0"/>
              <a:t> </a:t>
            </a:r>
            <a:r>
              <a:rPr lang="ru-RU" sz="2000" b="1" dirty="0" err="1"/>
              <a:t>молодих</a:t>
            </a:r>
            <a:r>
              <a:rPr lang="ru-RU" sz="2000" b="1" dirty="0"/>
              <a:t> </a:t>
            </a:r>
            <a:r>
              <a:rPr lang="ru-RU" sz="2000" b="1" dirty="0" err="1"/>
              <a:t>сімей</a:t>
            </a:r>
            <a:r>
              <a:rPr lang="ru-RU" sz="2000" b="1" dirty="0"/>
              <a:t> та одиноких </a:t>
            </a:r>
            <a:r>
              <a:rPr lang="ru-RU" sz="2000" b="1" dirty="0" err="1"/>
              <a:t>молодих</a:t>
            </a:r>
            <a:r>
              <a:rPr lang="ru-RU" sz="2000" b="1" dirty="0"/>
              <a:t> </a:t>
            </a:r>
            <a:r>
              <a:rPr lang="ru-RU" sz="2000" b="1" dirty="0" err="1"/>
              <a:t>громадян</a:t>
            </a:r>
            <a:r>
              <a:rPr lang="ru-RU" sz="2000" dirty="0"/>
              <a:t> на </a:t>
            </a:r>
            <a:r>
              <a:rPr lang="ru-RU" sz="2000" dirty="0" err="1"/>
              <a:t>будівництво</a:t>
            </a:r>
            <a:r>
              <a:rPr lang="ru-RU" sz="2000" dirty="0"/>
              <a:t> (</a:t>
            </a:r>
            <a:r>
              <a:rPr lang="ru-RU" sz="2000" dirty="0" err="1"/>
              <a:t>реконструкцію</a:t>
            </a:r>
            <a:r>
              <a:rPr lang="ru-RU" sz="2000" dirty="0"/>
              <a:t>) </a:t>
            </a:r>
            <a:r>
              <a:rPr lang="ru-RU" sz="2000" dirty="0" err="1"/>
              <a:t>житла</a:t>
            </a:r>
            <a:r>
              <a:rPr lang="ru-RU" sz="2000" dirty="0"/>
              <a:t> за </a:t>
            </a:r>
            <a:r>
              <a:rPr lang="ru-RU" sz="2000" dirty="0" err="1"/>
              <a:t>рахунок</a:t>
            </a:r>
            <a:r>
              <a:rPr lang="ru-RU" sz="2000" dirty="0"/>
              <a:t> </a:t>
            </a:r>
            <a:r>
              <a:rPr lang="ru-RU" sz="2000" dirty="0" err="1"/>
              <a:t>коштів</a:t>
            </a:r>
            <a:r>
              <a:rPr lang="ru-RU" sz="2000" dirty="0"/>
              <a:t> Державного та </a:t>
            </a:r>
            <a:r>
              <a:rPr lang="ru-RU" sz="2000" dirty="0" err="1"/>
              <a:t>місцевих</a:t>
            </a:r>
            <a:r>
              <a:rPr lang="ru-RU" sz="2000" dirty="0"/>
              <a:t> </a:t>
            </a:r>
            <a:r>
              <a:rPr lang="ru-RU" sz="2000" dirty="0" err="1"/>
              <a:t>бюджетів</a:t>
            </a:r>
            <a:r>
              <a:rPr lang="ru-RU" sz="2000" dirty="0"/>
              <a:t>. </a:t>
            </a:r>
            <a:br>
              <a:rPr lang="ru-RU" sz="2000" dirty="0"/>
            </a:br>
            <a:br>
              <a:rPr lang="ru-RU" sz="2000" dirty="0"/>
            </a:br>
            <a:r>
              <a:rPr lang="ru-RU" sz="2000" dirty="0"/>
              <a:t>Уже в </a:t>
            </a:r>
            <a:r>
              <a:rPr lang="ru-RU" sz="2000" b="1" dirty="0"/>
              <a:t>1998 р.</a:t>
            </a:r>
            <a:r>
              <a:rPr lang="ru-RU" sz="2000" dirty="0"/>
              <a:t> </a:t>
            </a:r>
            <a:r>
              <a:rPr lang="ru-RU" sz="2000" dirty="0" err="1"/>
              <a:t>надано</a:t>
            </a:r>
            <a:r>
              <a:rPr lang="ru-RU" sz="2000" dirty="0"/>
              <a:t> </a:t>
            </a:r>
            <a:r>
              <a:rPr lang="ru-RU" sz="2000" b="1" dirty="0" err="1"/>
              <a:t>кредити</a:t>
            </a:r>
            <a:r>
              <a:rPr lang="ru-RU" sz="2000" dirty="0"/>
              <a:t> </a:t>
            </a:r>
            <a:r>
              <a:rPr lang="ru-RU" sz="2000" dirty="0" err="1"/>
              <a:t>понад</a:t>
            </a:r>
            <a:r>
              <a:rPr lang="ru-RU" sz="2000" dirty="0"/>
              <a:t> 400 </a:t>
            </a:r>
            <a:r>
              <a:rPr lang="ru-RU" sz="2000" dirty="0" err="1"/>
              <a:t>сім’ям</a:t>
            </a:r>
            <a:r>
              <a:rPr lang="ru-RU" sz="2000" dirty="0"/>
              <a:t> у 14 </a:t>
            </a:r>
            <a:r>
              <a:rPr lang="ru-RU" sz="2000" dirty="0" err="1"/>
              <a:t>регіонах</a:t>
            </a:r>
            <a:r>
              <a:rPr lang="ru-RU" sz="2000" dirty="0"/>
              <a:t> на </a:t>
            </a:r>
            <a:r>
              <a:rPr lang="ru-RU" sz="2000" dirty="0" err="1"/>
              <a:t>загальну</a:t>
            </a:r>
            <a:r>
              <a:rPr lang="ru-RU" sz="2000" dirty="0"/>
              <a:t> суму 17,7 млн </a:t>
            </a:r>
            <a:r>
              <a:rPr lang="ru-RU" sz="2000" dirty="0" err="1"/>
              <a:t>грн</a:t>
            </a:r>
            <a:r>
              <a:rPr lang="ru-RU" sz="2000" dirty="0"/>
              <a:t>, у тому </a:t>
            </a:r>
            <a:r>
              <a:rPr lang="ru-RU" sz="2000" dirty="0" err="1"/>
              <a:t>числі</a:t>
            </a:r>
            <a:r>
              <a:rPr lang="ru-RU" sz="2000" dirty="0"/>
              <a:t> з державного бюджету - 6,2 млн </a:t>
            </a:r>
            <a:r>
              <a:rPr lang="ru-RU" sz="2000" dirty="0" err="1"/>
              <a:t>грн</a:t>
            </a:r>
            <a:r>
              <a:rPr lang="ru-RU" sz="2000" dirty="0"/>
              <a:t>, </a:t>
            </a:r>
            <a:r>
              <a:rPr lang="ru-RU" sz="2000" dirty="0" err="1"/>
              <a:t>вироблено</a:t>
            </a:r>
            <a:r>
              <a:rPr lang="ru-RU" sz="2000" dirty="0"/>
              <a:t> </a:t>
            </a:r>
            <a:r>
              <a:rPr lang="ru-RU" sz="2000" dirty="0" err="1"/>
              <a:t>пілотний</a:t>
            </a:r>
            <a:r>
              <a:rPr lang="ru-RU" sz="2000" dirty="0"/>
              <a:t> </a:t>
            </a:r>
            <a:r>
              <a:rPr lang="ru-RU" sz="2000" dirty="0" err="1"/>
              <a:t>механізм</a:t>
            </a:r>
            <a:r>
              <a:rPr lang="ru-RU" sz="2000" dirty="0"/>
              <a:t> </a:t>
            </a:r>
            <a:r>
              <a:rPr lang="ru-RU" sz="2000" dirty="0" err="1"/>
              <a:t>довготермінового</a:t>
            </a:r>
            <a:r>
              <a:rPr lang="ru-RU" sz="2000" dirty="0"/>
              <a:t> державного </a:t>
            </a:r>
            <a:r>
              <a:rPr lang="ru-RU" sz="2000" dirty="0" err="1"/>
              <a:t>кредитування</a:t>
            </a:r>
            <a:r>
              <a:rPr lang="ru-RU" sz="2000" dirty="0"/>
              <a:t>.</a:t>
            </a:r>
            <a:br>
              <a:rPr lang="ru-RU" sz="2000" dirty="0"/>
            </a:br>
            <a:br>
              <a:rPr lang="ru-RU" sz="2000" dirty="0"/>
            </a:br>
            <a:r>
              <a:rPr lang="ru-RU" sz="2000" b="1" dirty="0"/>
              <a:t>С. Пирожков, учений і дипломат</a:t>
            </a:r>
            <a:br>
              <a:rPr lang="ru-RU" sz="2000" dirty="0"/>
            </a:br>
            <a:r>
              <a:rPr lang="ru-RU" sz="2000" i="1" dirty="0"/>
              <a:t>Про </a:t>
            </a:r>
            <a:r>
              <a:rPr lang="ru-RU" sz="2000" i="1" dirty="0" err="1"/>
              <a:t>які</a:t>
            </a:r>
            <a:r>
              <a:rPr lang="ru-RU" sz="2000" i="1" dirty="0"/>
              <a:t> </a:t>
            </a:r>
            <a:r>
              <a:rPr lang="ru-RU" sz="2000" i="1" dirty="0" err="1"/>
              <a:t>державні</a:t>
            </a:r>
            <a:r>
              <a:rPr lang="ru-RU" sz="2000" i="1" dirty="0"/>
              <a:t> заходи </a:t>
            </a:r>
            <a:r>
              <a:rPr lang="ru-RU" sz="2000" i="1" dirty="0" err="1"/>
              <a:t>щодо</a:t>
            </a:r>
            <a:r>
              <a:rPr lang="ru-RU" sz="2000" i="1" dirty="0"/>
              <a:t> </a:t>
            </a:r>
            <a:r>
              <a:rPr lang="ru-RU" sz="2000" i="1" dirty="0" err="1"/>
              <a:t>поліпшення</a:t>
            </a:r>
            <a:r>
              <a:rPr lang="ru-RU" sz="2000" i="1" dirty="0"/>
              <a:t> </a:t>
            </a:r>
            <a:r>
              <a:rPr lang="ru-RU" sz="2000" i="1" dirty="0" err="1"/>
              <a:t>демографічної</a:t>
            </a:r>
            <a:r>
              <a:rPr lang="ru-RU" sz="2000" i="1" dirty="0"/>
              <a:t> </a:t>
            </a:r>
            <a:r>
              <a:rPr lang="ru-RU" sz="2000" i="1" dirty="0" err="1"/>
              <a:t>ситуації</a:t>
            </a:r>
            <a:r>
              <a:rPr lang="ru-RU" sz="2000" i="1" dirty="0"/>
              <a:t> говорить автор? </a:t>
            </a:r>
            <a:br>
              <a:rPr lang="ru-RU" sz="2000" i="1" dirty="0"/>
            </a:br>
            <a:r>
              <a:rPr lang="ru-RU" sz="2000" i="1" dirty="0" err="1"/>
              <a:t>Прокоментуйте</a:t>
            </a:r>
            <a:r>
              <a:rPr lang="ru-RU" sz="2000" i="1" dirty="0"/>
              <a:t>, </a:t>
            </a:r>
            <a:r>
              <a:rPr lang="ru-RU" sz="2000" i="1" dirty="0" err="1"/>
              <a:t>чи</a:t>
            </a:r>
            <a:r>
              <a:rPr lang="ru-RU" sz="2000" i="1" dirty="0"/>
              <a:t> є, на вашу думку, вони </a:t>
            </a:r>
            <a:r>
              <a:rPr lang="ru-RU" sz="2000" i="1" dirty="0" err="1"/>
              <a:t>достатніми</a:t>
            </a:r>
            <a:r>
              <a:rPr lang="ru-RU" sz="2000" i="1" dirty="0"/>
              <a:t> </a:t>
            </a:r>
            <a:r>
              <a:rPr lang="ru-RU" sz="2000" i="1" dirty="0" err="1"/>
              <a:t>або</a:t>
            </a:r>
            <a:r>
              <a:rPr lang="ru-RU" sz="2000" i="1" dirty="0"/>
              <a:t> </a:t>
            </a:r>
            <a:r>
              <a:rPr lang="ru-RU" sz="2000" i="1" dirty="0" err="1"/>
              <a:t>недостатніми</a:t>
            </a:r>
            <a:r>
              <a:rPr lang="ru-RU" sz="2000" i="1" dirty="0"/>
              <a:t>?</a:t>
            </a:r>
            <a:endParaRPr lang="uk-UA" sz="2000" i="1" dirty="0"/>
          </a:p>
        </p:txBody>
      </p:sp>
    </p:spTree>
    <p:extLst>
      <p:ext uri="{BB962C8B-B14F-4D97-AF65-F5344CB8AC3E}">
        <p14:creationId xmlns:p14="http://schemas.microsoft.com/office/powerpoint/2010/main" val="112579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5C3CC-395C-433A-962B-4ADD3D398E4A}"/>
              </a:ext>
            </a:extLst>
          </p:cNvPr>
          <p:cNvSpPr>
            <a:spLocks noGrp="1"/>
          </p:cNvSpPr>
          <p:nvPr>
            <p:ph type="title"/>
          </p:nvPr>
        </p:nvSpPr>
        <p:spPr>
          <a:xfrm>
            <a:off x="311700" y="445025"/>
            <a:ext cx="8520600" cy="4566454"/>
          </a:xfrm>
        </p:spPr>
        <p:txBody>
          <a:bodyPr>
            <a:normAutofit/>
          </a:bodyPr>
          <a:lstStyle/>
          <a:p>
            <a:r>
              <a:rPr lang="ru-RU" sz="2000" dirty="0" err="1"/>
              <a:t>Іншим</a:t>
            </a:r>
            <a:r>
              <a:rPr lang="ru-RU" sz="2000" dirty="0"/>
              <a:t> </a:t>
            </a:r>
            <a:r>
              <a:rPr lang="ru-RU" sz="2000" dirty="0" err="1"/>
              <a:t>вагомим</a:t>
            </a:r>
            <a:r>
              <a:rPr lang="ru-RU" sz="2000" dirty="0"/>
              <a:t> фактором, </a:t>
            </a:r>
            <a:r>
              <a:rPr lang="ru-RU" sz="2000" dirty="0" err="1"/>
              <a:t>який</a:t>
            </a:r>
            <a:r>
              <a:rPr lang="ru-RU" sz="2000" dirty="0"/>
              <a:t> </a:t>
            </a:r>
            <a:r>
              <a:rPr lang="ru-RU" sz="2000" dirty="0" err="1"/>
              <a:t>вплинув</a:t>
            </a:r>
            <a:r>
              <a:rPr lang="ru-RU" sz="2000" dirty="0"/>
              <a:t> на </a:t>
            </a:r>
            <a:r>
              <a:rPr lang="ru-RU" sz="2000" dirty="0" err="1"/>
              <a:t>природне</a:t>
            </a:r>
            <a:r>
              <a:rPr lang="ru-RU" sz="2000" dirty="0"/>
              <a:t> </a:t>
            </a:r>
            <a:r>
              <a:rPr lang="ru-RU" sz="2000" b="1" dirty="0" err="1"/>
              <a:t>скорочення</a:t>
            </a:r>
            <a:r>
              <a:rPr lang="ru-RU" sz="2000" b="1" dirty="0"/>
              <a:t> </a:t>
            </a:r>
            <a:r>
              <a:rPr lang="ru-RU" sz="2000" b="1" dirty="0" err="1"/>
              <a:t>населення</a:t>
            </a:r>
            <a:r>
              <a:rPr lang="ru-RU" sz="2000" b="1" dirty="0"/>
              <a:t>, є </a:t>
            </a:r>
            <a:r>
              <a:rPr lang="ru-RU" sz="2000" b="1" dirty="0" err="1"/>
              <a:t>смертність</a:t>
            </a:r>
            <a:r>
              <a:rPr lang="ru-RU" sz="2000" dirty="0"/>
              <a:t>. </a:t>
            </a:r>
            <a:r>
              <a:rPr lang="ru-RU" sz="2000" dirty="0" err="1"/>
              <a:t>Якщо</a:t>
            </a:r>
            <a:r>
              <a:rPr lang="ru-RU" sz="2000" dirty="0"/>
              <a:t> в </a:t>
            </a:r>
            <a:r>
              <a:rPr lang="ru-RU" sz="2000" dirty="0" err="1"/>
              <a:t>розвинених</a:t>
            </a:r>
            <a:r>
              <a:rPr lang="ru-RU" sz="2000" dirty="0"/>
              <a:t> </a:t>
            </a:r>
            <a:r>
              <a:rPr lang="ru-RU" sz="2000" dirty="0" err="1"/>
              <a:t>країнах</a:t>
            </a:r>
            <a:r>
              <a:rPr lang="ru-RU" sz="2000" dirty="0"/>
              <a:t> </a:t>
            </a:r>
            <a:r>
              <a:rPr lang="ru-RU" sz="2000" dirty="0" err="1"/>
              <a:t>починаючи</a:t>
            </a:r>
            <a:r>
              <a:rPr lang="ru-RU" sz="2000" dirty="0"/>
              <a:t> з 1960-х </a:t>
            </a:r>
            <a:r>
              <a:rPr lang="ru-RU" sz="2000" dirty="0" err="1"/>
              <a:t>рр</a:t>
            </a:r>
            <a:r>
              <a:rPr lang="ru-RU" sz="2000" dirty="0"/>
              <a:t>. </a:t>
            </a:r>
            <a:r>
              <a:rPr lang="ru-RU" sz="2000" dirty="0" err="1"/>
              <a:t>здійснювалася</a:t>
            </a:r>
            <a:r>
              <a:rPr lang="ru-RU" sz="2000" dirty="0"/>
              <a:t> широка </a:t>
            </a:r>
            <a:r>
              <a:rPr lang="ru-RU" sz="2000" dirty="0" err="1"/>
              <a:t>кампанія</a:t>
            </a:r>
            <a:r>
              <a:rPr lang="ru-RU" sz="2000" dirty="0"/>
              <a:t> за </a:t>
            </a:r>
            <a:r>
              <a:rPr lang="ru-RU" sz="2000" dirty="0" err="1"/>
              <a:t>охорону</a:t>
            </a:r>
            <a:r>
              <a:rPr lang="ru-RU" sz="2000" dirty="0"/>
              <a:t> </a:t>
            </a:r>
            <a:r>
              <a:rPr lang="ru-RU" sz="2000" dirty="0" err="1"/>
              <a:t>довкілля</a:t>
            </a:r>
            <a:r>
              <a:rPr lang="ru-RU" sz="2000" dirty="0"/>
              <a:t>, </a:t>
            </a:r>
            <a:r>
              <a:rPr lang="ru-RU" sz="2000" dirty="0" err="1"/>
              <a:t>високий</a:t>
            </a:r>
            <a:r>
              <a:rPr lang="ru-RU" sz="2000" dirty="0"/>
              <a:t> </a:t>
            </a:r>
            <a:r>
              <a:rPr lang="ru-RU" sz="2000" dirty="0" err="1"/>
              <a:t>рівень</a:t>
            </a:r>
            <a:r>
              <a:rPr lang="ru-RU" sz="2000" dirty="0"/>
              <a:t> і </a:t>
            </a:r>
            <a:r>
              <a:rPr lang="ru-RU" sz="2000" dirty="0" err="1"/>
              <a:t>раціональний</a:t>
            </a:r>
            <a:r>
              <a:rPr lang="ru-RU" sz="2000" dirty="0"/>
              <a:t> </a:t>
            </a:r>
            <a:r>
              <a:rPr lang="ru-RU" sz="2000" dirty="0" err="1"/>
              <a:t>спосіб</a:t>
            </a:r>
            <a:r>
              <a:rPr lang="ru-RU" sz="2000" dirty="0"/>
              <a:t> </a:t>
            </a:r>
            <a:r>
              <a:rPr lang="ru-RU" sz="2000" dirty="0" err="1"/>
              <a:t>життя</a:t>
            </a:r>
            <a:r>
              <a:rPr lang="ru-RU" sz="2000" dirty="0"/>
              <a:t>, </a:t>
            </a:r>
            <a:r>
              <a:rPr lang="ru-RU" sz="2000" dirty="0" err="1"/>
              <a:t>цивілізоване</a:t>
            </a:r>
            <a:r>
              <a:rPr lang="ru-RU" sz="2000" dirty="0"/>
              <a:t> </a:t>
            </a:r>
            <a:r>
              <a:rPr lang="ru-RU" sz="2000" dirty="0" err="1"/>
              <a:t>ставлення</a:t>
            </a:r>
            <a:r>
              <a:rPr lang="ru-RU" sz="2000" dirty="0"/>
              <a:t> до </a:t>
            </a:r>
            <a:r>
              <a:rPr lang="ru-RU" sz="2000" dirty="0" err="1"/>
              <a:t>свого</a:t>
            </a:r>
            <a:r>
              <a:rPr lang="ru-RU" sz="2000" dirty="0"/>
              <a:t> </a:t>
            </a:r>
            <a:r>
              <a:rPr lang="ru-RU" sz="2000" dirty="0" err="1"/>
              <a:t>здоров’я</a:t>
            </a:r>
            <a:r>
              <a:rPr lang="ru-RU" sz="2000" dirty="0"/>
              <a:t>, то в </a:t>
            </a:r>
            <a:r>
              <a:rPr lang="ru-RU" sz="2000" dirty="0" err="1"/>
              <a:t>Радянському</a:t>
            </a:r>
            <a:r>
              <a:rPr lang="ru-RU" sz="2000" dirty="0"/>
              <a:t> </a:t>
            </a:r>
            <a:r>
              <a:rPr lang="ru-RU" sz="2000" dirty="0" err="1"/>
              <a:t>Союзі</a:t>
            </a:r>
            <a:r>
              <a:rPr lang="ru-RU" sz="2000" dirty="0"/>
              <a:t> </a:t>
            </a:r>
            <a:r>
              <a:rPr lang="ru-RU" sz="2000" dirty="0" err="1"/>
              <a:t>ситуація</a:t>
            </a:r>
            <a:r>
              <a:rPr lang="ru-RU" sz="2000" dirty="0"/>
              <a:t> </a:t>
            </a:r>
            <a:r>
              <a:rPr lang="ru-RU" sz="2000" dirty="0" err="1"/>
              <a:t>характеризувалася</a:t>
            </a:r>
            <a:r>
              <a:rPr lang="ru-RU" sz="2000" dirty="0"/>
              <a:t> </a:t>
            </a:r>
            <a:r>
              <a:rPr lang="ru-RU" sz="2000" dirty="0" err="1"/>
              <a:t>посиленням</a:t>
            </a:r>
            <a:r>
              <a:rPr lang="ru-RU" sz="2000" dirty="0"/>
              <a:t> трудового </a:t>
            </a:r>
            <a:r>
              <a:rPr lang="ru-RU" sz="2000" dirty="0" err="1"/>
              <a:t>навантаження</a:t>
            </a:r>
            <a:r>
              <a:rPr lang="ru-RU" sz="2000" dirty="0"/>
              <a:t> на </a:t>
            </a:r>
            <a:r>
              <a:rPr lang="ru-RU" sz="2000" dirty="0" err="1"/>
              <a:t>населення</a:t>
            </a:r>
            <a:r>
              <a:rPr lang="ru-RU" sz="2000" dirty="0"/>
              <a:t> в </a:t>
            </a:r>
            <a:r>
              <a:rPr lang="ru-RU" sz="2000" dirty="0" err="1"/>
              <a:t>умовах</a:t>
            </a:r>
            <a:r>
              <a:rPr lang="ru-RU" sz="2000" dirty="0"/>
              <a:t> </a:t>
            </a:r>
            <a:r>
              <a:rPr lang="ru-RU" sz="2000" dirty="0" err="1"/>
              <a:t>екстенсивного</a:t>
            </a:r>
            <a:r>
              <a:rPr lang="ru-RU" sz="2000" dirty="0"/>
              <a:t> </a:t>
            </a:r>
            <a:r>
              <a:rPr lang="ru-RU" sz="2000" dirty="0" err="1"/>
              <a:t>розвитку</a:t>
            </a:r>
            <a:r>
              <a:rPr lang="ru-RU" sz="2000" dirty="0"/>
              <a:t> </a:t>
            </a:r>
            <a:r>
              <a:rPr lang="ru-RU" sz="2000" dirty="0" err="1"/>
              <a:t>економіки</a:t>
            </a:r>
            <a:r>
              <a:rPr lang="ru-RU" sz="2000" dirty="0"/>
              <a:t>. Усе </a:t>
            </a:r>
            <a:r>
              <a:rPr lang="ru-RU" sz="2000" dirty="0" err="1"/>
              <a:t>це</a:t>
            </a:r>
            <a:r>
              <a:rPr lang="ru-RU" sz="2000" dirty="0"/>
              <a:t> </a:t>
            </a:r>
            <a:r>
              <a:rPr lang="ru-RU" sz="2000" dirty="0" err="1"/>
              <a:t>спричинило</a:t>
            </a:r>
            <a:r>
              <a:rPr lang="ru-RU" sz="2000" dirty="0"/>
              <a:t> </a:t>
            </a:r>
            <a:r>
              <a:rPr lang="ru-RU" sz="2000" dirty="0" err="1"/>
              <a:t>підвищення</a:t>
            </a:r>
            <a:r>
              <a:rPr lang="ru-RU" sz="2000" dirty="0"/>
              <a:t> </a:t>
            </a:r>
            <a:r>
              <a:rPr lang="ru-RU" sz="2000" dirty="0" err="1"/>
              <a:t>рівня</a:t>
            </a:r>
            <a:r>
              <a:rPr lang="ru-RU" sz="2000" dirty="0"/>
              <a:t> </a:t>
            </a:r>
            <a:r>
              <a:rPr lang="ru-RU" sz="2000" dirty="0" err="1"/>
              <a:t>смертності</a:t>
            </a:r>
            <a:r>
              <a:rPr lang="ru-RU" sz="2000" dirty="0"/>
              <a:t> та </a:t>
            </a:r>
            <a:r>
              <a:rPr lang="ru-RU" sz="2000" dirty="0" err="1"/>
              <a:t>зменшення</a:t>
            </a:r>
            <a:r>
              <a:rPr lang="ru-RU" sz="2000" dirty="0"/>
              <a:t> </a:t>
            </a:r>
            <a:r>
              <a:rPr lang="ru-RU" sz="2000" dirty="0" err="1"/>
              <a:t>тривалості</a:t>
            </a:r>
            <a:r>
              <a:rPr lang="ru-RU" sz="2000" dirty="0"/>
              <a:t> </a:t>
            </a:r>
            <a:r>
              <a:rPr lang="ru-RU" sz="2000" dirty="0" err="1"/>
              <a:t>життя</a:t>
            </a:r>
            <a:r>
              <a:rPr lang="ru-RU" sz="2000" dirty="0"/>
              <a:t>. </a:t>
            </a:r>
            <a:br>
              <a:rPr lang="ru-RU" sz="2000" dirty="0"/>
            </a:br>
            <a:r>
              <a:rPr lang="ru-RU" sz="2000" dirty="0" err="1"/>
              <a:t>Після</a:t>
            </a:r>
            <a:r>
              <a:rPr lang="ru-RU" sz="2000" dirty="0"/>
              <a:t> </a:t>
            </a:r>
            <a:r>
              <a:rPr lang="ru-RU" sz="2000" b="1" dirty="0" err="1"/>
              <a:t>Чорнобильської</a:t>
            </a:r>
            <a:r>
              <a:rPr lang="ru-RU" sz="2000" b="1" dirty="0"/>
              <a:t> </a:t>
            </a:r>
            <a:r>
              <a:rPr lang="ru-RU" sz="2000" b="1" dirty="0" err="1"/>
              <a:t>трагедії</a:t>
            </a:r>
            <a:r>
              <a:rPr lang="ru-RU" sz="2000" b="1" dirty="0"/>
              <a:t> </a:t>
            </a:r>
            <a:r>
              <a:rPr lang="ru-RU" sz="2000" dirty="0"/>
              <a:t>та в </a:t>
            </a:r>
            <a:r>
              <a:rPr lang="ru-RU" sz="2000" dirty="0" err="1"/>
              <a:t>умовах</a:t>
            </a:r>
            <a:r>
              <a:rPr lang="ru-RU" sz="2000" dirty="0"/>
              <a:t> </a:t>
            </a:r>
            <a:r>
              <a:rPr lang="ru-RU" sz="2000" dirty="0" err="1"/>
              <a:t>хронічної</a:t>
            </a:r>
            <a:r>
              <a:rPr lang="ru-RU" sz="2000" dirty="0"/>
              <a:t> </a:t>
            </a:r>
            <a:r>
              <a:rPr lang="ru-RU" sz="2000" dirty="0" err="1"/>
              <a:t>соціально-економічної</a:t>
            </a:r>
            <a:r>
              <a:rPr lang="ru-RU" sz="2000" dirty="0"/>
              <a:t> </a:t>
            </a:r>
            <a:r>
              <a:rPr lang="ru-RU" sz="2000" dirty="0" err="1"/>
              <a:t>кризи</a:t>
            </a:r>
            <a:r>
              <a:rPr lang="ru-RU" sz="2000" dirty="0"/>
              <a:t> 1990-2000-х </a:t>
            </a:r>
            <a:r>
              <a:rPr lang="ru-RU" sz="2000" dirty="0" err="1"/>
              <a:t>рр</a:t>
            </a:r>
            <a:r>
              <a:rPr lang="ru-RU" sz="2000" dirty="0"/>
              <a:t>. означена </a:t>
            </a:r>
            <a:r>
              <a:rPr lang="ru-RU" sz="2000" dirty="0" err="1"/>
              <a:t>ситуація</a:t>
            </a:r>
            <a:r>
              <a:rPr lang="ru-RU" sz="2000" dirty="0"/>
              <a:t> </a:t>
            </a:r>
            <a:r>
              <a:rPr lang="ru-RU" sz="2000" dirty="0" err="1"/>
              <a:t>ще</a:t>
            </a:r>
            <a:r>
              <a:rPr lang="ru-RU" sz="2000" dirty="0"/>
              <a:t> </a:t>
            </a:r>
            <a:r>
              <a:rPr lang="ru-RU" sz="2000" dirty="0" err="1"/>
              <a:t>більш</a:t>
            </a:r>
            <a:r>
              <a:rPr lang="ru-RU" sz="2000" dirty="0"/>
              <a:t> </a:t>
            </a:r>
            <a:r>
              <a:rPr lang="ru-RU" sz="2000" dirty="0" err="1"/>
              <a:t>загострилася</a:t>
            </a:r>
            <a:r>
              <a:rPr lang="ru-RU" sz="2000" dirty="0"/>
              <a:t>. </a:t>
            </a:r>
            <a:r>
              <a:rPr lang="ru-RU" sz="2000" dirty="0" err="1"/>
              <a:t>Несприятливі</a:t>
            </a:r>
            <a:r>
              <a:rPr lang="ru-RU" sz="2000" dirty="0"/>
              <a:t> </a:t>
            </a:r>
            <a:r>
              <a:rPr lang="ru-RU" sz="2000" dirty="0" err="1"/>
              <a:t>тенденції</a:t>
            </a:r>
            <a:r>
              <a:rPr lang="ru-RU" sz="2000" dirty="0"/>
              <a:t> в </a:t>
            </a:r>
            <a:r>
              <a:rPr lang="ru-RU" sz="2000" dirty="0" err="1"/>
              <a:t>демографічних</a:t>
            </a:r>
            <a:r>
              <a:rPr lang="ru-RU" sz="2000" dirty="0"/>
              <a:t> </a:t>
            </a:r>
            <a:r>
              <a:rPr lang="ru-RU" sz="2000" dirty="0" err="1"/>
              <a:t>процесах</a:t>
            </a:r>
            <a:r>
              <a:rPr lang="ru-RU" sz="2000" dirty="0"/>
              <a:t> </a:t>
            </a:r>
            <a:r>
              <a:rPr lang="ru-RU" sz="2000" dirty="0" err="1"/>
              <a:t>призводили</a:t>
            </a:r>
            <a:r>
              <a:rPr lang="ru-RU" sz="2000" dirty="0"/>
              <a:t> до </a:t>
            </a:r>
            <a:r>
              <a:rPr lang="ru-RU" sz="2000" dirty="0" err="1"/>
              <a:t>поступового</a:t>
            </a:r>
            <a:r>
              <a:rPr lang="ru-RU" sz="2000" dirty="0"/>
              <a:t> </a:t>
            </a:r>
            <a:r>
              <a:rPr lang="ru-RU" sz="2000" dirty="0" err="1"/>
              <a:t>старіння</a:t>
            </a:r>
            <a:r>
              <a:rPr lang="ru-RU" sz="2000" dirty="0"/>
              <a:t> </a:t>
            </a:r>
            <a:r>
              <a:rPr lang="ru-RU" sz="2000" dirty="0" err="1"/>
              <a:t>населення</a:t>
            </a:r>
            <a:r>
              <a:rPr lang="ru-RU" sz="2000" dirty="0"/>
              <a:t> і </a:t>
            </a:r>
            <a:r>
              <a:rPr lang="ru-RU" sz="2000" dirty="0" err="1"/>
              <a:t>зменшення</a:t>
            </a:r>
            <a:r>
              <a:rPr lang="ru-RU" sz="2000" dirty="0"/>
              <a:t> </a:t>
            </a:r>
            <a:r>
              <a:rPr lang="ru-RU" sz="2000" dirty="0" err="1"/>
              <a:t>його</a:t>
            </a:r>
            <a:r>
              <a:rPr lang="ru-RU" sz="2000" dirty="0"/>
              <a:t> репродуктивного </a:t>
            </a:r>
            <a:r>
              <a:rPr lang="ru-RU" sz="2000" dirty="0" err="1"/>
              <a:t>потенціалу</a:t>
            </a:r>
            <a:r>
              <a:rPr lang="ru-RU" sz="2000" dirty="0"/>
              <a:t>.</a:t>
            </a:r>
            <a:endParaRPr lang="uk-UA" sz="2000" dirty="0"/>
          </a:p>
        </p:txBody>
      </p:sp>
    </p:spTree>
    <p:extLst>
      <p:ext uri="{BB962C8B-B14F-4D97-AF65-F5344CB8AC3E}">
        <p14:creationId xmlns:p14="http://schemas.microsoft.com/office/powerpoint/2010/main" val="376843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DA64E4-BC78-4A9C-95AD-AFD0F4D437A3}"/>
              </a:ext>
            </a:extLst>
          </p:cNvPr>
          <p:cNvSpPr>
            <a:spLocks noGrp="1"/>
          </p:cNvSpPr>
          <p:nvPr>
            <p:ph type="title"/>
          </p:nvPr>
        </p:nvSpPr>
        <p:spPr>
          <a:xfrm>
            <a:off x="311700" y="445024"/>
            <a:ext cx="8520600" cy="4516835"/>
          </a:xfrm>
        </p:spPr>
        <p:txBody>
          <a:bodyPr>
            <a:normAutofit/>
          </a:bodyPr>
          <a:lstStyle/>
          <a:p>
            <a:r>
              <a:rPr lang="uk-UA" sz="2000" dirty="0"/>
              <a:t>Ще одна з важливих характеристик демографічної ситуації - наростаючі темпи </a:t>
            </a:r>
            <a:r>
              <a:rPr lang="uk-UA" sz="2000" b="1" dirty="0">
                <a:solidFill>
                  <a:srgbClr val="FF0000"/>
                </a:solidFill>
              </a:rPr>
              <a:t>обезлюднення сіл</a:t>
            </a:r>
            <a:r>
              <a:rPr lang="uk-UA" sz="2000" dirty="0"/>
              <a:t>. </a:t>
            </a:r>
            <a:br>
              <a:rPr lang="uk-UA" sz="2000" dirty="0"/>
            </a:br>
            <a:r>
              <a:rPr lang="uk-UA" sz="2000" dirty="0"/>
              <a:t>Крім того, у процесі переходу до ринкової економіки, позбавлення більшості населення власності, збільшилася соціальна диференціація суспільства, тобто </a:t>
            </a:r>
            <a:r>
              <a:rPr lang="uk-UA" sz="2000" b="1" dirty="0"/>
              <a:t>розшарування населення</a:t>
            </a:r>
            <a:r>
              <a:rPr lang="uk-UA" sz="2000" dirty="0"/>
              <a:t>: поділ на бідні, </a:t>
            </a:r>
            <a:r>
              <a:rPr lang="uk-UA" sz="2000" dirty="0" err="1"/>
              <a:t>середньозабезпечені</a:t>
            </a:r>
            <a:r>
              <a:rPr lang="uk-UA" sz="2000" dirty="0"/>
              <a:t> і заможні (підприємці, комерсанти, банкіри, певна категорія управлінців, представники творчої інтелігенції) верстви.</a:t>
            </a:r>
          </a:p>
        </p:txBody>
      </p:sp>
      <p:pic>
        <p:nvPicPr>
          <p:cNvPr id="3" name="Рисунок 2">
            <a:extLst>
              <a:ext uri="{FF2B5EF4-FFF2-40B4-BE49-F238E27FC236}">
                <a16:creationId xmlns:a16="http://schemas.microsoft.com/office/drawing/2014/main" id="{1B447257-505A-46E0-8049-F9B18FF66092}"/>
              </a:ext>
            </a:extLst>
          </p:cNvPr>
          <p:cNvPicPr>
            <a:picLocks noChangeAspect="1"/>
          </p:cNvPicPr>
          <p:nvPr/>
        </p:nvPicPr>
        <p:blipFill>
          <a:blip r:embed="rId2"/>
          <a:stretch>
            <a:fillRect/>
          </a:stretch>
        </p:blipFill>
        <p:spPr>
          <a:xfrm>
            <a:off x="311700" y="3099944"/>
            <a:ext cx="3057525" cy="1495425"/>
          </a:xfrm>
          <a:prstGeom prst="rect">
            <a:avLst/>
          </a:prstGeom>
        </p:spPr>
      </p:pic>
      <p:pic>
        <p:nvPicPr>
          <p:cNvPr id="4" name="Рисунок 3">
            <a:extLst>
              <a:ext uri="{FF2B5EF4-FFF2-40B4-BE49-F238E27FC236}">
                <a16:creationId xmlns:a16="http://schemas.microsoft.com/office/drawing/2014/main" id="{6899CCD7-08C3-4EDF-AB29-39E7C8C82A44}"/>
              </a:ext>
            </a:extLst>
          </p:cNvPr>
          <p:cNvPicPr>
            <a:picLocks noChangeAspect="1"/>
          </p:cNvPicPr>
          <p:nvPr/>
        </p:nvPicPr>
        <p:blipFill>
          <a:blip r:embed="rId3"/>
          <a:stretch>
            <a:fillRect/>
          </a:stretch>
        </p:blipFill>
        <p:spPr>
          <a:xfrm>
            <a:off x="5256471" y="2861819"/>
            <a:ext cx="2628900" cy="1733550"/>
          </a:xfrm>
          <a:prstGeom prst="rect">
            <a:avLst/>
          </a:prstGeom>
        </p:spPr>
      </p:pic>
    </p:spTree>
    <p:extLst>
      <p:ext uri="{BB962C8B-B14F-4D97-AF65-F5344CB8AC3E}">
        <p14:creationId xmlns:p14="http://schemas.microsoft.com/office/powerpoint/2010/main" val="406614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14050" y="260550"/>
            <a:ext cx="8006700" cy="75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a:t>Дати, події, персоналії,терміни до теми </a:t>
            </a:r>
            <a:endParaRPr/>
          </a:p>
        </p:txBody>
      </p:sp>
      <p:sp>
        <p:nvSpPr>
          <p:cNvPr id="60" name="Google Shape;60;p14"/>
          <p:cNvSpPr txBox="1">
            <a:spLocks noGrp="1"/>
          </p:cNvSpPr>
          <p:nvPr>
            <p:ph type="body" idx="1"/>
          </p:nvPr>
        </p:nvSpPr>
        <p:spPr>
          <a:xfrm>
            <a:off x="514050" y="1017725"/>
            <a:ext cx="3999900" cy="38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600" b="1" dirty="0"/>
          </a:p>
          <a:p>
            <a:pPr marL="0" lvl="0" indent="0" algn="l" rtl="0">
              <a:spcBef>
                <a:spcPts val="1200"/>
              </a:spcBef>
              <a:spcAft>
                <a:spcPts val="0"/>
              </a:spcAft>
              <a:buNone/>
            </a:pPr>
            <a:r>
              <a:rPr lang="uk" sz="600" b="1" dirty="0"/>
              <a:t>• дати подій: квітень 1985 р. - початок «перебудови»;-</a:t>
            </a:r>
            <a:endParaRPr sz="600" b="1" dirty="0"/>
          </a:p>
          <a:p>
            <a:pPr marL="0" lvl="0" indent="0" algn="l" rtl="0">
              <a:spcBef>
                <a:spcPts val="1200"/>
              </a:spcBef>
              <a:spcAft>
                <a:spcPts val="0"/>
              </a:spcAft>
              <a:buNone/>
            </a:pPr>
            <a:r>
              <a:rPr lang="uk" sz="600" b="1" dirty="0"/>
              <a:t> 26 квітня 1986 р. - -катастрофа на </a:t>
            </a:r>
            <a:endParaRPr sz="600" b="1" dirty="0"/>
          </a:p>
          <a:p>
            <a:pPr marL="0" lvl="0" indent="0" algn="l" rtl="0">
              <a:spcBef>
                <a:spcPts val="1200"/>
              </a:spcBef>
              <a:spcAft>
                <a:spcPts val="0"/>
              </a:spcAft>
              <a:buNone/>
            </a:pPr>
            <a:r>
              <a:rPr lang="uk" sz="600" b="1" dirty="0"/>
              <a:t>Чорнобильській атомній електростанції (АЕС); </a:t>
            </a:r>
            <a:endParaRPr sz="600" b="1" dirty="0"/>
          </a:p>
          <a:p>
            <a:pPr marL="0" lvl="0" indent="0" algn="l" rtl="0">
              <a:spcBef>
                <a:spcPts val="1200"/>
              </a:spcBef>
              <a:spcAft>
                <a:spcPts val="0"/>
              </a:spcAft>
              <a:buNone/>
            </a:pPr>
            <a:r>
              <a:rPr lang="uk" sz="600" b="1" dirty="0"/>
              <a:t>вересень 1989 р. - створення Народного руху </a:t>
            </a:r>
            <a:endParaRPr sz="600" b="1" dirty="0"/>
          </a:p>
          <a:p>
            <a:pPr marL="0" lvl="0" indent="0" algn="l" rtl="0">
              <a:spcBef>
                <a:spcPts val="1200"/>
              </a:spcBef>
              <a:spcAft>
                <a:spcPts val="0"/>
              </a:spcAft>
              <a:buNone/>
            </a:pPr>
            <a:r>
              <a:rPr lang="uk" sz="600" b="1" dirty="0"/>
              <a:t>України за перебудову;</a:t>
            </a:r>
            <a:endParaRPr sz="600" b="1" dirty="0"/>
          </a:p>
          <a:p>
            <a:pPr marL="0" lvl="0" indent="0" algn="l" rtl="0">
              <a:spcBef>
                <a:spcPts val="1200"/>
              </a:spcBef>
              <a:spcAft>
                <a:spcPts val="0"/>
              </a:spcAft>
              <a:buNone/>
            </a:pPr>
            <a:r>
              <a:rPr lang="uk" sz="600" b="1" dirty="0"/>
              <a:t> березень 1990 р .- проведення перших альтернативних виборів до </a:t>
            </a:r>
            <a:endParaRPr sz="600" b="1" dirty="0"/>
          </a:p>
          <a:p>
            <a:pPr marL="0" lvl="0" indent="0" algn="l" rtl="0">
              <a:spcBef>
                <a:spcPts val="1200"/>
              </a:spcBef>
              <a:spcAft>
                <a:spcPts val="0"/>
              </a:spcAft>
              <a:buNone/>
            </a:pPr>
            <a:r>
              <a:rPr lang="uk" sz="600" b="1" dirty="0"/>
              <a:t>Верховної Ради УРСР</a:t>
            </a:r>
            <a:endParaRPr sz="600" b="1" dirty="0"/>
          </a:p>
          <a:p>
            <a:pPr marL="0" lvl="0" indent="0" algn="l" rtl="0">
              <a:spcBef>
                <a:spcPts val="1200"/>
              </a:spcBef>
              <a:spcAft>
                <a:spcPts val="0"/>
              </a:spcAft>
              <a:buNone/>
            </a:pPr>
            <a:r>
              <a:rPr lang="uk" sz="600" b="1" dirty="0"/>
              <a:t>; 16 липня 1990 р. - ухвалення Верховною Радою УРСР Декларації про </a:t>
            </a:r>
            <a:endParaRPr sz="600" b="1" dirty="0"/>
          </a:p>
          <a:p>
            <a:pPr marL="0" lvl="0" indent="0" algn="l" rtl="0">
              <a:spcBef>
                <a:spcPts val="1200"/>
              </a:spcBef>
              <a:spcAft>
                <a:spcPts val="0"/>
              </a:spcAft>
              <a:buNone/>
            </a:pPr>
            <a:r>
              <a:rPr lang="uk" sz="600" b="1" dirty="0"/>
              <a:t>державний суверенітет </a:t>
            </a:r>
            <a:endParaRPr sz="600" b="1" dirty="0"/>
          </a:p>
          <a:p>
            <a:pPr marL="0" lvl="0" indent="0" algn="l" rtl="0">
              <a:spcBef>
                <a:spcPts val="1200"/>
              </a:spcBef>
              <a:spcAft>
                <a:spcPts val="0"/>
              </a:spcAft>
              <a:buNone/>
            </a:pPr>
            <a:r>
              <a:rPr lang="uk" sz="600" b="1" dirty="0"/>
              <a:t>України; жовтень 1990 р. - «революція на граніті»; 24 серпня </a:t>
            </a:r>
            <a:endParaRPr sz="600" b="1" dirty="0"/>
          </a:p>
          <a:p>
            <a:pPr marL="0" lvl="0" indent="0" algn="l" rtl="0">
              <a:spcBef>
                <a:spcPts val="1200"/>
              </a:spcBef>
              <a:spcAft>
                <a:spcPts val="0"/>
              </a:spcAft>
              <a:buNone/>
            </a:pPr>
            <a:r>
              <a:rPr lang="uk" sz="600" b="1" dirty="0"/>
              <a:t>1991 р. - ухвалення Верховною Радою УРСР Акта проголошення незалежності України; </a:t>
            </a:r>
            <a:endParaRPr sz="600" b="1" dirty="0"/>
          </a:p>
          <a:p>
            <a:pPr marL="0" lvl="0" indent="0" algn="l" rtl="0">
              <a:spcBef>
                <a:spcPts val="1200"/>
              </a:spcBef>
              <a:spcAft>
                <a:spcPts val="0"/>
              </a:spcAft>
              <a:buNone/>
            </a:pPr>
            <a:r>
              <a:rPr lang="uk" sz="600" b="1" dirty="0"/>
              <a:t>1 грудня 1991р.- проведення Всеукраїнського референдуму та:обрання Президента </a:t>
            </a:r>
            <a:endParaRPr sz="600" b="1" dirty="0"/>
          </a:p>
          <a:p>
            <a:pPr marL="0" lvl="0" indent="0" algn="l" rtl="0">
              <a:spcBef>
                <a:spcPts val="1200"/>
              </a:spcBef>
              <a:spcAft>
                <a:spcPts val="0"/>
              </a:spcAft>
              <a:buNone/>
            </a:pPr>
            <a:r>
              <a:rPr lang="uk" sz="600" b="1" dirty="0"/>
              <a:t>України; - : ,</a:t>
            </a:r>
            <a:endParaRPr sz="600" b="1" dirty="0"/>
          </a:p>
          <a:p>
            <a:pPr marL="0" lvl="0" indent="0" algn="l" rtl="0">
              <a:spcBef>
                <a:spcPts val="1200"/>
              </a:spcBef>
              <a:spcAft>
                <a:spcPts val="1200"/>
              </a:spcAft>
              <a:buNone/>
            </a:pPr>
            <a:r>
              <a:rPr lang="uk" sz="600" b="1" dirty="0"/>
              <a:t>• персоналії- Леонід Кравчук</a:t>
            </a:r>
            <a:endParaRPr sz="600" b="1" dirty="0"/>
          </a:p>
        </p:txBody>
      </p:sp>
      <p:sp>
        <p:nvSpPr>
          <p:cNvPr id="61" name="Google Shape;61;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a:t> значення понять і термінів: «перебудова», «гласність», «плюралізм», «український </a:t>
            </a:r>
            <a:endParaRPr/>
          </a:p>
          <a:p>
            <a:pPr marL="0" lvl="0" indent="0" algn="l" rtl="0">
              <a:spcBef>
                <a:spcPts val="1200"/>
              </a:spcBef>
              <a:spcAft>
                <a:spcPts val="0"/>
              </a:spcAft>
              <a:buNone/>
            </a:pPr>
            <a:r>
              <a:rPr lang="uk"/>
              <a:t>національно-демократичний рух», «багатопартійність», «суверенітет», «незалежність», </a:t>
            </a:r>
            <a:endParaRPr/>
          </a:p>
          <a:p>
            <a:pPr marL="0" lvl="0" indent="0" algn="l" rtl="0">
              <a:spcBef>
                <a:spcPts val="1200"/>
              </a:spcBef>
              <a:spcAft>
                <a:spcPts val="0"/>
              </a:spcAft>
              <a:buNone/>
            </a:pPr>
            <a:r>
              <a:rPr lang="uk"/>
              <a:t>«ринкові відносини», «референдум», «президент».</a:t>
            </a:r>
            <a:endParaRPr/>
          </a:p>
          <a:p>
            <a:pPr marL="0" lvl="0" indent="0" algn="l" rtl="0">
              <a:spcBef>
                <a:spcPts val="1200"/>
              </a:spcBef>
              <a:spcAft>
                <a:spcPts val="0"/>
              </a:spcAft>
              <a:buNone/>
            </a:pPr>
            <a:r>
              <a:rPr lang="uk"/>
              <a:t>Уміє:</a:t>
            </a:r>
            <a:endParaRPr/>
          </a:p>
          <a:p>
            <a:pPr marL="0" lvl="0" indent="0" algn="l" rtl="0">
              <a:spcBef>
                <a:spcPts val="1200"/>
              </a:spcBef>
              <a:spcAft>
                <a:spcPts val="1200"/>
              </a:spcAft>
              <a:buNone/>
            </a:pPr>
            <a:r>
              <a:rPr lang="uk"/>
              <a:t>• встановлювати та групувати вказані дати відп</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C6C24D-CB3C-4D0F-9343-A6F8C79B4774}"/>
              </a:ext>
            </a:extLst>
          </p:cNvPr>
          <p:cNvSpPr>
            <a:spLocks noGrp="1"/>
          </p:cNvSpPr>
          <p:nvPr>
            <p:ph type="title"/>
          </p:nvPr>
        </p:nvSpPr>
        <p:spPr>
          <a:xfrm>
            <a:off x="311700" y="445025"/>
            <a:ext cx="8520600" cy="4523924"/>
          </a:xfrm>
        </p:spPr>
        <p:txBody>
          <a:bodyPr>
            <a:normAutofit fontScale="90000"/>
          </a:bodyPr>
          <a:lstStyle/>
          <a:p>
            <a:r>
              <a:rPr lang="uk-UA" sz="1600" dirty="0">
                <a:highlight>
                  <a:srgbClr val="FFFF00"/>
                </a:highlight>
              </a:rPr>
              <a:t>Мовою джерел</a:t>
            </a:r>
            <a:br>
              <a:rPr lang="uk-UA" sz="1600" dirty="0"/>
            </a:br>
            <a:br>
              <a:rPr lang="uk-UA" sz="1600" dirty="0"/>
            </a:br>
            <a:r>
              <a:rPr lang="uk-UA" sz="1600" dirty="0"/>
              <a:t>За офіційними даними, близько 30 відсотків населення України досі перебуває у стані бідності. А якщо застосувати критерій бідності, встановлений Світовим банком, який дорівнює денному споживанню на 3 долари США, то до категорії бідних в Україні треба зарахувати майже 70 відсотків її населення. </a:t>
            </a:r>
            <a:br>
              <a:rPr lang="uk-UA" sz="1600" dirty="0"/>
            </a:br>
            <a:r>
              <a:rPr lang="uk-UA" sz="1600" dirty="0"/>
              <a:t>В основі </a:t>
            </a:r>
            <a:r>
              <a:rPr lang="uk-UA" sz="1600" b="1" dirty="0"/>
              <a:t>проблеми бідності в Україні</a:t>
            </a:r>
            <a:r>
              <a:rPr lang="uk-UA" sz="1600" dirty="0"/>
              <a:t>, де існують розвинуті промисловість і сільське господарство, де високий рівень освіченості населення, лежить насамперед брутальне порушення прав більшості членів українського суспільства на доступ до ресурсів, до національного багатства. </a:t>
            </a:r>
            <a:br>
              <a:rPr lang="uk-UA" sz="1600" dirty="0"/>
            </a:br>
            <a:r>
              <a:rPr lang="uk-UA" sz="1600" dirty="0"/>
              <a:t>До </a:t>
            </a:r>
            <a:r>
              <a:rPr lang="uk-UA" sz="1600" b="1" dirty="0"/>
              <a:t>найбільш уразливих верств населення </a:t>
            </a:r>
            <a:r>
              <a:rPr lang="uk-UA" sz="1600" dirty="0"/>
              <a:t>з високим рівнем бідності належать [особи з інвалідністю], </a:t>
            </a:r>
            <a:r>
              <a:rPr lang="uk-UA" sz="1600" u="sng" dirty="0"/>
              <a:t>пенсіонери, мешканці села</a:t>
            </a:r>
            <a:r>
              <a:rPr lang="uk-UA" sz="1600" dirty="0"/>
              <a:t>. Особливо потерпають сім'ї з дітьми, де бідність зростає прямо </a:t>
            </a:r>
            <a:r>
              <a:rPr lang="uk-UA" sz="1600" dirty="0" err="1"/>
              <a:t>пропорційно</a:t>
            </a:r>
            <a:r>
              <a:rPr lang="uk-UA" sz="1600" dirty="0"/>
              <a:t> кількості дітей. </a:t>
            </a:r>
            <a:r>
              <a:rPr lang="uk-UA" sz="1600" b="1" dirty="0"/>
              <a:t>Саме низький рівень доходів є одним із чинників сучасної демографічної кризи.</a:t>
            </a:r>
            <a:br>
              <a:rPr lang="uk-UA" sz="1600" dirty="0"/>
            </a:br>
            <a:br>
              <a:rPr lang="uk-UA" sz="1600" dirty="0"/>
            </a:br>
            <a:r>
              <a:rPr lang="uk-UA" sz="1600" dirty="0"/>
              <a:t>З виступу Уповноваженого ВР України з прав людини Н. Карпачової (2008)</a:t>
            </a:r>
            <a:br>
              <a:rPr lang="uk-UA" sz="1600" dirty="0"/>
            </a:br>
            <a:br>
              <a:rPr lang="uk-UA" sz="1600" dirty="0"/>
            </a:br>
            <a:r>
              <a:rPr lang="uk-UA" sz="1600" i="1" dirty="0"/>
              <a:t>Проаналізуйте проблеми, які порушує автор. Сформулюйте висновок про час їх виникнення, причини та тривалість. Чи розв’язано проблему нині?</a:t>
            </a:r>
            <a:br>
              <a:rPr lang="uk-UA" sz="1600" i="1" dirty="0"/>
            </a:br>
            <a:endParaRPr lang="uk-UA" sz="1600" i="1" dirty="0"/>
          </a:p>
        </p:txBody>
      </p:sp>
    </p:spTree>
    <p:extLst>
      <p:ext uri="{BB962C8B-B14F-4D97-AF65-F5344CB8AC3E}">
        <p14:creationId xmlns:p14="http://schemas.microsoft.com/office/powerpoint/2010/main" val="139404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1265"/>
            <a:ext cx="8520600" cy="1112874"/>
          </a:xfrm>
          <a:prstGeom prst="rect">
            <a:avLst/>
          </a:prstGeom>
          <a:solidFill>
            <a:srgbClr val="A4C2F4"/>
          </a:solidFill>
        </p:spPr>
        <p:txBody>
          <a:bodyPr spcFirstLastPara="1" wrap="square" lIns="91425" tIns="91425" rIns="91425" bIns="91425" anchor="t" anchorCtr="0">
            <a:normAutofit/>
          </a:bodyPr>
          <a:lstStyle/>
          <a:p>
            <a:pPr marL="0" lvl="0" indent="0" algn="ctr" rtl="0">
              <a:spcBef>
                <a:spcPts val="0"/>
              </a:spcBef>
              <a:spcAft>
                <a:spcPts val="0"/>
              </a:spcAft>
              <a:buNone/>
            </a:pPr>
            <a:r>
              <a:rPr lang="uk-UA" b="1" i="1" dirty="0">
                <a:latin typeface="Georgia"/>
                <a:ea typeface="Georgia"/>
                <a:cs typeface="Georgia"/>
                <a:sym typeface="Georgia"/>
              </a:rPr>
              <a:t>4. Трудові міграції</a:t>
            </a:r>
            <a:endParaRPr b="1" i="1" dirty="0">
              <a:latin typeface="Georgia"/>
              <a:ea typeface="Georgia"/>
              <a:cs typeface="Georgia"/>
              <a:sym typeface="Georgia"/>
            </a:endParaRPr>
          </a:p>
        </p:txBody>
      </p:sp>
      <p:sp>
        <p:nvSpPr>
          <p:cNvPr id="89" name="Google Shape;89;p18"/>
          <p:cNvSpPr txBox="1">
            <a:spLocks noGrp="1"/>
          </p:cNvSpPr>
          <p:nvPr>
            <p:ph type="body" idx="1"/>
          </p:nvPr>
        </p:nvSpPr>
        <p:spPr>
          <a:xfrm>
            <a:off x="56708" y="1152475"/>
            <a:ext cx="3537097" cy="3866092"/>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uk-UA" dirty="0"/>
              <a:t>З 1990-х рр. в Україні почалися неконтрольовані </a:t>
            </a:r>
            <a:r>
              <a:rPr lang="uk-UA" b="1" dirty="0"/>
              <a:t>міграційні процеси: </a:t>
            </a:r>
            <a:r>
              <a:rPr lang="uk-UA" dirty="0"/>
              <a:t>держава перетворилася на постачальника кваліфікованої та дешевої робочої сили для зарубіжжя.</a:t>
            </a:r>
          </a:p>
          <a:p>
            <a:pPr marL="0" lvl="0" indent="0" algn="l" rtl="0">
              <a:spcBef>
                <a:spcPts val="0"/>
              </a:spcBef>
              <a:spcAft>
                <a:spcPts val="0"/>
              </a:spcAft>
              <a:buNone/>
            </a:pPr>
            <a:endParaRPr lang="uk-UA" dirty="0"/>
          </a:p>
          <a:p>
            <a:pPr marL="0" lvl="0" indent="0" algn="l" rtl="0">
              <a:spcBef>
                <a:spcPts val="0"/>
              </a:spcBef>
              <a:spcAft>
                <a:spcPts val="0"/>
              </a:spcAft>
              <a:buNone/>
            </a:pPr>
            <a:r>
              <a:rPr lang="uk-UA" b="1" dirty="0">
                <a:solidFill>
                  <a:srgbClr val="FF0000"/>
                </a:solidFill>
              </a:rPr>
              <a:t>Трудова міграція населення </a:t>
            </a:r>
            <a:r>
              <a:rPr lang="uk-UA" dirty="0"/>
              <a:t>- це особливий вид міграції економічного характеру, який обумовлено пошуком роботи, нерідко за межами країни постійного місця проживання.</a:t>
            </a:r>
          </a:p>
          <a:p>
            <a:pPr marL="0" lvl="0" indent="0" algn="l" rtl="0">
              <a:spcBef>
                <a:spcPts val="0"/>
              </a:spcBef>
              <a:spcAft>
                <a:spcPts val="0"/>
              </a:spcAft>
              <a:buNone/>
            </a:pPr>
            <a:endParaRPr lang="uk-UA" dirty="0"/>
          </a:p>
          <a:p>
            <a:pPr marL="0" lvl="0" indent="0" algn="l" rtl="0">
              <a:spcBef>
                <a:spcPts val="0"/>
              </a:spcBef>
              <a:spcAft>
                <a:spcPts val="0"/>
              </a:spcAft>
              <a:buNone/>
            </a:pPr>
            <a:r>
              <a:rPr lang="uk-UA" b="1" dirty="0"/>
              <a:t>Причини, що спонукали населення України до масових трудових міграцій</a:t>
            </a:r>
            <a:r>
              <a:rPr lang="uk-UA" dirty="0"/>
              <a:t>: зростання рівня безробіття, низька заробітна плата, значне розшарування населення за рівнем доходів і, відповідно, прагнення поліпшити рівень життя.</a:t>
            </a:r>
          </a:p>
        </p:txBody>
      </p:sp>
      <p:sp>
        <p:nvSpPr>
          <p:cNvPr id="90" name="Google Shape;90;p18"/>
          <p:cNvSpPr txBox="1">
            <a:spLocks noGrp="1"/>
          </p:cNvSpPr>
          <p:nvPr>
            <p:ph type="body" idx="2"/>
          </p:nvPr>
        </p:nvSpPr>
        <p:spPr>
          <a:xfrm>
            <a:off x="3494567" y="1152475"/>
            <a:ext cx="5592726" cy="386609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UA" b="1" dirty="0">
                <a:solidFill>
                  <a:srgbClr val="FF0000"/>
                </a:solidFill>
              </a:rPr>
              <a:t>Міграції бувають</a:t>
            </a:r>
            <a:r>
              <a:rPr lang="uk-UA" dirty="0"/>
              <a:t>: </a:t>
            </a:r>
          </a:p>
          <a:p>
            <a:pPr marL="0" lvl="0" indent="0" algn="l" rtl="0">
              <a:spcBef>
                <a:spcPts val="0"/>
              </a:spcBef>
              <a:spcAft>
                <a:spcPts val="1200"/>
              </a:spcAft>
              <a:buNone/>
            </a:pPr>
            <a:r>
              <a:rPr lang="uk-UA" sz="1200" b="1" dirty="0"/>
              <a:t>маятникові</a:t>
            </a:r>
            <a:r>
              <a:rPr lang="uk-UA" sz="1200" dirty="0"/>
              <a:t> - жителі приміських територій здійснюють щоденні міграції до міст; </a:t>
            </a:r>
          </a:p>
          <a:p>
            <a:pPr marL="0" lvl="0" indent="0" algn="l" rtl="0">
              <a:spcBef>
                <a:spcPts val="0"/>
              </a:spcBef>
              <a:spcAft>
                <a:spcPts val="1200"/>
              </a:spcAft>
              <a:buNone/>
            </a:pPr>
            <a:r>
              <a:rPr lang="uk-UA" sz="1200" b="1" dirty="0"/>
              <a:t>міжрегіональні </a:t>
            </a:r>
            <a:r>
              <a:rPr lang="uk-UA" sz="1200" dirty="0"/>
              <a:t>- з одного регіону в інший у межах України; </a:t>
            </a:r>
          </a:p>
          <a:p>
            <a:pPr marL="0" lvl="0" indent="0" algn="l" rtl="0">
              <a:spcBef>
                <a:spcPts val="0"/>
              </a:spcBef>
              <a:spcAft>
                <a:spcPts val="1200"/>
              </a:spcAft>
              <a:buNone/>
            </a:pPr>
            <a:r>
              <a:rPr lang="uk-UA" sz="1200" b="1" dirty="0"/>
              <a:t>зовнішні </a:t>
            </a:r>
            <a:r>
              <a:rPr lang="uk-UA" sz="1200" dirty="0"/>
              <a:t>- за межі країни. </a:t>
            </a:r>
          </a:p>
          <a:p>
            <a:pPr marL="0" lvl="0" indent="0" algn="l" rtl="0">
              <a:spcBef>
                <a:spcPts val="0"/>
              </a:spcBef>
              <a:spcAft>
                <a:spcPts val="1200"/>
              </a:spcAft>
              <a:buNone/>
            </a:pPr>
            <a:r>
              <a:rPr lang="uk-UA" sz="1200" dirty="0"/>
              <a:t>Міграції бувають </a:t>
            </a:r>
            <a:r>
              <a:rPr lang="uk-UA" sz="1200" b="1" dirty="0"/>
              <a:t>легальні </a:t>
            </a:r>
            <a:r>
              <a:rPr lang="uk-UA" sz="1200" dirty="0"/>
              <a:t>та </a:t>
            </a:r>
            <a:r>
              <a:rPr lang="uk-UA" sz="1200" b="1" dirty="0"/>
              <a:t>нелегальні</a:t>
            </a:r>
            <a:r>
              <a:rPr lang="uk-UA" sz="1200" dirty="0"/>
              <a:t>; постійні та тимчасові (зворотні). </a:t>
            </a:r>
          </a:p>
          <a:p>
            <a:pPr marL="0" lvl="0" indent="0" algn="l" rtl="0">
              <a:spcBef>
                <a:spcPts val="0"/>
              </a:spcBef>
              <a:spcAft>
                <a:spcPts val="1200"/>
              </a:spcAft>
              <a:buNone/>
            </a:pPr>
            <a:r>
              <a:rPr lang="uk-UA" sz="1200" dirty="0"/>
              <a:t>Виїзд українців до сусідніх країн - Російської Федерації та Польщі - характеризувався тимчасовістю: поїздки здійснювали двічі на рік та на короткі терміни. </a:t>
            </a:r>
            <a:r>
              <a:rPr lang="uk-UA" sz="1200" b="1" dirty="0"/>
              <a:t>Трудові міграції</a:t>
            </a:r>
            <a:r>
              <a:rPr lang="uk-UA" sz="1200" dirty="0"/>
              <a:t> до Італії, Португалії, Іспанії мали тривалий характер - більше року.</a:t>
            </a:r>
          </a:p>
          <a:p>
            <a:pPr marL="0" lvl="0" indent="0" algn="l" rtl="0">
              <a:spcBef>
                <a:spcPts val="0"/>
              </a:spcBef>
              <a:spcAft>
                <a:spcPts val="1200"/>
              </a:spcAft>
              <a:buNone/>
            </a:pPr>
            <a:r>
              <a:rPr lang="uk-UA" sz="1200" dirty="0"/>
              <a:t>Найактивнішу участь у </a:t>
            </a:r>
            <a:r>
              <a:rPr lang="uk-UA" sz="1200" b="1" dirty="0"/>
              <a:t>зовнішніх трудових міграціях </a:t>
            </a:r>
            <a:r>
              <a:rPr lang="uk-UA" sz="1200" dirty="0"/>
              <a:t>брали мешканці </a:t>
            </a:r>
            <a:r>
              <a:rPr lang="uk-UA" sz="1200" b="1" dirty="0"/>
              <a:t>західних регіонів </a:t>
            </a:r>
            <a:r>
              <a:rPr lang="uk-UA" sz="1200" dirty="0"/>
              <a:t>(близько 13 % населення працездатного віку), найменшу - жителі північних регіонів (2 % населення працездатного віку).</a:t>
            </a:r>
          </a:p>
        </p:txBody>
      </p:sp>
    </p:spTree>
    <p:extLst>
      <p:ext uri="{BB962C8B-B14F-4D97-AF65-F5344CB8AC3E}">
        <p14:creationId xmlns:p14="http://schemas.microsoft.com/office/powerpoint/2010/main" val="350411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B2841-7C53-43E5-B116-B623A9BBEC8F}"/>
              </a:ext>
            </a:extLst>
          </p:cNvPr>
          <p:cNvSpPr>
            <a:spLocks noGrp="1"/>
          </p:cNvSpPr>
          <p:nvPr>
            <p:ph type="title"/>
          </p:nvPr>
        </p:nvSpPr>
        <p:spPr>
          <a:xfrm>
            <a:off x="170121" y="445024"/>
            <a:ext cx="8662179" cy="4545189"/>
          </a:xfrm>
        </p:spPr>
        <p:txBody>
          <a:bodyPr>
            <a:normAutofit fontScale="90000"/>
          </a:bodyPr>
          <a:lstStyle/>
          <a:p>
            <a:r>
              <a:rPr lang="uk-UA" sz="2000" b="1" dirty="0"/>
              <a:t>Українські емігранти за кордоном працювали </a:t>
            </a:r>
            <a:r>
              <a:rPr lang="uk-UA" sz="2000" dirty="0"/>
              <a:t>головним чином у будівництві, сільському господарстві, у галузях побутових послуг і медицини. </a:t>
            </a:r>
            <a:br>
              <a:rPr lang="uk-UA" sz="2000" dirty="0"/>
            </a:br>
            <a:br>
              <a:rPr lang="uk-UA" sz="2000" dirty="0"/>
            </a:br>
            <a:r>
              <a:rPr lang="uk-UA" sz="2000" b="1" dirty="0"/>
              <a:t>Наслідком трудової міграції стало погіршення демографічної ситуації в країні</a:t>
            </a:r>
            <a:r>
              <a:rPr lang="uk-UA" sz="2000" dirty="0"/>
              <a:t>: </a:t>
            </a:r>
            <a:br>
              <a:rPr lang="uk-UA" sz="2000" dirty="0"/>
            </a:br>
            <a:r>
              <a:rPr lang="uk-UA" sz="2000" dirty="0"/>
              <a:t>- зменшувалася чисельність населення, до того ж серед мігрантів було багато молодих жінок дітородного віку; </a:t>
            </a:r>
            <a:br>
              <a:rPr lang="uk-UA" sz="2000" dirty="0"/>
            </a:br>
            <a:r>
              <a:rPr lang="uk-UA" sz="2000" dirty="0"/>
              <a:t>- зберігалося несприятливе співвідношення чисельності працездатного та непрацездатного населення.</a:t>
            </a:r>
            <a:br>
              <a:rPr lang="uk-UA" sz="2000" dirty="0"/>
            </a:br>
            <a:br>
              <a:rPr lang="uk-UA" sz="2000" dirty="0"/>
            </a:br>
            <a:r>
              <a:rPr lang="uk-UA" sz="2000" dirty="0"/>
              <a:t>Погоджуючись працювати не за фахом, люди втрачали професійні навички, знижувалася їхня кваліфікація. Виникали проблеми зі збереженням сімей і вихованням дітей, оскільки члени родини тривалий час залишалися відірваними одне від одного.</a:t>
            </a:r>
            <a:br>
              <a:rPr lang="uk-UA" sz="2000" dirty="0"/>
            </a:br>
            <a:endParaRPr lang="uk-UA" sz="2000" dirty="0"/>
          </a:p>
        </p:txBody>
      </p:sp>
    </p:spTree>
    <p:extLst>
      <p:ext uri="{BB962C8B-B14F-4D97-AF65-F5344CB8AC3E}">
        <p14:creationId xmlns:p14="http://schemas.microsoft.com/office/powerpoint/2010/main" val="32695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560D95-6880-4AA6-B14C-4CF86039429A}"/>
              </a:ext>
            </a:extLst>
          </p:cNvPr>
          <p:cNvSpPr>
            <a:spLocks noGrp="1"/>
          </p:cNvSpPr>
          <p:nvPr>
            <p:ph type="title"/>
          </p:nvPr>
        </p:nvSpPr>
        <p:spPr>
          <a:xfrm>
            <a:off x="311700" y="445025"/>
            <a:ext cx="8520600" cy="4488482"/>
          </a:xfrm>
        </p:spPr>
        <p:txBody>
          <a:bodyPr>
            <a:normAutofit/>
          </a:bodyPr>
          <a:lstStyle/>
          <a:p>
            <a:r>
              <a:rPr lang="uk-UA" sz="2000" dirty="0"/>
              <a:t>Тільки в 1990 р. з України на постійне місце проживання за кордон виїхало 95,4 тис. громадян. Найчастіше виїздили до Ізраїлю, США, Канади. </a:t>
            </a:r>
            <a:br>
              <a:rPr lang="uk-UA" sz="2000" dirty="0"/>
            </a:br>
            <a:r>
              <a:rPr lang="uk-UA" sz="2000" dirty="0"/>
              <a:t>Українська економіка суттєво втрачала від еміграції науковців.</a:t>
            </a:r>
            <a:br>
              <a:rPr lang="uk-UA" sz="2000" dirty="0"/>
            </a:br>
            <a:br>
              <a:rPr lang="uk-UA" sz="2000" dirty="0"/>
            </a:br>
            <a:r>
              <a:rPr lang="uk-UA" sz="2000" b="1" dirty="0">
                <a:solidFill>
                  <a:srgbClr val="FF0000"/>
                </a:solidFill>
              </a:rPr>
              <a:t>Відтік </a:t>
            </a:r>
            <a:r>
              <a:rPr lang="uk-UA" sz="2000" b="1" dirty="0" err="1">
                <a:solidFill>
                  <a:srgbClr val="FF0000"/>
                </a:solidFill>
              </a:rPr>
              <a:t>мізків</a:t>
            </a:r>
            <a:r>
              <a:rPr lang="uk-UA" sz="2000" b="1" dirty="0">
                <a:solidFill>
                  <a:srgbClr val="FF0000"/>
                </a:solidFill>
              </a:rPr>
              <a:t> </a:t>
            </a:r>
            <a:r>
              <a:rPr lang="uk-UA" sz="2000" dirty="0"/>
              <a:t>- це процес масової еміграції, за якої з політичних, економічних, релігійних або інших причин з країни від’їжджають фахівці, учені та кваліфіковані робітники.</a:t>
            </a:r>
            <a:br>
              <a:rPr lang="uk-UA" sz="2000" dirty="0"/>
            </a:br>
            <a:endParaRPr lang="uk-UA" sz="2000" dirty="0"/>
          </a:p>
        </p:txBody>
      </p:sp>
      <p:pic>
        <p:nvPicPr>
          <p:cNvPr id="3" name="Рисунок 2">
            <a:extLst>
              <a:ext uri="{FF2B5EF4-FFF2-40B4-BE49-F238E27FC236}">
                <a16:creationId xmlns:a16="http://schemas.microsoft.com/office/drawing/2014/main" id="{D72624B4-A443-4E0E-9AA1-642299FBA27F}"/>
              </a:ext>
            </a:extLst>
          </p:cNvPr>
          <p:cNvPicPr>
            <a:picLocks noChangeAspect="1"/>
          </p:cNvPicPr>
          <p:nvPr/>
        </p:nvPicPr>
        <p:blipFill>
          <a:blip r:embed="rId2"/>
          <a:stretch>
            <a:fillRect/>
          </a:stretch>
        </p:blipFill>
        <p:spPr>
          <a:xfrm>
            <a:off x="4589937" y="3084106"/>
            <a:ext cx="4554063" cy="1721810"/>
          </a:xfrm>
          <a:prstGeom prst="rect">
            <a:avLst/>
          </a:prstGeom>
        </p:spPr>
      </p:pic>
      <p:pic>
        <p:nvPicPr>
          <p:cNvPr id="4" name="Рисунок 3">
            <a:extLst>
              <a:ext uri="{FF2B5EF4-FFF2-40B4-BE49-F238E27FC236}">
                <a16:creationId xmlns:a16="http://schemas.microsoft.com/office/drawing/2014/main" id="{C0BA9ED5-A76F-4F5A-8BFE-801E6664402A}"/>
              </a:ext>
            </a:extLst>
          </p:cNvPr>
          <p:cNvPicPr>
            <a:picLocks noChangeAspect="1"/>
          </p:cNvPicPr>
          <p:nvPr/>
        </p:nvPicPr>
        <p:blipFill>
          <a:blip r:embed="rId3"/>
          <a:stretch>
            <a:fillRect/>
          </a:stretch>
        </p:blipFill>
        <p:spPr>
          <a:xfrm>
            <a:off x="922818" y="3102048"/>
            <a:ext cx="2705100" cy="1685925"/>
          </a:xfrm>
          <a:prstGeom prst="rect">
            <a:avLst/>
          </a:prstGeom>
        </p:spPr>
      </p:pic>
    </p:spTree>
    <p:extLst>
      <p:ext uri="{BB962C8B-B14F-4D97-AF65-F5344CB8AC3E}">
        <p14:creationId xmlns:p14="http://schemas.microsoft.com/office/powerpoint/2010/main" val="385200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B30D79-7C96-4D3D-8AF6-DEA251FFB8A6}"/>
              </a:ext>
            </a:extLst>
          </p:cNvPr>
          <p:cNvSpPr>
            <a:spLocks noGrp="1"/>
          </p:cNvSpPr>
          <p:nvPr>
            <p:ph type="title"/>
          </p:nvPr>
        </p:nvSpPr>
        <p:spPr>
          <a:xfrm>
            <a:off x="311700" y="445024"/>
            <a:ext cx="8520600" cy="4509747"/>
          </a:xfrm>
        </p:spPr>
        <p:txBody>
          <a:bodyPr>
            <a:normAutofit fontScale="90000"/>
          </a:bodyPr>
          <a:lstStyle/>
          <a:p>
            <a:r>
              <a:rPr lang="uk-UA" sz="2000" dirty="0"/>
              <a:t>Судячи зі статистики, лише сотні українських вчених, що виїхали за кордон, </a:t>
            </a:r>
            <a:r>
              <a:rPr lang="uk-UA" sz="2000" b="1" dirty="0"/>
              <a:t>працюють за контрактами</a:t>
            </a:r>
            <a:r>
              <a:rPr lang="uk-UA" sz="2000" dirty="0"/>
              <a:t>, в рамках тих областей наук, в яких вони працювали на батьківщині. Як правило, це найбільш кваліфіковані фахівці, вже відомі своїми працями за кордоном. Останні ж (а їх тисячі і тисячі) залишають країну і свої науково-дослідні установи зовсім не задля влаштування на роботу за фахом. Все це ні в якому разі не означає, що спеціалісти з України завжди були непотрібні за кордоном. Навпаки, ситуація, що склалася, засвідчує, що багато спеціалістів з пострадянського простору, особливо тих, хто має будь-який рідкісний фах, завжди були конкурентоспроможними. Так, виявилося, що доволі великий попит на програмістів, вчених, діячів мистецтва і культури, тренерів, спортсменів.</a:t>
            </a:r>
            <a:br>
              <a:rPr lang="uk-UA" sz="2000" dirty="0"/>
            </a:br>
            <a:br>
              <a:rPr lang="uk-UA" sz="2000" dirty="0"/>
            </a:br>
            <a:r>
              <a:rPr lang="uk-UA" sz="2000" b="1" dirty="0"/>
              <a:t>Д. Акімов, соціолог</a:t>
            </a:r>
            <a:br>
              <a:rPr lang="uk-UA" sz="2000" dirty="0"/>
            </a:br>
            <a:r>
              <a:rPr lang="uk-UA" sz="2000" dirty="0"/>
              <a:t>Про яке явище розповідає автор? Як ви його оцінюєте: позитивно / негативно / нейтрально? Аргументуйте свою позицію.</a:t>
            </a:r>
            <a:br>
              <a:rPr lang="uk-UA" sz="2000" dirty="0"/>
            </a:br>
            <a:endParaRPr lang="uk-UA" sz="2000" dirty="0"/>
          </a:p>
        </p:txBody>
      </p:sp>
    </p:spTree>
    <p:extLst>
      <p:ext uri="{BB962C8B-B14F-4D97-AF65-F5344CB8AC3E}">
        <p14:creationId xmlns:p14="http://schemas.microsoft.com/office/powerpoint/2010/main" val="3493211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C1B61-D375-461C-808F-D74F5E33F939}"/>
              </a:ext>
            </a:extLst>
          </p:cNvPr>
          <p:cNvSpPr>
            <a:spLocks noGrp="1"/>
          </p:cNvSpPr>
          <p:nvPr>
            <p:ph type="title"/>
          </p:nvPr>
        </p:nvSpPr>
        <p:spPr>
          <a:xfrm>
            <a:off x="311700" y="163033"/>
            <a:ext cx="8520600" cy="4890976"/>
          </a:xfrm>
        </p:spPr>
        <p:txBody>
          <a:bodyPr>
            <a:normAutofit fontScale="90000"/>
          </a:bodyPr>
          <a:lstStyle/>
          <a:p>
            <a:r>
              <a:rPr lang="uk-UA" sz="2000" b="1" dirty="0"/>
              <a:t>Формуємо компетентності</a:t>
            </a:r>
            <a:br>
              <a:rPr lang="uk-UA" sz="2000" b="1" dirty="0"/>
            </a:br>
            <a:br>
              <a:rPr lang="uk-UA" sz="2000" dirty="0"/>
            </a:br>
            <a:r>
              <a:rPr lang="uk-UA" sz="2000" b="1" dirty="0"/>
              <a:t>Хронологічну. </a:t>
            </a:r>
            <a:r>
              <a:rPr lang="uk-UA" sz="2000" dirty="0"/>
              <a:t>Синхронізуйте процеси в економіці з політичними подіями в Україні.</a:t>
            </a:r>
            <a:br>
              <a:rPr lang="uk-UA" sz="2000" dirty="0"/>
            </a:br>
            <a:r>
              <a:rPr lang="uk-UA" sz="2000" b="1" dirty="0"/>
              <a:t>Логічну</a:t>
            </a:r>
            <a:r>
              <a:rPr lang="uk-UA" sz="2000" dirty="0"/>
              <a:t>. Використовуючи інформацію з документа «Про основні засади економічної та соціальної політики» (1994), схарактеризуйте процес здійснення українською владою соціально-економічної політики в Україні в 1991-1994 рр.</a:t>
            </a:r>
            <a:br>
              <a:rPr lang="uk-UA" sz="2000" dirty="0"/>
            </a:br>
            <a:r>
              <a:rPr lang="uk-UA" sz="2000" b="1" dirty="0"/>
              <a:t>Інформаційну</a:t>
            </a:r>
            <a:r>
              <a:rPr lang="uk-UA" sz="2000" dirty="0"/>
              <a:t>. Складіть план для характеристики процесу введення в обіг грошової одиниці України. Схарактеризуйте перешкоди на шляху введення в обіг гривні в перші роки незалежності України.</a:t>
            </a:r>
            <a:br>
              <a:rPr lang="uk-UA" sz="2000" dirty="0"/>
            </a:br>
            <a:r>
              <a:rPr lang="uk-UA" sz="2000" b="1" dirty="0"/>
              <a:t>Мовленнєву</a:t>
            </a:r>
            <a:r>
              <a:rPr lang="uk-UA" sz="2000" dirty="0"/>
              <a:t>. Схарактеризуйте демографічні процеси в Україні в перші роки незалежності.</a:t>
            </a:r>
            <a:br>
              <a:rPr lang="uk-UA" sz="2000" dirty="0"/>
            </a:br>
            <a:r>
              <a:rPr lang="uk-UA" sz="2000" b="1" dirty="0"/>
              <a:t>Просторову</a:t>
            </a:r>
            <a:r>
              <a:rPr lang="uk-UA" sz="2000" dirty="0"/>
              <a:t>. Опишіть зміст і характер трудових міграцій українських громадян. Покажіть напрями міграційних переміщень на карті 7 (с. 221).</a:t>
            </a:r>
            <a:br>
              <a:rPr lang="uk-UA" sz="2000" dirty="0"/>
            </a:br>
            <a:r>
              <a:rPr lang="uk-UA" sz="2000" b="1" dirty="0"/>
              <a:t>Аксіологічну</a:t>
            </a:r>
            <a:r>
              <a:rPr lang="uk-UA" sz="2000" dirty="0"/>
              <a:t>. Наведіть аргументовану відповідь на запитання: «Чому привезені в Україну гроші мігрантів лише незначною мірою мали інвестиційне чи кредитне використання?».</a:t>
            </a:r>
            <a:br>
              <a:rPr lang="uk-UA" sz="2000" dirty="0"/>
            </a:br>
            <a:endParaRPr lang="uk-UA" sz="2000" dirty="0"/>
          </a:p>
        </p:txBody>
      </p:sp>
    </p:spTree>
    <p:extLst>
      <p:ext uri="{BB962C8B-B14F-4D97-AF65-F5344CB8AC3E}">
        <p14:creationId xmlns:p14="http://schemas.microsoft.com/office/powerpoint/2010/main" val="10561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a:solidFill>
            <a:srgbClr val="A4C2F4"/>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uk-UA" b="1" i="1" dirty="0">
                <a:latin typeface="Georgia"/>
                <a:ea typeface="Georgia"/>
                <a:cs typeface="Georgia"/>
                <a:sym typeface="Georgia"/>
              </a:rPr>
              <a:t>1. Економічний спад</a:t>
            </a:r>
            <a:endParaRPr b="1" dirty="0"/>
          </a:p>
        </p:txBody>
      </p:sp>
      <p:sp>
        <p:nvSpPr>
          <p:cNvPr id="67" name="Google Shape;67;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RU" dirty="0" err="1"/>
              <a:t>Загострення</a:t>
            </a:r>
            <a:r>
              <a:rPr lang="ru-RU" dirty="0"/>
              <a:t> </a:t>
            </a:r>
            <a:r>
              <a:rPr lang="ru-RU" dirty="0" err="1"/>
              <a:t>економічної</a:t>
            </a:r>
            <a:r>
              <a:rPr lang="ru-RU" dirty="0"/>
              <a:t> </a:t>
            </a:r>
            <a:r>
              <a:rPr lang="ru-RU" dirty="0" err="1"/>
              <a:t>ситуації</a:t>
            </a:r>
            <a:r>
              <a:rPr lang="ru-RU" dirty="0"/>
              <a:t>, </a:t>
            </a:r>
            <a:r>
              <a:rPr lang="ru-RU" dirty="0" err="1"/>
              <a:t>що</a:t>
            </a:r>
            <a:r>
              <a:rPr lang="ru-RU" dirty="0"/>
              <a:t> </a:t>
            </a:r>
            <a:r>
              <a:rPr lang="ru-RU" dirty="0" err="1"/>
              <a:t>відбувалося</a:t>
            </a:r>
            <a:r>
              <a:rPr lang="ru-RU" dirty="0"/>
              <a:t> в роки </a:t>
            </a:r>
            <a:r>
              <a:rPr lang="ru-RU" dirty="0" err="1"/>
              <a:t>перебудови</a:t>
            </a:r>
            <a:r>
              <a:rPr lang="ru-RU" dirty="0"/>
              <a:t>, у </a:t>
            </a:r>
            <a:r>
              <a:rPr lang="ru-RU" dirty="0" err="1"/>
              <a:t>перші</a:t>
            </a:r>
            <a:r>
              <a:rPr lang="ru-RU" dirty="0"/>
              <a:t> роки </a:t>
            </a:r>
            <a:r>
              <a:rPr lang="ru-RU" dirty="0" err="1"/>
              <a:t>незалежності</a:t>
            </a:r>
            <a:r>
              <a:rPr lang="ru-RU" dirty="0"/>
              <a:t> </a:t>
            </a:r>
            <a:r>
              <a:rPr lang="ru-RU" dirty="0" err="1"/>
              <a:t>України</a:t>
            </a:r>
            <a:r>
              <a:rPr lang="ru-RU" dirty="0"/>
              <a:t> </a:t>
            </a:r>
            <a:r>
              <a:rPr lang="ru-RU" dirty="0" err="1"/>
              <a:t>перетворилося</a:t>
            </a:r>
            <a:r>
              <a:rPr lang="ru-RU" dirty="0"/>
              <a:t> на </a:t>
            </a:r>
            <a:r>
              <a:rPr lang="ru-RU" dirty="0" err="1"/>
              <a:t>економічну</a:t>
            </a:r>
            <a:r>
              <a:rPr lang="ru-RU" dirty="0"/>
              <a:t> кризу.</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err="1"/>
              <a:t>Від</a:t>
            </a:r>
            <a:r>
              <a:rPr lang="ru-RU" dirty="0"/>
              <a:t> 1990 до 1993 р. </a:t>
            </a:r>
            <a:r>
              <a:rPr lang="ru-RU" dirty="0" err="1"/>
              <a:t>падіння</a:t>
            </a:r>
            <a:r>
              <a:rPr lang="ru-RU" dirty="0"/>
              <a:t> </a:t>
            </a:r>
            <a:r>
              <a:rPr lang="ru-RU" dirty="0" err="1"/>
              <a:t>виробництва</a:t>
            </a:r>
            <a:r>
              <a:rPr lang="ru-RU" dirty="0"/>
              <a:t> в </a:t>
            </a:r>
            <a:r>
              <a:rPr lang="ru-RU" dirty="0" err="1"/>
              <a:t>Україні</a:t>
            </a:r>
            <a:r>
              <a:rPr lang="ru-RU" dirty="0"/>
              <a:t> становило за </a:t>
            </a:r>
            <a:r>
              <a:rPr lang="ru-RU" dirty="0" err="1"/>
              <a:t>валовим</a:t>
            </a:r>
            <a:r>
              <a:rPr lang="ru-RU" dirty="0"/>
              <a:t> </a:t>
            </a:r>
            <a:r>
              <a:rPr lang="ru-RU" dirty="0" err="1"/>
              <a:t>суспільним</a:t>
            </a:r>
            <a:r>
              <a:rPr lang="ru-RU" dirty="0"/>
              <a:t> продуктом 75,2 %, за </a:t>
            </a:r>
            <a:r>
              <a:rPr lang="ru-RU" dirty="0" err="1"/>
              <a:t>обсягом</a:t>
            </a:r>
            <a:r>
              <a:rPr lang="ru-RU" dirty="0"/>
              <a:t> </a:t>
            </a:r>
            <a:r>
              <a:rPr lang="ru-RU" dirty="0" err="1"/>
              <a:t>промислової</a:t>
            </a:r>
            <a:r>
              <a:rPr lang="ru-RU" dirty="0"/>
              <a:t> </a:t>
            </a:r>
            <a:r>
              <a:rPr lang="ru-RU" dirty="0" err="1"/>
              <a:t>продукції</a:t>
            </a:r>
            <a:r>
              <a:rPr lang="ru-RU" dirty="0"/>
              <a:t> - 82,2 %, за </a:t>
            </a:r>
            <a:r>
              <a:rPr lang="ru-RU" dirty="0" err="1"/>
              <a:t>обсягом</a:t>
            </a:r>
            <a:r>
              <a:rPr lang="ru-RU" dirty="0"/>
              <a:t> </a:t>
            </a:r>
            <a:r>
              <a:rPr lang="ru-RU" dirty="0" err="1"/>
              <a:t>сільськогосподарської</a:t>
            </a:r>
            <a:r>
              <a:rPr lang="ru-RU" dirty="0"/>
              <a:t> </a:t>
            </a:r>
            <a:r>
              <a:rPr lang="ru-RU" dirty="0" err="1"/>
              <a:t>продукції</a:t>
            </a:r>
            <a:r>
              <a:rPr lang="ru-RU" dirty="0"/>
              <a:t> - 78,2 %.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У 1994 р. спад </a:t>
            </a:r>
            <a:r>
              <a:rPr lang="ru-RU" dirty="0" err="1"/>
              <a:t>виробництва</a:t>
            </a:r>
            <a:r>
              <a:rPr lang="ru-RU" dirty="0"/>
              <a:t> </a:t>
            </a:r>
            <a:r>
              <a:rPr lang="ru-RU" dirty="0" err="1"/>
              <a:t>досяг</a:t>
            </a:r>
            <a:r>
              <a:rPr lang="ru-RU" dirty="0"/>
              <a:t> максимуму. </a:t>
            </a:r>
            <a:r>
              <a:rPr lang="ru-RU" dirty="0" err="1"/>
              <a:t>Інфляція</a:t>
            </a:r>
            <a:r>
              <a:rPr lang="ru-RU" dirty="0"/>
              <a:t> та </a:t>
            </a:r>
            <a:r>
              <a:rPr lang="ru-RU" dirty="0" err="1"/>
              <a:t>високі</a:t>
            </a:r>
            <a:r>
              <a:rPr lang="ru-RU" dirty="0"/>
              <a:t> </a:t>
            </a:r>
            <a:r>
              <a:rPr lang="ru-RU" dirty="0" err="1"/>
              <a:t>банківські</a:t>
            </a:r>
            <a:r>
              <a:rPr lang="ru-RU" dirty="0"/>
              <a:t> ставки робили </a:t>
            </a:r>
            <a:r>
              <a:rPr lang="ru-RU" dirty="0" err="1"/>
              <a:t>неможливим</a:t>
            </a:r>
            <a:r>
              <a:rPr lang="ru-RU" dirty="0"/>
              <a:t> </a:t>
            </a:r>
            <a:r>
              <a:rPr lang="ru-RU" dirty="0" err="1"/>
              <a:t>накопичення</a:t>
            </a:r>
            <a:r>
              <a:rPr lang="ru-RU" dirty="0"/>
              <a:t> </a:t>
            </a:r>
            <a:r>
              <a:rPr lang="ru-RU" dirty="0" err="1"/>
              <a:t>коштів</a:t>
            </a:r>
            <a:r>
              <a:rPr lang="ru-RU" dirty="0"/>
              <a:t> для </a:t>
            </a:r>
            <a:r>
              <a:rPr lang="ru-RU" dirty="0" err="1"/>
              <a:t>подальшого</a:t>
            </a:r>
            <a:r>
              <a:rPr lang="ru-RU" dirty="0"/>
              <a:t> </a:t>
            </a:r>
            <a:r>
              <a:rPr lang="ru-RU" dirty="0" err="1"/>
              <a:t>їх</a:t>
            </a:r>
            <a:r>
              <a:rPr lang="ru-RU" dirty="0"/>
              <a:t> </a:t>
            </a:r>
            <a:r>
              <a:rPr lang="ru-RU" dirty="0" err="1"/>
              <a:t>інвестування</a:t>
            </a:r>
            <a:r>
              <a:rPr lang="ru-RU" dirty="0"/>
              <a:t> в </a:t>
            </a:r>
            <a:r>
              <a:rPr lang="ru-RU" dirty="0" err="1"/>
              <a:t>економіку</a:t>
            </a:r>
            <a:r>
              <a:rPr lang="ru-RU" dirty="0"/>
              <a:t>.</a:t>
            </a:r>
          </a:p>
        </p:txBody>
      </p:sp>
      <p:sp>
        <p:nvSpPr>
          <p:cNvPr id="68" name="Google Shape;68;p15"/>
          <p:cNvSpPr txBox="1">
            <a:spLocks noGrp="1"/>
          </p:cNvSpPr>
          <p:nvPr>
            <p:ph type="body" idx="2"/>
          </p:nvPr>
        </p:nvSpPr>
        <p:spPr>
          <a:xfrm>
            <a:off x="4311600" y="1017724"/>
            <a:ext cx="4520700" cy="3901605"/>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uk-UA" b="1" dirty="0">
                <a:solidFill>
                  <a:srgbClr val="FF0000"/>
                </a:solidFill>
              </a:rPr>
              <a:t>Інфляція</a:t>
            </a:r>
            <a:r>
              <a:rPr lang="uk-UA" dirty="0"/>
              <a:t> - це тривале зростання загального рівня цін, що відображує зниження купівельної спроможності громадян. Інвестиції - це довготермінові вкладення капіталу в різні галузі народного господарства всередині країни та за її межами з метою їх розвитку та одержання зростаючого прибутку.</a:t>
            </a:r>
          </a:p>
          <a:p>
            <a:pPr marL="0" lvl="0" indent="0" algn="l" rtl="0">
              <a:spcBef>
                <a:spcPts val="0"/>
              </a:spcBef>
              <a:spcAft>
                <a:spcPts val="1200"/>
              </a:spcAft>
              <a:buNone/>
            </a:pPr>
            <a:r>
              <a:rPr lang="uk-UA" b="1" dirty="0">
                <a:solidFill>
                  <a:srgbClr val="FF0000"/>
                </a:solidFill>
              </a:rPr>
              <a:t>Причини й складові економічної кризи </a:t>
            </a:r>
            <a:r>
              <a:rPr lang="uk-UA" dirty="0"/>
              <a:t>було обумовлено сукупністю чинників. Серед них - результати </a:t>
            </a:r>
            <a:r>
              <a:rPr lang="uk-UA" b="1" dirty="0"/>
              <a:t>радянського господарювання </a:t>
            </a:r>
            <a:r>
              <a:rPr lang="uk-UA" dirty="0"/>
              <a:t>в республіці: </a:t>
            </a:r>
          </a:p>
          <a:p>
            <a:pPr marL="285750" lvl="0" indent="-285750" algn="l" rtl="0">
              <a:spcBef>
                <a:spcPts val="0"/>
              </a:spcBef>
              <a:spcAft>
                <a:spcPts val="1200"/>
              </a:spcAft>
              <a:buFontTx/>
              <a:buChar char="-"/>
            </a:pPr>
            <a:r>
              <a:rPr lang="uk-UA" dirty="0"/>
              <a:t>висока інтеграція республіканської економіки в союзну (до 1991 р. виробництво кінцевого продукту в Україні займало менше як 20 %); </a:t>
            </a:r>
          </a:p>
          <a:p>
            <a:pPr marL="285750" lvl="0" indent="-285750" algn="l" rtl="0">
              <a:spcBef>
                <a:spcPts val="0"/>
              </a:spcBef>
              <a:spcAft>
                <a:spcPts val="1200"/>
              </a:spcAft>
              <a:buFontTx/>
              <a:buChar char="-"/>
            </a:pPr>
            <a:r>
              <a:rPr lang="uk-UA" dirty="0"/>
              <a:t>- висока концентрація базових галузей виробництва та оборонної промисловості;</a:t>
            </a:r>
          </a:p>
          <a:p>
            <a:pPr marL="285750" lvl="0" indent="-285750" algn="l" rtl="0">
              <a:spcBef>
                <a:spcPts val="0"/>
              </a:spcBef>
              <a:spcAft>
                <a:spcPts val="1200"/>
              </a:spcAft>
              <a:buFontTx/>
              <a:buChar char="-"/>
            </a:pPr>
            <a:r>
              <a:rPr lang="uk-UA" dirty="0"/>
              <a:t> залежність промисловості республіки від енергоносіїв інших регіонів СРСР.</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E42A9-0EF1-45B0-8457-57FFD4493AD9}"/>
              </a:ext>
            </a:extLst>
          </p:cNvPr>
          <p:cNvSpPr>
            <a:spLocks noGrp="1"/>
          </p:cNvSpPr>
          <p:nvPr>
            <p:ph type="title"/>
          </p:nvPr>
        </p:nvSpPr>
        <p:spPr>
          <a:xfrm>
            <a:off x="311700" y="445025"/>
            <a:ext cx="8520600" cy="4559366"/>
          </a:xfrm>
        </p:spPr>
        <p:txBody>
          <a:bodyPr>
            <a:normAutofit fontScale="90000"/>
          </a:bodyPr>
          <a:lstStyle/>
          <a:p>
            <a:r>
              <a:rPr lang="uk-UA" sz="1800" dirty="0"/>
              <a:t>Причин різкого економічного спаду було чимало. Крах радянської економіки не тільки порушив економічні зв’язки між різними республіками, а й означав кінець </a:t>
            </a:r>
            <a:r>
              <a:rPr lang="uk-UA" sz="1800" dirty="0" err="1"/>
              <a:t>закупівель</a:t>
            </a:r>
            <a:r>
              <a:rPr lang="uk-UA" sz="1800" dirty="0"/>
              <a:t> для колишньої радянської армії. Особливо страждала в зв’язку з цим Україна, яка мала високорозвинений промисловий комплекс. На відміну від Росії, вона не мала нафтогазових доходів, щоб пом’якшити цей удар. Крім того, український металургійний комплекс - промисловий сектор, який пережив катастрофу й забезпечував більшу частину надходжень до українського бюджету, - був повністю залежний від російського природного газу та мусив платити дедалі більше за цей дорогоцінний товар. Але, безсумнівно, найбільш важливою причиною економічного спаду була затримка українським урядом вкрай необхідних економічних реформ і продовження субсидування збиткових державних підприємств шляхом видачі кредитів та друку грошей.</a:t>
            </a:r>
            <a:br>
              <a:rPr lang="uk-UA" sz="1800" dirty="0"/>
            </a:br>
            <a:br>
              <a:rPr lang="uk-UA" sz="1800" dirty="0"/>
            </a:br>
            <a:r>
              <a:rPr lang="uk-UA" sz="1800" b="1" dirty="0"/>
              <a:t>С. Плохій, історик</a:t>
            </a:r>
            <a:br>
              <a:rPr lang="uk-UA" sz="1800" dirty="0"/>
            </a:br>
            <a:r>
              <a:rPr lang="uk-UA" sz="1800" dirty="0"/>
              <a:t>1. </a:t>
            </a:r>
            <a:r>
              <a:rPr lang="uk-UA" sz="1800" i="1" dirty="0"/>
              <a:t>Які основні причини кризи в економіці України в період становлення незалежної держави зазначає автор? </a:t>
            </a:r>
            <a:br>
              <a:rPr lang="uk-UA" sz="1800" i="1" dirty="0"/>
            </a:br>
            <a:r>
              <a:rPr lang="uk-UA" sz="1800" i="1" dirty="0"/>
              <a:t>2. Чи можливо було, на вашу думку, уникнути кризових явищ чи бодай полегшити їхні наслідки?</a:t>
            </a:r>
          </a:p>
        </p:txBody>
      </p:sp>
    </p:spTree>
    <p:extLst>
      <p:ext uri="{BB962C8B-B14F-4D97-AF65-F5344CB8AC3E}">
        <p14:creationId xmlns:p14="http://schemas.microsoft.com/office/powerpoint/2010/main" val="138701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47FFD-CD99-4DAD-B949-CAF2E2B0B801}"/>
              </a:ext>
            </a:extLst>
          </p:cNvPr>
          <p:cNvSpPr>
            <a:spLocks noGrp="1"/>
          </p:cNvSpPr>
          <p:nvPr>
            <p:ph type="title"/>
          </p:nvPr>
        </p:nvSpPr>
        <p:spPr>
          <a:xfrm>
            <a:off x="311700" y="445024"/>
            <a:ext cx="8520600" cy="4502659"/>
          </a:xfrm>
        </p:spPr>
        <p:txBody>
          <a:bodyPr>
            <a:normAutofit fontScale="90000"/>
          </a:bodyPr>
          <a:lstStyle/>
          <a:p>
            <a:r>
              <a:rPr lang="uk-UA" sz="2400" dirty="0"/>
              <a:t>Український політикум і керівники держави не змогли запропонувати </a:t>
            </a:r>
            <a:r>
              <a:rPr lang="uk-UA" sz="2400" b="1" dirty="0"/>
              <a:t>ефективну стратегію економічного розвитку</a:t>
            </a:r>
            <a:r>
              <a:rPr lang="uk-UA" sz="2400" dirty="0"/>
              <a:t> та знайти оптимальну модель ринкових перетворень, яка відповідала б можливостям української економіки. </a:t>
            </a:r>
            <a:br>
              <a:rPr lang="uk-UA" sz="2400" dirty="0"/>
            </a:br>
            <a:br>
              <a:rPr lang="uk-UA" sz="2400" dirty="0"/>
            </a:br>
            <a:r>
              <a:rPr lang="uk-UA" sz="2400" b="1" dirty="0">
                <a:solidFill>
                  <a:srgbClr val="FF0000"/>
                </a:solidFill>
              </a:rPr>
              <a:t>Серед причин: </a:t>
            </a:r>
            <a:br>
              <a:rPr lang="uk-UA" sz="2400" dirty="0"/>
            </a:br>
            <a:r>
              <a:rPr lang="uk-UA" sz="2400" dirty="0"/>
              <a:t>- недосвідченість кадрового потенціалу у проведенні реформ в економіці та відсутність державницького мислення і державницьких підходів у розв’язанні важливих завдань, </a:t>
            </a:r>
            <a:br>
              <a:rPr lang="uk-UA" sz="2400" dirty="0"/>
            </a:br>
            <a:r>
              <a:rPr lang="uk-UA" sz="2400" dirty="0"/>
              <a:t>- зловживання багатьох представників колишньої партійно-радянської номенклатури, яка швидко міняла власність на владу.</a:t>
            </a:r>
          </a:p>
        </p:txBody>
      </p:sp>
    </p:spTree>
    <p:extLst>
      <p:ext uri="{BB962C8B-B14F-4D97-AF65-F5344CB8AC3E}">
        <p14:creationId xmlns:p14="http://schemas.microsoft.com/office/powerpoint/2010/main" val="76955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C766E-CF78-4B5A-8517-CCA8E2AFBDBE}"/>
              </a:ext>
            </a:extLst>
          </p:cNvPr>
          <p:cNvSpPr>
            <a:spLocks noGrp="1"/>
          </p:cNvSpPr>
          <p:nvPr>
            <p:ph type="title"/>
          </p:nvPr>
        </p:nvSpPr>
        <p:spPr>
          <a:xfrm>
            <a:off x="311700" y="445024"/>
            <a:ext cx="8520600" cy="4580631"/>
          </a:xfrm>
        </p:spPr>
        <p:txBody>
          <a:bodyPr>
            <a:normAutofit/>
          </a:bodyPr>
          <a:lstStyle/>
          <a:p>
            <a:r>
              <a:rPr lang="uk-UA" sz="2000" dirty="0"/>
              <a:t>На законодавчому рівні в Україні забезпечувалися ринкові перетворення: відбувалися впровадження приватної власності шляхом проведення роздержавлення та приватизації.</a:t>
            </a:r>
            <a:br>
              <a:rPr lang="uk-UA" sz="2000" dirty="0"/>
            </a:br>
            <a:br>
              <a:rPr lang="uk-UA" sz="2000" dirty="0"/>
            </a:br>
            <a:r>
              <a:rPr lang="uk-UA" sz="2000" b="1" dirty="0">
                <a:solidFill>
                  <a:srgbClr val="FF0000"/>
                </a:solidFill>
              </a:rPr>
              <a:t>Приватизація</a:t>
            </a:r>
            <a:r>
              <a:rPr lang="uk-UA" sz="2000" dirty="0"/>
              <a:t> - це процес передачі об’єктів державної та інших форм публічної власності у приватну власність фізичним або юридичним особам. Стала одним з головних напрямів переходу від командної економіки до ринкової в посткомуністичних країнах.</a:t>
            </a:r>
            <a:br>
              <a:rPr lang="uk-UA" sz="2000" dirty="0"/>
            </a:br>
            <a:endParaRPr lang="uk-UA" sz="2000" dirty="0"/>
          </a:p>
        </p:txBody>
      </p:sp>
      <p:pic>
        <p:nvPicPr>
          <p:cNvPr id="3" name="Рисунок 2">
            <a:extLst>
              <a:ext uri="{FF2B5EF4-FFF2-40B4-BE49-F238E27FC236}">
                <a16:creationId xmlns:a16="http://schemas.microsoft.com/office/drawing/2014/main" id="{B24CA6CA-4DB4-4865-B461-C6F1C383F117}"/>
              </a:ext>
            </a:extLst>
          </p:cNvPr>
          <p:cNvPicPr>
            <a:picLocks noChangeAspect="1"/>
          </p:cNvPicPr>
          <p:nvPr/>
        </p:nvPicPr>
        <p:blipFill>
          <a:blip r:embed="rId2"/>
          <a:stretch>
            <a:fillRect/>
          </a:stretch>
        </p:blipFill>
        <p:spPr>
          <a:xfrm>
            <a:off x="6251944" y="2911218"/>
            <a:ext cx="2764355" cy="2174334"/>
          </a:xfrm>
          <a:prstGeom prst="rect">
            <a:avLst/>
          </a:prstGeom>
        </p:spPr>
      </p:pic>
    </p:spTree>
    <p:extLst>
      <p:ext uri="{BB962C8B-B14F-4D97-AF65-F5344CB8AC3E}">
        <p14:creationId xmlns:p14="http://schemas.microsoft.com/office/powerpoint/2010/main" val="415705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4EE0C7-1E68-4FE8-ACCD-32F56622AFE8}"/>
              </a:ext>
            </a:extLst>
          </p:cNvPr>
          <p:cNvSpPr>
            <a:spLocks noGrp="1"/>
          </p:cNvSpPr>
          <p:nvPr>
            <p:ph type="title"/>
          </p:nvPr>
        </p:nvSpPr>
        <p:spPr>
          <a:xfrm>
            <a:off x="311700" y="445024"/>
            <a:ext cx="8520600" cy="4538101"/>
          </a:xfrm>
        </p:spPr>
        <p:txBody>
          <a:bodyPr>
            <a:normAutofit/>
          </a:bodyPr>
          <a:lstStyle/>
          <a:p>
            <a:r>
              <a:rPr lang="ru-RU" sz="2400" dirty="0"/>
              <a:t>У </a:t>
            </a:r>
            <a:r>
              <a:rPr lang="ru-RU" sz="2400" dirty="0" err="1"/>
              <a:t>реальності</a:t>
            </a:r>
            <a:r>
              <a:rPr lang="ru-RU" sz="2400" dirty="0"/>
              <a:t> </a:t>
            </a:r>
            <a:r>
              <a:rPr lang="ru-RU" sz="2400" dirty="0" err="1"/>
              <a:t>складалася</a:t>
            </a:r>
            <a:r>
              <a:rPr lang="ru-RU" sz="2400" dirty="0"/>
              <a:t> </a:t>
            </a:r>
            <a:r>
              <a:rPr lang="ru-RU" sz="2400" dirty="0" err="1"/>
              <a:t>невідповідність</a:t>
            </a:r>
            <a:r>
              <a:rPr lang="ru-RU" sz="2400" dirty="0"/>
              <a:t> </a:t>
            </a:r>
            <a:r>
              <a:rPr lang="ru-RU" sz="2400" dirty="0" err="1"/>
              <a:t>між</a:t>
            </a:r>
            <a:r>
              <a:rPr lang="ru-RU" sz="2400" dirty="0"/>
              <a:t> </a:t>
            </a:r>
            <a:r>
              <a:rPr lang="ru-RU" sz="2400" dirty="0" err="1"/>
              <a:t>новим</a:t>
            </a:r>
            <a:r>
              <a:rPr lang="ru-RU" sz="2400" dirty="0"/>
              <a:t> </a:t>
            </a:r>
            <a:r>
              <a:rPr lang="ru-RU" sz="2400" dirty="0" err="1"/>
              <a:t>законодавством</a:t>
            </a:r>
            <a:r>
              <a:rPr lang="ru-RU" sz="2400" dirty="0"/>
              <a:t> та </a:t>
            </a:r>
            <a:r>
              <a:rPr lang="ru-RU" sz="2400" dirty="0" err="1"/>
              <a:t>економічною</a:t>
            </a:r>
            <a:r>
              <a:rPr lang="ru-RU" sz="2400" dirty="0"/>
              <a:t> практикою. </a:t>
            </a:r>
            <a:r>
              <a:rPr lang="ru-RU" sz="2400" dirty="0" err="1"/>
              <a:t>Відповідно</a:t>
            </a:r>
            <a:r>
              <a:rPr lang="ru-RU" sz="2400" dirty="0"/>
              <a:t> до Закону </a:t>
            </a:r>
            <a:r>
              <a:rPr lang="ru-RU" sz="2400" dirty="0" err="1"/>
              <a:t>України</a:t>
            </a:r>
            <a:r>
              <a:rPr lang="ru-RU" sz="2400" dirty="0"/>
              <a:t> </a:t>
            </a:r>
            <a:r>
              <a:rPr lang="ru-RU" sz="2400" dirty="0">
                <a:solidFill>
                  <a:srgbClr val="FF0000"/>
                </a:solidFill>
              </a:rPr>
              <a:t>«Про </a:t>
            </a:r>
            <a:r>
              <a:rPr lang="ru-RU" sz="2400" dirty="0" err="1">
                <a:solidFill>
                  <a:srgbClr val="FF0000"/>
                </a:solidFill>
              </a:rPr>
              <a:t>приватизацію</a:t>
            </a:r>
            <a:r>
              <a:rPr lang="ru-RU" sz="2400" dirty="0">
                <a:solidFill>
                  <a:srgbClr val="FF0000"/>
                </a:solidFill>
              </a:rPr>
              <a:t> майна </a:t>
            </a:r>
            <a:r>
              <a:rPr lang="ru-RU" sz="2400" dirty="0" err="1">
                <a:solidFill>
                  <a:srgbClr val="FF0000"/>
                </a:solidFill>
              </a:rPr>
              <a:t>державних</a:t>
            </a:r>
            <a:r>
              <a:rPr lang="ru-RU" sz="2400" dirty="0">
                <a:solidFill>
                  <a:srgbClr val="FF0000"/>
                </a:solidFill>
              </a:rPr>
              <a:t> </a:t>
            </a:r>
            <a:r>
              <a:rPr lang="ru-RU" sz="2400" dirty="0" err="1">
                <a:solidFill>
                  <a:srgbClr val="FF0000"/>
                </a:solidFill>
              </a:rPr>
              <a:t>підприємств</a:t>
            </a:r>
            <a:r>
              <a:rPr lang="ru-RU" sz="2400" dirty="0">
                <a:solidFill>
                  <a:srgbClr val="FF0000"/>
                </a:solidFill>
              </a:rPr>
              <a:t>» (1992) </a:t>
            </a:r>
            <a:r>
              <a:rPr lang="ru-RU" sz="2400" dirty="0" err="1"/>
              <a:t>кожен</a:t>
            </a:r>
            <a:r>
              <a:rPr lang="ru-RU" sz="2400" dirty="0"/>
              <a:t> </a:t>
            </a:r>
            <a:r>
              <a:rPr lang="ru-RU" sz="2400" dirty="0" err="1"/>
              <a:t>громадянин</a:t>
            </a:r>
            <a:r>
              <a:rPr lang="ru-RU" sz="2400" dirty="0"/>
              <a:t> одержав </a:t>
            </a:r>
            <a:r>
              <a:rPr lang="ru-RU" sz="2400" dirty="0" err="1"/>
              <a:t>приватизаційний</a:t>
            </a:r>
            <a:r>
              <a:rPr lang="ru-RU" sz="2400" dirty="0"/>
              <a:t> </a:t>
            </a:r>
            <a:r>
              <a:rPr lang="ru-RU" sz="2400" dirty="0" err="1">
                <a:highlight>
                  <a:srgbClr val="FFFF00"/>
                </a:highlight>
              </a:rPr>
              <a:t>майновий</a:t>
            </a:r>
            <a:r>
              <a:rPr lang="ru-RU" sz="2400" dirty="0">
                <a:highlight>
                  <a:srgbClr val="FFFF00"/>
                </a:highlight>
              </a:rPr>
              <a:t> </a:t>
            </a:r>
            <a:r>
              <a:rPr lang="ru-RU" sz="2400" dirty="0" err="1">
                <a:highlight>
                  <a:srgbClr val="FFFF00"/>
                </a:highlight>
              </a:rPr>
              <a:t>сертифікат</a:t>
            </a:r>
            <a:r>
              <a:rPr lang="ru-RU" sz="2400" dirty="0">
                <a:highlight>
                  <a:srgbClr val="FFFF00"/>
                </a:highlight>
              </a:rPr>
              <a:t> </a:t>
            </a:r>
            <a:r>
              <a:rPr lang="ru-RU" sz="2400" dirty="0"/>
              <a:t>на право 1/52 </a:t>
            </a:r>
            <a:r>
              <a:rPr lang="ru-RU" sz="2400" dirty="0" err="1"/>
              <a:t>мільйонної</a:t>
            </a:r>
            <a:r>
              <a:rPr lang="ru-RU" sz="2400" dirty="0"/>
              <a:t> </a:t>
            </a:r>
            <a:r>
              <a:rPr lang="ru-RU" sz="2400" dirty="0" err="1"/>
              <a:t>частини</a:t>
            </a:r>
            <a:r>
              <a:rPr lang="ru-RU" sz="2400" dirty="0"/>
              <a:t> </a:t>
            </a:r>
            <a:r>
              <a:rPr lang="ru-RU" sz="2400" dirty="0" err="1"/>
              <a:t>власності</a:t>
            </a:r>
            <a:r>
              <a:rPr lang="ru-RU" sz="2400" dirty="0"/>
              <a:t> майна </a:t>
            </a:r>
            <a:r>
              <a:rPr lang="ru-RU" sz="2400" dirty="0" err="1"/>
              <a:t>України</a:t>
            </a:r>
            <a:r>
              <a:rPr lang="ru-RU" sz="2400" dirty="0"/>
              <a:t> (</a:t>
            </a:r>
            <a:r>
              <a:rPr lang="ru-RU" sz="2400" dirty="0" err="1"/>
              <a:t>приблизно</a:t>
            </a:r>
            <a:r>
              <a:rPr lang="ru-RU" sz="2400" dirty="0"/>
              <a:t> 1 тис. </a:t>
            </a:r>
            <a:r>
              <a:rPr lang="ru-RU" sz="2400" dirty="0" err="1"/>
              <a:t>доларів</a:t>
            </a:r>
            <a:r>
              <a:rPr lang="ru-RU" sz="2400" dirty="0"/>
              <a:t>). </a:t>
            </a:r>
            <a:br>
              <a:rPr lang="ru-RU" sz="2400" dirty="0"/>
            </a:br>
            <a:r>
              <a:rPr lang="ru-RU" sz="2400" dirty="0" err="1"/>
              <a:t>Однак</a:t>
            </a:r>
            <a:r>
              <a:rPr lang="ru-RU" sz="2400" dirty="0"/>
              <a:t> </a:t>
            </a:r>
            <a:r>
              <a:rPr lang="ru-RU" sz="2400" dirty="0" err="1"/>
              <a:t>таке</a:t>
            </a:r>
            <a:r>
              <a:rPr lang="ru-RU" sz="2400" dirty="0"/>
              <a:t> право </a:t>
            </a:r>
            <a:r>
              <a:rPr lang="ru-RU" sz="2400" dirty="0" err="1"/>
              <a:t>виявилося</a:t>
            </a:r>
            <a:r>
              <a:rPr lang="ru-RU" sz="2400" dirty="0"/>
              <a:t> </a:t>
            </a:r>
            <a:r>
              <a:rPr lang="ru-RU" sz="2400" dirty="0" err="1"/>
              <a:t>фікцією</a:t>
            </a:r>
            <a:r>
              <a:rPr lang="ru-RU" sz="2400" dirty="0"/>
              <a:t>. </a:t>
            </a:r>
            <a:r>
              <a:rPr lang="ru-RU" sz="2400" dirty="0" err="1"/>
              <a:t>Незабаром</a:t>
            </a:r>
            <a:r>
              <a:rPr lang="ru-RU" sz="2400" dirty="0"/>
              <a:t> </a:t>
            </a:r>
            <a:r>
              <a:rPr lang="ru-RU" sz="2400" dirty="0" err="1"/>
              <a:t>сертифікати</a:t>
            </a:r>
            <a:r>
              <a:rPr lang="ru-RU" sz="2400" dirty="0"/>
              <a:t> за </a:t>
            </a:r>
            <a:r>
              <a:rPr lang="ru-RU" sz="2400" dirty="0" err="1"/>
              <a:t>безцінь</a:t>
            </a:r>
            <a:r>
              <a:rPr lang="ru-RU" sz="2400" dirty="0"/>
              <a:t> скупили «</a:t>
            </a:r>
            <a:r>
              <a:rPr lang="ru-RU" sz="2400" dirty="0" err="1"/>
              <a:t>червоні</a:t>
            </a:r>
            <a:r>
              <a:rPr lang="ru-RU" sz="2400" dirty="0"/>
              <a:t> </a:t>
            </a:r>
            <a:r>
              <a:rPr lang="ru-RU" sz="2400" dirty="0" err="1"/>
              <a:t>директори</a:t>
            </a:r>
            <a:r>
              <a:rPr lang="ru-RU" sz="2400" dirty="0"/>
              <a:t>» - </a:t>
            </a:r>
            <a:r>
              <a:rPr lang="ru-RU" sz="2400" dirty="0" err="1"/>
              <a:t>керівники</a:t>
            </a:r>
            <a:r>
              <a:rPr lang="ru-RU" sz="2400" dirty="0"/>
              <a:t> </a:t>
            </a:r>
            <a:r>
              <a:rPr lang="ru-RU" sz="2400" dirty="0" err="1"/>
              <a:t>підприємств</a:t>
            </a:r>
            <a:r>
              <a:rPr lang="ru-RU" sz="2400" dirty="0"/>
              <a:t>, </a:t>
            </a:r>
            <a:r>
              <a:rPr lang="ru-RU" sz="2400" dirty="0" err="1"/>
              <a:t>або</a:t>
            </a:r>
            <a:r>
              <a:rPr lang="ru-RU" sz="2400" dirty="0"/>
              <a:t> вони просто </a:t>
            </a:r>
            <a:r>
              <a:rPr lang="ru-RU" sz="2400" dirty="0" err="1"/>
              <a:t>втратили</a:t>
            </a:r>
            <a:r>
              <a:rPr lang="ru-RU" sz="2400" dirty="0"/>
              <a:t> </a:t>
            </a:r>
            <a:r>
              <a:rPr lang="ru-RU" sz="2400" dirty="0" err="1"/>
              <a:t>вартість</a:t>
            </a:r>
            <a:r>
              <a:rPr lang="ru-RU" sz="2400" dirty="0"/>
              <a:t>, </a:t>
            </a:r>
            <a:r>
              <a:rPr lang="ru-RU" sz="2400" dirty="0" err="1"/>
              <a:t>оскільки</a:t>
            </a:r>
            <a:r>
              <a:rPr lang="ru-RU" sz="2400" dirty="0"/>
              <a:t> </a:t>
            </a:r>
            <a:r>
              <a:rPr lang="ru-RU" sz="2400" dirty="0" err="1"/>
              <a:t>підприємства</a:t>
            </a:r>
            <a:r>
              <a:rPr lang="ru-RU" sz="2400" dirty="0"/>
              <a:t> перестали </a:t>
            </a:r>
            <a:r>
              <a:rPr lang="ru-RU" sz="2400" dirty="0" err="1"/>
              <a:t>існувати</a:t>
            </a:r>
            <a:r>
              <a:rPr lang="ru-RU" sz="2400" dirty="0"/>
              <a:t>.</a:t>
            </a:r>
            <a:endParaRPr lang="uk-UA" sz="2400" dirty="0"/>
          </a:p>
        </p:txBody>
      </p:sp>
    </p:spTree>
    <p:extLst>
      <p:ext uri="{BB962C8B-B14F-4D97-AF65-F5344CB8AC3E}">
        <p14:creationId xmlns:p14="http://schemas.microsoft.com/office/powerpoint/2010/main" val="89005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8F01A-3513-4DFE-88D3-45563B7AC316}"/>
              </a:ext>
            </a:extLst>
          </p:cNvPr>
          <p:cNvSpPr>
            <a:spLocks noGrp="1"/>
          </p:cNvSpPr>
          <p:nvPr>
            <p:ph type="title"/>
          </p:nvPr>
        </p:nvSpPr>
        <p:spPr>
          <a:xfrm>
            <a:off x="311700" y="445024"/>
            <a:ext cx="8520600" cy="4552277"/>
          </a:xfrm>
        </p:spPr>
        <p:txBody>
          <a:bodyPr>
            <a:normAutofit fontScale="90000"/>
          </a:bodyPr>
          <a:lstStyle/>
          <a:p>
            <a:r>
              <a:rPr lang="uk-UA" sz="2000" dirty="0"/>
              <a:t>Фактично держава втрачала контроль за розвитком економіки. Дедалі відчутніше проявлялася її залежність від зовнішніх впливів. Негативно вплинув на економіку України процес лібералізації цін у Росії. </a:t>
            </a:r>
            <a:br>
              <a:rPr lang="uk-UA" sz="2000" dirty="0"/>
            </a:br>
            <a:r>
              <a:rPr lang="uk-UA" sz="2000" dirty="0"/>
              <a:t>На початку </a:t>
            </a:r>
            <a:r>
              <a:rPr lang="uk-UA" sz="2000" b="1" dirty="0"/>
              <a:t>1992 р.</a:t>
            </a:r>
            <a:r>
              <a:rPr lang="uk-UA" sz="2000" dirty="0"/>
              <a:t> українці зіткнулися з </a:t>
            </a:r>
            <a:r>
              <a:rPr lang="uk-UA" sz="2000" b="1" dirty="0"/>
              <a:t>підвищенням цін на імпортоване паливо</a:t>
            </a:r>
            <a:r>
              <a:rPr lang="uk-UA" sz="2000" dirty="0"/>
              <a:t> (ціни на газ зросли у 100 разів, а на нафту - у 300 разів), інфляцією, платіжною кризою, розбалансованою фінансово-кредитною системою і, як результат, - зубожінням основної маси населення. </a:t>
            </a:r>
            <a:r>
              <a:rPr lang="uk-UA" sz="2000" b="1" dirty="0"/>
              <a:t>Підвищення цін наприкінці 1993 р. на імпортовану з Росії нафту</a:t>
            </a:r>
            <a:r>
              <a:rPr lang="uk-UA" sz="2000" dirty="0"/>
              <a:t> призвело до того, що інфляція переросла в гіперінфляцію. Грошова одиниця України знецінилася у 103 рази.</a:t>
            </a:r>
            <a:br>
              <a:rPr lang="uk-UA" sz="2000" dirty="0"/>
            </a:br>
            <a:r>
              <a:rPr lang="uk-UA" sz="2000" dirty="0"/>
              <a:t>Упродовж 1990-1994 рр. урядові органи запропонували дев’ять державних економічних програм. Проте їх впровадження зіштовхнулося з політичними суперечками та негараздами в державі.</a:t>
            </a:r>
            <a:br>
              <a:rPr lang="uk-UA" sz="2000" dirty="0"/>
            </a:br>
            <a:br>
              <a:rPr lang="uk-UA" sz="2000" dirty="0"/>
            </a:br>
            <a:r>
              <a:rPr lang="uk-UA" sz="2000" i="1" dirty="0"/>
              <a:t>Чому, на вашу думку, жодна з економічних програм не принесла очікуваної стабілізації соціально-економічної ситуації?</a:t>
            </a:r>
            <a:br>
              <a:rPr lang="uk-UA" sz="2000" i="1" dirty="0"/>
            </a:br>
            <a:endParaRPr lang="uk-UA" sz="2000" i="1" dirty="0"/>
          </a:p>
        </p:txBody>
      </p:sp>
    </p:spTree>
    <p:extLst>
      <p:ext uri="{BB962C8B-B14F-4D97-AF65-F5344CB8AC3E}">
        <p14:creationId xmlns:p14="http://schemas.microsoft.com/office/powerpoint/2010/main" val="402021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B90D98-0A5B-4F5A-8130-3043E8B444C3}"/>
              </a:ext>
            </a:extLst>
          </p:cNvPr>
          <p:cNvSpPr>
            <a:spLocks noGrp="1"/>
          </p:cNvSpPr>
          <p:nvPr>
            <p:ph type="title"/>
          </p:nvPr>
        </p:nvSpPr>
        <p:spPr>
          <a:xfrm>
            <a:off x="311700" y="445025"/>
            <a:ext cx="8520600" cy="4566454"/>
          </a:xfrm>
        </p:spPr>
        <p:txBody>
          <a:bodyPr>
            <a:normAutofit fontScale="90000"/>
          </a:bodyPr>
          <a:lstStyle/>
          <a:p>
            <a:r>
              <a:rPr lang="uk-UA" sz="2000" dirty="0"/>
              <a:t>Більшість представників суспільства виявилася не готовою реалізовувати себе повноцінно в умовах нових викликів. Утім цю ситуацію вміло </a:t>
            </a:r>
            <a:r>
              <a:rPr lang="uk-UA" sz="2000" b="1" dirty="0"/>
              <a:t>використала</a:t>
            </a:r>
            <a:r>
              <a:rPr lang="uk-UA" sz="2000" dirty="0"/>
              <a:t> частина колишньої </a:t>
            </a:r>
            <a:r>
              <a:rPr lang="uk-UA" sz="2000" b="1" dirty="0"/>
              <a:t>партійно-радянської номенклатури</a:t>
            </a:r>
            <a:r>
              <a:rPr lang="uk-UA" sz="2000" dirty="0"/>
              <a:t>, яка зберегла свою владу після розпаду Радянського Союзу та мала доступ до ресурсів і можливості використовувати нові ринкові умови для власного збагачення. </a:t>
            </a:r>
            <a:br>
              <a:rPr lang="uk-UA" sz="2000" dirty="0"/>
            </a:br>
            <a:r>
              <a:rPr lang="uk-UA" sz="2000" dirty="0"/>
              <a:t>Комерційні структури, які створювалися при державних підприємствах їхніми керівниками, піднімали ціни, переводили гроші в тіньовий сектор та за кордон. Ці процеси супроводжувалися поширенням корумпованості, економічної та фінансової злочинності.</a:t>
            </a:r>
            <a:br>
              <a:rPr lang="uk-UA" sz="2000" dirty="0"/>
            </a:br>
            <a:br>
              <a:rPr lang="uk-UA" sz="2000" dirty="0"/>
            </a:br>
            <a:r>
              <a:rPr lang="uk-UA" sz="2000" b="1" dirty="0">
                <a:solidFill>
                  <a:srgbClr val="FF0000"/>
                </a:solidFill>
              </a:rPr>
              <a:t>Тіньова економіка в Україні </a:t>
            </a:r>
            <a:r>
              <a:rPr lang="uk-UA" sz="2000" dirty="0"/>
              <a:t>- це сукупність видів економічної діяльності, заборонених законодавством України, або тих, які з різних причин не враховані в офіційній статистиці. </a:t>
            </a:r>
            <a:br>
              <a:rPr lang="uk-UA" sz="2000" dirty="0"/>
            </a:br>
            <a:r>
              <a:rPr lang="uk-UA" sz="2000" b="1" dirty="0">
                <a:solidFill>
                  <a:srgbClr val="FF0000"/>
                </a:solidFill>
              </a:rPr>
              <a:t>Корупція</a:t>
            </a:r>
            <a:r>
              <a:rPr lang="uk-UA" sz="2000" dirty="0"/>
              <a:t> - це використання особою наданих їй службових повноважень і пов’язаних із цим можливостей для одержання неправомірної вигоди.</a:t>
            </a:r>
            <a:br>
              <a:rPr lang="uk-UA" sz="2000" dirty="0"/>
            </a:br>
            <a:endParaRPr lang="uk-UA" sz="2000" dirty="0"/>
          </a:p>
        </p:txBody>
      </p:sp>
    </p:spTree>
    <p:extLst>
      <p:ext uri="{BB962C8B-B14F-4D97-AF65-F5344CB8AC3E}">
        <p14:creationId xmlns:p14="http://schemas.microsoft.com/office/powerpoint/2010/main" val="27193576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2926</Words>
  <Application>Microsoft Office PowerPoint</Application>
  <PresentationFormat>Экран (16:9)</PresentationFormat>
  <Paragraphs>95</Paragraphs>
  <Slides>25</Slides>
  <Notes>6</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Georgia</vt:lpstr>
      <vt:lpstr>Arial</vt:lpstr>
      <vt:lpstr>Simple Light</vt:lpstr>
      <vt:lpstr>Презентация PowerPoint</vt:lpstr>
      <vt:lpstr>Дати, події, персоналії,терміни до теми </vt:lpstr>
      <vt:lpstr>1. Економічний спад</vt:lpstr>
      <vt:lpstr>Причин різкого економічного спаду було чимало. Крах радянської економіки не тільки порушив економічні зв’язки між різними республіками, а й означав кінець закупівель для колишньої радянської армії. Особливо страждала в зв’язку з цим Україна, яка мала високорозвинений промисловий комплекс. На відміну від Росії, вона не мала нафтогазових доходів, щоб пом’якшити цей удар. Крім того, український металургійний комплекс - промисловий сектор, який пережив катастрофу й забезпечував більшу частину надходжень до українського бюджету, - був повністю залежний від російського природного газу та мусив платити дедалі більше за цей дорогоцінний товар. Але, безсумнівно, найбільш важливою причиною економічного спаду була затримка українським урядом вкрай необхідних економічних реформ і продовження субсидування збиткових державних підприємств шляхом видачі кредитів та друку грошей.  С. Плохій, історик 1. Які основні причини кризи в економіці України в період становлення незалежної держави зазначає автор?  2. Чи можливо було, на вашу думку, уникнути кризових явищ чи бодай полегшити їхні наслідки?</vt:lpstr>
      <vt:lpstr>Український політикум і керівники держави не змогли запропонувати ефективну стратегію економічного розвитку та знайти оптимальну модель ринкових перетворень, яка відповідала б можливостям української економіки.   Серед причин:  - недосвідченість кадрового потенціалу у проведенні реформ в економіці та відсутність державницького мислення і державницьких підходів у розв’язанні важливих завдань,  - зловживання багатьох представників колишньої партійно-радянської номенклатури, яка швидко міняла власність на владу.</vt:lpstr>
      <vt:lpstr>На законодавчому рівні в Україні забезпечувалися ринкові перетворення: відбувалися впровадження приватної власності шляхом проведення роздержавлення та приватизації.  Приватизація - це процес передачі об’єктів державної та інших форм публічної власності у приватну власність фізичним або юридичним особам. Стала одним з головних напрямів переходу від командної економіки до ринкової в посткомуністичних країнах. </vt:lpstr>
      <vt:lpstr>У реальності складалася невідповідність між новим законодавством та економічною практикою. Відповідно до Закону України «Про приватизацію майна державних підприємств» (1992) кожен громадянин одержав приватизаційний майновий сертифікат на право 1/52 мільйонної частини власності майна України (приблизно 1 тис. доларів).  Однак таке право виявилося фікцією. Незабаром сертифікати за безцінь скупили «червоні директори» - керівники підприємств, або вони просто втратили вартість, оскільки підприємства перестали існувати.</vt:lpstr>
      <vt:lpstr>Фактично держава втрачала контроль за розвитком економіки. Дедалі відчутніше проявлялася її залежність від зовнішніх впливів. Негативно вплинув на економіку України процес лібералізації цін у Росії.  На початку 1992 р. українці зіткнулися з підвищенням цін на імпортоване паливо (ціни на газ зросли у 100 разів, а на нафту - у 300 разів), інфляцією, платіжною кризою, розбалансованою фінансово-кредитною системою і, як результат, - зубожінням основної маси населення. Підвищення цін наприкінці 1993 р. на імпортовану з Росії нафту призвело до того, що інфляція переросла в гіперінфляцію. Грошова одиниця України знецінилася у 103 рази. Упродовж 1990-1994 рр. урядові органи запропонували дев’ять державних економічних програм. Проте їх впровадження зіштовхнулося з політичними суперечками та негараздами в державі.  Чому, на вашу думку, жодна з економічних програм не принесла очікуваної стабілізації соціально-економічної ситуації? </vt:lpstr>
      <vt:lpstr>Більшість представників суспільства виявилася не готовою реалізовувати себе повноцінно в умовах нових викликів. Утім цю ситуацію вміло використала частина колишньої партійно-радянської номенклатури, яка зберегла свою владу після розпаду Радянського Союзу та мала доступ до ресурсів і можливості використовувати нові ринкові умови для власного збагачення.  Комерційні структури, які створювалися при державних підприємствах їхніми керівниками, піднімали ціни, переводили гроші в тіньовий сектор та за кордон. Ці процеси супроводжувалися поширенням корумпованості, економічної та фінансової злочинності.  Тіньова економіка в Україні - це сукупність видів економічної діяльності, заборонених законодавством України, або тих, які з різних причин не враховані в офіційній статистиці.  Корупція - це використання особою наданих їй службових повноважень і пов’язаних із цим можливостей для одержання неправомірної вигоди. </vt:lpstr>
      <vt:lpstr>Недосконалість законодавства призводила до порушень і зловживань у процесі приватизації державного майна. Складнощі супроводжували реформування сільськогосподарського сектору виробництва. За відсутності реальної допомоги держави кредитами, сучасною технікою, правовим підґрунтям тощо фермерські господарства розвивалися повільно. Наслідки кризи в сільському господарстві проявилися у зменшенні обсягів продукції при зростанні її собівартості. У 1999 р. понад 85 % колективних сільськогосподарських підприємств були збитковими. Регулярні заходи з підвищення норми податку призводили до зменшення інтересу виробників. Відсутність чіткої програми економічного розвитку стримувала приплив іноземного капіталу.</vt:lpstr>
      <vt:lpstr>2. Запровадження гривні</vt:lpstr>
      <vt:lpstr>Мовою джерел ...Принциповою позицією Президента України є те, що прискорення ринкової трансформації економіки розглядається як єдина умова й основний засіб виходу з кризи та економічної стабілізації. Не попередня стабілізація і лише згодом реформування, як на цьому наполягають окремі політичні сили, а енергійна робота по реформуванню усіх сфер економічного життя.  Л. Кучма «Про основні засади економічної та соціальної політики» (1994)  Які дії Президент України пропонував здійснити для подолання кризи в країні? Висловте своє ставлення до своєчасності (або несвоєчасності) пропонованих дій.</vt:lpstr>
      <vt:lpstr>Проведення ринкових реформ потребувало міцної грошової одиниці.  З осені 1994 р. уряд почав створювати передумови для запровадження гривні.  Щойно в 1996 р. намітилися ознаки економічної стабілізації, Президент України підписав Указ «Про грошову реформу в Україні» (1996).</vt:lpstr>
      <vt:lpstr>Від 2 вересня 1996 р. НБУ випустив в обіг банкноти номіналом 1, 2, 5, 10, 20, 50 і 100 грн і розмінні монети номіналом 1, 2, 5, 10, 25 і 50 коп. та припинив емісію1 українських карбованців, які підлягали обміну на гривні за курсом: 100 000 крб = 1 грн.  Емісія - створення та випуск в обіг грошової готівки. Здійснюється Державною скарбницею. </vt:lpstr>
      <vt:lpstr>Реформу провели за два тижні: 2-16 вересня 1996 р.  Після визначеного терміну функціонування українського карбованця в готівковому обігу припинилося, єдиним законним засобом платежу на території України стала гривня. Громадяни України мали змогу обміняти українські карбованці на гривні без обмежень і будь-якої плати за обмін.  Знайдіть у мережі Інтернет і перегляньте відеосюжет «Як виготовляють українську гривню». Що нового ви дізналися? </vt:lpstr>
      <vt:lpstr>3. Демографічні процеси</vt:lpstr>
      <vt:lpstr>Президент України з 1995 р. видав 20 указів з питань поліпшення становища дітей, молоді, жінок, сім’ї.   Ухвалено державні програми стратегічного характеру.  З початку 1998 р. розпочато практичну реалізацію програми державного пільгового довготермінового кредитування молодих сімей та одиноких молодих громадян на будівництво (реконструкцію) житла за рахунок коштів Державного та місцевих бюджетів.   Уже в 1998 р. надано кредити понад 400 сім’ям у 14 регіонах на загальну суму 17,7 млн грн, у тому числі з державного бюджету - 6,2 млн грн, вироблено пілотний механізм довготермінового державного кредитування.  С. Пирожков, учений і дипломат Про які державні заходи щодо поліпшення демографічної ситуації говорить автор?  Прокоментуйте, чи є, на вашу думку, вони достатніми або недостатніми?</vt:lpstr>
      <vt:lpstr>Іншим вагомим фактором, який вплинув на природне скорочення населення, є смертність. Якщо в розвинених країнах починаючи з 1960-х рр. здійснювалася широка кампанія за охорону довкілля, високий рівень і раціональний спосіб життя, цивілізоване ставлення до свого здоров’я, то в Радянському Союзі ситуація характеризувалася посиленням трудового навантаження на населення в умовах екстенсивного розвитку економіки. Усе це спричинило підвищення рівня смертності та зменшення тривалості життя.  Після Чорнобильської трагедії та в умовах хронічної соціально-економічної кризи 1990-2000-х рр. означена ситуація ще більш загострилася. Несприятливі тенденції в демографічних процесах призводили до поступового старіння населення і зменшення його репродуктивного потенціалу.</vt:lpstr>
      <vt:lpstr>Ще одна з важливих характеристик демографічної ситуації - наростаючі темпи обезлюднення сіл.  Крім того, у процесі переходу до ринкової економіки, позбавлення більшості населення власності, збільшилася соціальна диференціація суспільства, тобто розшарування населення: поділ на бідні, середньозабезпечені і заможні (підприємці, комерсанти, банкіри, певна категорія управлінців, представники творчої інтелігенції) верстви.</vt:lpstr>
      <vt:lpstr>Мовою джерел  За офіційними даними, близько 30 відсотків населення України досі перебуває у стані бідності. А якщо застосувати критерій бідності, встановлений Світовим банком, який дорівнює денному споживанню на 3 долари США, то до категорії бідних в Україні треба зарахувати майже 70 відсотків її населення.  В основі проблеми бідності в Україні, де існують розвинуті промисловість і сільське господарство, де високий рівень освіченості населення, лежить насамперед брутальне порушення прав більшості членів українського суспільства на доступ до ресурсів, до національного багатства.  До найбільш уразливих верств населення з високим рівнем бідності належать [особи з інвалідністю], пенсіонери, мешканці села. Особливо потерпають сім'ї з дітьми, де бідність зростає прямо пропорційно кількості дітей. Саме низький рівень доходів є одним із чинників сучасної демографічної кризи.  З виступу Уповноваженого ВР України з прав людини Н. Карпачової (2008)  Проаналізуйте проблеми, які порушує автор. Сформулюйте висновок про час їх виникнення, причини та тривалість. Чи розв’язано проблему нині? </vt:lpstr>
      <vt:lpstr>4. Трудові міграції</vt:lpstr>
      <vt:lpstr>Українські емігранти за кордоном працювали головним чином у будівництві, сільському господарстві, у галузях побутових послуг і медицини.   Наслідком трудової міграції стало погіршення демографічної ситуації в країні:  - зменшувалася чисельність населення, до того ж серед мігрантів було багато молодих жінок дітородного віку;  - зберігалося несприятливе співвідношення чисельності працездатного та непрацездатного населення.  Погоджуючись працювати не за фахом, люди втрачали професійні навички, знижувалася їхня кваліфікація. Виникали проблеми зі збереженням сімей і вихованням дітей, оскільки члени родини тривалий час залишалися відірваними одне від одного. </vt:lpstr>
      <vt:lpstr>Тільки в 1990 р. з України на постійне місце проживання за кордон виїхало 95,4 тис. громадян. Найчастіше виїздили до Ізраїлю, США, Канади.  Українська економіка суттєво втрачала від еміграції науковців.  Відтік мізків - це процес масової еміграції, за якої з політичних, економічних, релігійних або інших причин з країни від’їжджають фахівці, учені та кваліфіковані робітники. </vt:lpstr>
      <vt:lpstr>Судячи зі статистики, лише сотні українських вчених, що виїхали за кордон, працюють за контрактами, в рамках тих областей наук, в яких вони працювали на батьківщині. Як правило, це найбільш кваліфіковані фахівці, вже відомі своїми працями за кордоном. Останні ж (а їх тисячі і тисячі) залишають країну і свої науково-дослідні установи зовсім не задля влаштування на роботу за фахом. Все це ні в якому разі не означає, що спеціалісти з України завжди були непотрібні за кордоном. Навпаки, ситуація, що склалася, засвідчує, що багато спеціалістів з пострадянського простору, особливо тих, хто має будь-який рідкісний фах, завжди були конкурентоспроможними. Так, виявилося, що доволі великий попит на програмістів, вчених, діячів мистецтва і культури, тренерів, спортсменів.  Д. Акімов, соціолог Про яке явище розповідає автор? Як ви його оцінюєте: позитивно / негативно / нейтрально? Аргументуйте свою позицію. </vt:lpstr>
      <vt:lpstr>Формуємо компетентності  Хронологічну. Синхронізуйте процеси в економіці з політичними подіями в Україні. Логічну. Використовуючи інформацію з документа «Про основні засади економічної та соціальної політики» (1994), схарактеризуйте процес здійснення українською владою соціально-економічної політики в Україні в 1991-1994 рр. Інформаційну. Складіть план для характеристики процесу введення в обіг грошової одиниці України. Схарактеризуйте перешкоди на шляху введення в обіг гривні в перші роки незалежності України. Мовленнєву. Схарактеризуйте демографічні процеси в Україні в перші роки незалежності. Просторову. Опишіть зміст і характер трудових міграцій українських громадян. Покажіть напрями міграційних переміщень на карті 7 (с. 221). Аксіологічну. Наведіть аргументовану відповідь на запитання: «Чому привезені в Україну гроші мігрантів лише незначною мірою мали інвестиційне чи кредитне використання?».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1</cp:revision>
  <dcterms:modified xsi:type="dcterms:W3CDTF">2023-03-13T19:01:46Z</dcterms:modified>
</cp:coreProperties>
</file>