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67" r:id="rId6"/>
    <p:sldId id="297" r:id="rId7"/>
    <p:sldId id="296" r:id="rId8"/>
    <p:sldId id="293" r:id="rId9"/>
    <p:sldId id="258" r:id="rId10"/>
    <p:sldId id="306" r:id="rId11"/>
    <p:sldId id="259" r:id="rId12"/>
    <p:sldId id="269" r:id="rId13"/>
    <p:sldId id="348" r:id="rId14"/>
    <p:sldId id="324" r:id="rId15"/>
    <p:sldId id="350" r:id="rId16"/>
    <p:sldId id="257"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564A2-A5E2-4B03-82B0-7012805A92E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8CA514F5-1D96-42F7-9634-BDA085D7E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F4B976BD-118A-4EEB-96DF-61ACFA169550}"/>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5" name="Нижний колонтитул 4">
            <a:extLst>
              <a:ext uri="{FF2B5EF4-FFF2-40B4-BE49-F238E27FC236}">
                <a16:creationId xmlns:a16="http://schemas.microsoft.com/office/drawing/2014/main" id="{95218EED-E84A-4BF4-8B03-965E4F5C376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EA6A09DE-6B62-4082-AE2B-F53D771C746F}"/>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33334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9A9804-38D3-4099-8F83-7B1C90BB9ABA}"/>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ED66A998-742C-4E18-B69B-975FC5B21F6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9AFBB01-C3D8-42A8-9CAA-922585A0BF15}"/>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5" name="Нижний колонтитул 4">
            <a:extLst>
              <a:ext uri="{FF2B5EF4-FFF2-40B4-BE49-F238E27FC236}">
                <a16:creationId xmlns:a16="http://schemas.microsoft.com/office/drawing/2014/main" id="{D62489F1-C932-47A6-B735-B7D7B97A610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A86DEBD1-8EF3-4DF5-884D-AFCE89C9AD60}"/>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254613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EA8D6AC-13B6-4383-BD23-153A97B0D0A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50881ECF-D0D8-41A5-9739-B92418638A9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00183682-C1A2-41E6-9501-F2436FD7F160}"/>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5" name="Нижний колонтитул 4">
            <a:extLst>
              <a:ext uri="{FF2B5EF4-FFF2-40B4-BE49-F238E27FC236}">
                <a16:creationId xmlns:a16="http://schemas.microsoft.com/office/drawing/2014/main" id="{4ECE3142-7144-46B9-A4EB-BFD005CF122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9A90051-8D58-4D40-9D1D-551C66C987C9}"/>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65397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48938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32202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9879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74943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90167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96386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842286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77440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84C1B-A3BE-4873-A569-B49966A3525E}"/>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14965D6-957A-4E5E-A877-6F21BADE08E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D06AF3A4-81DC-477E-866A-771E55D34886}"/>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5" name="Нижний колонтитул 4">
            <a:extLst>
              <a:ext uri="{FF2B5EF4-FFF2-40B4-BE49-F238E27FC236}">
                <a16:creationId xmlns:a16="http://schemas.microsoft.com/office/drawing/2014/main" id="{248F0D00-9B1F-4583-A0A8-5F6D3FDFC58B}"/>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98E8851-F1D5-4D27-AA68-19052C60D761}"/>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363309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0812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102049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1100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BB306A-AB55-48DA-8CEF-E097975A4422}" type="datetimeFigureOut">
              <a:rPr lang="ru-RU" smtClean="0">
                <a:solidFill>
                  <a:srgbClr val="000000"/>
                </a:solidFill>
              </a:rPr>
              <a:pPr/>
              <a:t>13.03.2023</a:t>
            </a:fld>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C89A6923-2C0E-4BAE-A867-508B2EF5B6EF}"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66802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C2B7B1B-635F-439B-9105-EFBB56866236}" type="datetimeFigureOut">
              <a:rPr lang="ru-RU" smtClean="0">
                <a:solidFill>
                  <a:srgbClr val="000000"/>
                </a:solidFill>
              </a:rPr>
              <a:pPr/>
              <a:t>13.03.2023</a:t>
            </a:fld>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BCD2FD8A-B8BB-421A-AB61-61302F685AA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67324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22734A4-F0C6-4EC4-8D20-724B72EB1F82}" type="datetimeFigureOut">
              <a:rPr lang="ru-RU" smtClean="0">
                <a:solidFill>
                  <a:srgbClr val="000000"/>
                </a:solidFill>
              </a:rPr>
              <a:pPr/>
              <a:t>13.03.2023</a:t>
            </a:fld>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29A327CD-6646-4E28-8A6B-CABEEE27A254}"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97660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6D4262C-0BF3-4AF6-AE59-E82EA4122D39}" type="datetimeFigureOut">
              <a:rPr lang="ru-RU" smtClean="0">
                <a:solidFill>
                  <a:srgbClr val="000000"/>
                </a:solidFill>
              </a:rPr>
              <a:pPr/>
              <a:t>13.03.2023</a:t>
            </a:fld>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FAFD4645-5CC5-453F-BCE3-800B54105FE5}"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4901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3D1C0FE-09AB-43C5-B91A-FD62626C1C71}" type="datetimeFigureOut">
              <a:rPr lang="ru-RU" smtClean="0">
                <a:solidFill>
                  <a:srgbClr val="000000"/>
                </a:solidFill>
              </a:rPr>
              <a:pPr/>
              <a:t>13.03.2023</a:t>
            </a:fld>
            <a:endParaRPr lang="ru-RU">
              <a:solidFill>
                <a:srgbClr val="000000"/>
              </a:solidFill>
            </a:endParaRPr>
          </a:p>
        </p:txBody>
      </p:sp>
      <p:sp>
        <p:nvSpPr>
          <p:cNvPr id="8" name="Нижний колонтитул 7"/>
          <p:cNvSpPr>
            <a:spLocks noGrp="1"/>
          </p:cNvSpPr>
          <p:nvPr>
            <p:ph type="ftr" sz="quarter" idx="11"/>
          </p:nvPr>
        </p:nvSpPr>
        <p:spPr/>
        <p:txBody>
          <a:bodyPr/>
          <a:lstStyle/>
          <a:p>
            <a:endParaRPr lang="ru-RU">
              <a:solidFill>
                <a:srgbClr val="000000"/>
              </a:solidFill>
            </a:endParaRPr>
          </a:p>
        </p:txBody>
      </p:sp>
      <p:sp>
        <p:nvSpPr>
          <p:cNvPr id="9" name="Номер слайда 8"/>
          <p:cNvSpPr>
            <a:spLocks noGrp="1"/>
          </p:cNvSpPr>
          <p:nvPr>
            <p:ph type="sldNum" sz="quarter" idx="12"/>
          </p:nvPr>
        </p:nvSpPr>
        <p:spPr/>
        <p:txBody>
          <a:bodyPr/>
          <a:lstStyle/>
          <a:p>
            <a:fld id="{4B533D41-92FC-4C52-A4F6-CF4A33D3C69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79915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448A69B-7222-4138-8A8E-4A6C97B71CF2}" type="datetimeFigureOut">
              <a:rPr lang="ru-RU" smtClean="0">
                <a:solidFill>
                  <a:srgbClr val="000000"/>
                </a:solidFill>
              </a:rPr>
              <a:pPr/>
              <a:t>13.03.2023</a:t>
            </a:fld>
            <a:endParaRPr lang="ru-RU">
              <a:solidFill>
                <a:srgbClr val="000000"/>
              </a:solidFill>
            </a:endParaRPr>
          </a:p>
        </p:txBody>
      </p:sp>
      <p:sp>
        <p:nvSpPr>
          <p:cNvPr id="4" name="Нижний колонтитул 3"/>
          <p:cNvSpPr>
            <a:spLocks noGrp="1"/>
          </p:cNvSpPr>
          <p:nvPr>
            <p:ph type="ftr" sz="quarter" idx="11"/>
          </p:nvPr>
        </p:nvSpPr>
        <p:spPr/>
        <p:txBody>
          <a:bodyPr/>
          <a:lstStyle/>
          <a:p>
            <a:endParaRPr lang="ru-RU">
              <a:solidFill>
                <a:srgbClr val="000000"/>
              </a:solidFill>
            </a:endParaRPr>
          </a:p>
        </p:txBody>
      </p:sp>
      <p:sp>
        <p:nvSpPr>
          <p:cNvPr id="5" name="Номер слайда 4"/>
          <p:cNvSpPr>
            <a:spLocks noGrp="1"/>
          </p:cNvSpPr>
          <p:nvPr>
            <p:ph type="sldNum" sz="quarter" idx="12"/>
          </p:nvPr>
        </p:nvSpPr>
        <p:spPr/>
        <p:txBody>
          <a:bodyPr/>
          <a:lstStyle/>
          <a:p>
            <a:fld id="{D4C0F1B5-81C0-42F3-AACD-62B73E28640E}"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36124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49A5A8-8F77-49A8-8146-874BB52431A2}" type="datetimeFigureOut">
              <a:rPr lang="ru-RU" smtClean="0">
                <a:solidFill>
                  <a:srgbClr val="000000"/>
                </a:solidFill>
              </a:rPr>
              <a:pPr/>
              <a:t>13.03.2023</a:t>
            </a:fld>
            <a:endParaRPr lang="ru-RU">
              <a:solidFill>
                <a:srgbClr val="000000"/>
              </a:solidFill>
            </a:endParaRPr>
          </a:p>
        </p:txBody>
      </p:sp>
      <p:sp>
        <p:nvSpPr>
          <p:cNvPr id="3" name="Нижний колонтитул 2"/>
          <p:cNvSpPr>
            <a:spLocks noGrp="1"/>
          </p:cNvSpPr>
          <p:nvPr>
            <p:ph type="ftr" sz="quarter" idx="11"/>
          </p:nvPr>
        </p:nvSpPr>
        <p:spPr/>
        <p:txBody>
          <a:bodyPr/>
          <a:lstStyle/>
          <a:p>
            <a:endParaRPr lang="ru-RU">
              <a:solidFill>
                <a:srgbClr val="000000"/>
              </a:solidFill>
            </a:endParaRPr>
          </a:p>
        </p:txBody>
      </p:sp>
      <p:sp>
        <p:nvSpPr>
          <p:cNvPr id="4" name="Номер слайда 3"/>
          <p:cNvSpPr>
            <a:spLocks noGrp="1"/>
          </p:cNvSpPr>
          <p:nvPr>
            <p:ph type="sldNum" sz="quarter" idx="12"/>
          </p:nvPr>
        </p:nvSpPr>
        <p:spPr/>
        <p:txBody>
          <a:bodyPr/>
          <a:lstStyle/>
          <a:p>
            <a:fld id="{955D6A83-2393-4586-A31F-8CA92A736B42}"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542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E8A8D-D445-4EDD-A07C-8EC7F2D132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D7C3B1F9-B5CA-46CF-AF69-BD40403617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B0DACAC-8B92-4E0F-A4DC-39FEAB0973A7}"/>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5" name="Нижний колонтитул 4">
            <a:extLst>
              <a:ext uri="{FF2B5EF4-FFF2-40B4-BE49-F238E27FC236}">
                <a16:creationId xmlns:a16="http://schemas.microsoft.com/office/drawing/2014/main" id="{A433B0F9-27DC-4D06-9B93-4F419BB3085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5537F16-CA39-4D57-BE1D-3B31FF3ED017}"/>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1767478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0FFAF6C-8EE5-4B52-9ECA-B206ACA11921}" type="datetimeFigureOut">
              <a:rPr lang="ru-RU" smtClean="0">
                <a:solidFill>
                  <a:srgbClr val="000000"/>
                </a:solidFill>
              </a:rPr>
              <a:pPr/>
              <a:t>13.03.2023</a:t>
            </a:fld>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6A17405E-724E-49CF-87B8-041E7C5A569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12701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2ADAC41-06A0-4686-B031-23EF52CA9C69}" type="datetimeFigureOut">
              <a:rPr lang="ru-RU" smtClean="0">
                <a:solidFill>
                  <a:srgbClr val="000000"/>
                </a:solidFill>
              </a:rPr>
              <a:pPr/>
              <a:t>13.03.2023</a:t>
            </a:fld>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1D612DF0-8903-4583-BF91-83DAD7889AE7}"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16855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9EB993D-B5D6-4E0E-9BA2-643D68CD6CC2}" type="datetimeFigureOut">
              <a:rPr lang="ru-RU" smtClean="0">
                <a:solidFill>
                  <a:srgbClr val="000000"/>
                </a:solidFill>
              </a:rPr>
              <a:pPr/>
              <a:t>13.03.2023</a:t>
            </a:fld>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F323C11C-F062-4D37-AC95-FC9CE46FAC7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448754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F18EEC-AF8F-4A8D-AF42-F7A39BEA0EDF}" type="datetimeFigureOut">
              <a:rPr lang="ru-RU" smtClean="0">
                <a:solidFill>
                  <a:srgbClr val="000000"/>
                </a:solidFill>
              </a:rPr>
              <a:pPr/>
              <a:t>13.03.2023</a:t>
            </a:fld>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C74FAA02-95D9-4207-96CB-49A3BEDCAADA}"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27021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577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9461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7725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7597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9945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602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1E142-36A5-48C4-B83A-7349555056C7}"/>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1A79C2F2-B2C4-41E7-8CD4-859028FE6FE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1BEAA72B-FE1A-4495-84A0-AA3B585BD3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AEBD17D4-BAA7-4FDD-9409-320EC28335C6}"/>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6" name="Нижний колонтитул 5">
            <a:extLst>
              <a:ext uri="{FF2B5EF4-FFF2-40B4-BE49-F238E27FC236}">
                <a16:creationId xmlns:a16="http://schemas.microsoft.com/office/drawing/2014/main" id="{A953DC92-B045-47FE-99EB-7412ECAA316B}"/>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CADB5772-8AB2-4CF0-8B53-932504D826DA}"/>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1601127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0619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8543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6386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7668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166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FB5B0-75E9-43B2-BA51-A36282D8C4FF}"/>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EB0051B9-97F5-47D0-9F12-64ADF0C3E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C65CF3F-AD3A-4F20-906B-B09EAF0FD5A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75C8986D-366A-43C1-919F-1F136C912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99698FF-0B5D-46EF-9551-F5C3A5ECD42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67840876-D46F-45C2-B077-93592B7C0880}"/>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8" name="Нижний колонтитул 7">
            <a:extLst>
              <a:ext uri="{FF2B5EF4-FFF2-40B4-BE49-F238E27FC236}">
                <a16:creationId xmlns:a16="http://schemas.microsoft.com/office/drawing/2014/main" id="{9E9BE85C-0F85-4256-8106-C7B09DF0570C}"/>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8AA70BB6-C7FC-4936-A818-D30D8E74A50B}"/>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123989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EDEC7F-4BE2-4F67-B19A-146779EC3F8D}"/>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3512954D-8502-49B9-BE9B-81A213CF201B}"/>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4" name="Нижний колонтитул 3">
            <a:extLst>
              <a:ext uri="{FF2B5EF4-FFF2-40B4-BE49-F238E27FC236}">
                <a16:creationId xmlns:a16="http://schemas.microsoft.com/office/drawing/2014/main" id="{8625E8DA-A79A-44BF-8A8D-9180AC27A336}"/>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805A395C-7D71-4C19-945B-F1679B735D6A}"/>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126631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E2388C4-C8B6-4BE5-9FE9-31FA7A6E46AA}"/>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3" name="Нижний колонтитул 2">
            <a:extLst>
              <a:ext uri="{FF2B5EF4-FFF2-40B4-BE49-F238E27FC236}">
                <a16:creationId xmlns:a16="http://schemas.microsoft.com/office/drawing/2014/main" id="{DB62CBEB-BEBF-419D-96CF-93343C8AF292}"/>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847A537F-2CA9-4FC9-A952-D818F87ADFAA}"/>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92220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1EAC28-B7D2-4312-8307-CBA93C02CA5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22D6B1D2-0688-466A-930C-B9EDEF7A2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9FE78A3A-2257-46B4-BB6F-E10742A13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B59400B-E127-414F-9351-4156F19812C2}"/>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6" name="Нижний колонтитул 5">
            <a:extLst>
              <a:ext uri="{FF2B5EF4-FFF2-40B4-BE49-F238E27FC236}">
                <a16:creationId xmlns:a16="http://schemas.microsoft.com/office/drawing/2014/main" id="{A86AA30F-E73F-4B1E-AFBC-860E1B97663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4664FA0C-C7C5-4E96-9D2E-AE2BF0ABF66F}"/>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3484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C31B1B-2995-4B9C-AC3F-CE0627B644B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A603BE71-1251-4BC3-97A2-F2C7BC19D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BD93B134-0820-4A22-9DFA-4CFD5E1CF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307A76C-B860-411F-A9E4-237FA5EDB55D}"/>
              </a:ext>
            </a:extLst>
          </p:cNvPr>
          <p:cNvSpPr>
            <a:spLocks noGrp="1"/>
          </p:cNvSpPr>
          <p:nvPr>
            <p:ph type="dt" sz="half" idx="10"/>
          </p:nvPr>
        </p:nvSpPr>
        <p:spPr/>
        <p:txBody>
          <a:bodyPr/>
          <a:lstStyle/>
          <a:p>
            <a:fld id="{32BDF7F2-B59F-48CE-82F6-FD3C6AC79317}" type="datetimeFigureOut">
              <a:rPr lang="uk-UA" smtClean="0"/>
              <a:t>13.03.2023</a:t>
            </a:fld>
            <a:endParaRPr lang="uk-UA"/>
          </a:p>
        </p:txBody>
      </p:sp>
      <p:sp>
        <p:nvSpPr>
          <p:cNvPr id="6" name="Нижний колонтитул 5">
            <a:extLst>
              <a:ext uri="{FF2B5EF4-FFF2-40B4-BE49-F238E27FC236}">
                <a16:creationId xmlns:a16="http://schemas.microsoft.com/office/drawing/2014/main" id="{3BF3AB1D-2DB5-43D2-B006-64D3690C2FF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6C5AC231-1E9E-4D65-A4F3-5589E8DEDEA5}"/>
              </a:ext>
            </a:extLst>
          </p:cNvPr>
          <p:cNvSpPr>
            <a:spLocks noGrp="1"/>
          </p:cNvSpPr>
          <p:nvPr>
            <p:ph type="sldNum" sz="quarter" idx="12"/>
          </p:nvPr>
        </p:nvSpPr>
        <p:spPr/>
        <p:txBody>
          <a:bodyPr/>
          <a:lstStyle/>
          <a:p>
            <a:fld id="{81C11874-F013-4E25-9308-F67C5326DC71}" type="slidenum">
              <a:rPr lang="uk-UA" smtClean="0"/>
              <a:t>‹#›</a:t>
            </a:fld>
            <a:endParaRPr lang="uk-UA"/>
          </a:p>
        </p:txBody>
      </p:sp>
    </p:spTree>
    <p:extLst>
      <p:ext uri="{BB962C8B-B14F-4D97-AF65-F5344CB8AC3E}">
        <p14:creationId xmlns:p14="http://schemas.microsoft.com/office/powerpoint/2010/main" val="378504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C66E4F-8D95-4CB1-8EB1-52F65A234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C3914FA5-B6EF-4C6C-BD1C-79F0B584C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D135547-1DB7-4C6E-ADD9-48FD9D5DA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DF7F2-B59F-48CE-82F6-FD3C6AC79317}" type="datetimeFigureOut">
              <a:rPr lang="uk-UA" smtClean="0"/>
              <a:t>13.03.2023</a:t>
            </a:fld>
            <a:endParaRPr lang="uk-UA"/>
          </a:p>
        </p:txBody>
      </p:sp>
      <p:sp>
        <p:nvSpPr>
          <p:cNvPr id="5" name="Нижний колонтитул 4">
            <a:extLst>
              <a:ext uri="{FF2B5EF4-FFF2-40B4-BE49-F238E27FC236}">
                <a16:creationId xmlns:a16="http://schemas.microsoft.com/office/drawing/2014/main" id="{31ABED01-2EF7-4F06-AD07-BB8C24DE5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036D683D-25DA-484D-B6DF-172397B03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11874-F013-4E25-9308-F67C5326DC71}" type="slidenum">
              <a:rPr lang="uk-UA" smtClean="0"/>
              <a:t>‹#›</a:t>
            </a:fld>
            <a:endParaRPr lang="uk-UA"/>
          </a:p>
        </p:txBody>
      </p:sp>
    </p:spTree>
    <p:extLst>
      <p:ext uri="{BB962C8B-B14F-4D97-AF65-F5344CB8AC3E}">
        <p14:creationId xmlns:p14="http://schemas.microsoft.com/office/powerpoint/2010/main" val="155124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860613" y="1465729"/>
            <a:ext cx="10493188" cy="47112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3/13/2023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838200" y="1"/>
            <a:ext cx="10515600" cy="13377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88078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AEED600-511E-4344-9E64-98CA39369091}" type="datetimeFigureOut">
              <a:rPr lang="ru-RU" smtClean="0">
                <a:solidFill>
                  <a:srgbClr val="000000"/>
                </a:solidFill>
              </a:rPr>
              <a:pPr fontAlgn="base">
                <a:spcBef>
                  <a:spcPct val="0"/>
                </a:spcBef>
                <a:spcAft>
                  <a:spcPct val="0"/>
                </a:spcAft>
              </a:pPr>
              <a:t>13.03.2023</a:t>
            </a:fld>
            <a:endParaRPr lang="ru-RU">
              <a:solidFill>
                <a:srgbClr val="000000"/>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ru-RU">
              <a:solidFill>
                <a:srgbClr val="000000"/>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65F5BA9-84C4-42F9-B3CD-665794241AD5}" type="slidenum">
              <a:rPr lang="ru-RU" smtClean="0">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1501577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543AE-6C88-4EBF-A7B6-CAB773525710}" type="datetimeFigureOut">
              <a:rPr lang="ru-RU" smtClean="0">
                <a:solidFill>
                  <a:prstClr val="black">
                    <a:tint val="75000"/>
                  </a:prstClr>
                </a:solidFill>
              </a:rPr>
              <a:pPr/>
              <a:t>13.03.2023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81AF7-EF0B-4B33-A53D-3A984800434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86183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1ED1BA-D947-4D4C-863B-7FC038761F8D}"/>
              </a:ext>
            </a:extLst>
          </p:cNvPr>
          <p:cNvSpPr>
            <a:spLocks noGrp="1"/>
          </p:cNvSpPr>
          <p:nvPr>
            <p:ph type="ctrTitle"/>
          </p:nvPr>
        </p:nvSpPr>
        <p:spPr>
          <a:xfrm>
            <a:off x="1524000" y="1122363"/>
            <a:ext cx="9784466" cy="2387600"/>
          </a:xfrm>
        </p:spPr>
        <p:txBody>
          <a:bodyPr>
            <a:normAutofit fontScale="90000"/>
          </a:bodyPr>
          <a:lstStyle/>
          <a:p>
            <a:r>
              <a:rPr lang="ru-RU" b="1" dirty="0" err="1"/>
              <a:t>Розділ</a:t>
            </a:r>
            <a:r>
              <a:rPr lang="ru-RU" b="1" dirty="0"/>
              <a:t> ІII. </a:t>
            </a:r>
            <a:r>
              <a:rPr lang="ru-RU" b="1" dirty="0" err="1"/>
              <a:t>Харківщина</a:t>
            </a:r>
            <a:r>
              <a:rPr lang="ru-RU" b="1" dirty="0"/>
              <a:t> </a:t>
            </a:r>
            <a:r>
              <a:rPr lang="ru-RU" b="1" dirty="0" err="1"/>
              <a:t>наприкінці</a:t>
            </a:r>
            <a:r>
              <a:rPr lang="ru-RU" b="1" dirty="0"/>
              <a:t>  ХVІІІ – на початку ХХ </a:t>
            </a:r>
            <a:r>
              <a:rPr lang="ru-RU" b="1" dirty="0" err="1"/>
              <a:t>століття</a:t>
            </a:r>
            <a:r>
              <a:rPr lang="ru-RU" b="1" dirty="0"/>
              <a:t> </a:t>
            </a:r>
            <a:endParaRPr lang="uk-UA" b="1" dirty="0"/>
          </a:p>
        </p:txBody>
      </p:sp>
      <p:sp>
        <p:nvSpPr>
          <p:cNvPr id="3" name="Подзаголовок 2">
            <a:extLst>
              <a:ext uri="{FF2B5EF4-FFF2-40B4-BE49-F238E27FC236}">
                <a16:creationId xmlns:a16="http://schemas.microsoft.com/office/drawing/2014/main" id="{B088ABE1-27EA-40E3-9296-A93238C07DF0}"/>
              </a:ext>
            </a:extLst>
          </p:cNvPr>
          <p:cNvSpPr>
            <a:spLocks noGrp="1"/>
          </p:cNvSpPr>
          <p:nvPr>
            <p:ph type="subTitle" idx="1"/>
          </p:nvPr>
        </p:nvSpPr>
        <p:spPr/>
        <p:txBody>
          <a:bodyPr/>
          <a:lstStyle/>
          <a:p>
            <a:r>
              <a:rPr lang="uk-UA" sz="2400" b="1" dirty="0">
                <a:effectLst/>
                <a:latin typeface="Times New Roman" panose="02020603050405020304" pitchFamily="18" charset="0"/>
                <a:ea typeface="Calibri" panose="020F0502020204030204" pitchFamily="34" charset="0"/>
              </a:rPr>
              <a:t>ТЕМА УРОКУ: Адміністративно-територіальний устрій Слобідської України</a:t>
            </a:r>
            <a:endParaRPr lang="uk-UA" b="1" dirty="0"/>
          </a:p>
        </p:txBody>
      </p:sp>
      <p:pic>
        <p:nvPicPr>
          <p:cNvPr id="4" name="Рисунок 3">
            <a:extLst>
              <a:ext uri="{FF2B5EF4-FFF2-40B4-BE49-F238E27FC236}">
                <a16:creationId xmlns:a16="http://schemas.microsoft.com/office/drawing/2014/main" id="{8ABB446E-ABD0-4555-BF57-0B8E1061873C}"/>
              </a:ext>
            </a:extLst>
          </p:cNvPr>
          <p:cNvPicPr>
            <a:picLocks noChangeAspect="1"/>
          </p:cNvPicPr>
          <p:nvPr/>
        </p:nvPicPr>
        <p:blipFill>
          <a:blip r:embed="rId2"/>
          <a:stretch>
            <a:fillRect/>
          </a:stretch>
        </p:blipFill>
        <p:spPr>
          <a:xfrm>
            <a:off x="0" y="4554538"/>
            <a:ext cx="2143125" cy="2143125"/>
          </a:xfrm>
          <a:prstGeom prst="rect">
            <a:avLst/>
          </a:prstGeom>
        </p:spPr>
      </p:pic>
      <p:pic>
        <p:nvPicPr>
          <p:cNvPr id="6" name="Рисунок 5">
            <a:extLst>
              <a:ext uri="{FF2B5EF4-FFF2-40B4-BE49-F238E27FC236}">
                <a16:creationId xmlns:a16="http://schemas.microsoft.com/office/drawing/2014/main" id="{AB45F057-3085-4809-AC29-F4CE8E9773A4}"/>
              </a:ext>
            </a:extLst>
          </p:cNvPr>
          <p:cNvPicPr>
            <a:picLocks noChangeAspect="1"/>
          </p:cNvPicPr>
          <p:nvPr/>
        </p:nvPicPr>
        <p:blipFill>
          <a:blip r:embed="rId3"/>
          <a:stretch>
            <a:fillRect/>
          </a:stretch>
        </p:blipFill>
        <p:spPr>
          <a:xfrm>
            <a:off x="73909" y="77788"/>
            <a:ext cx="1619250" cy="1905000"/>
          </a:xfrm>
          <a:prstGeom prst="rect">
            <a:avLst/>
          </a:prstGeom>
        </p:spPr>
      </p:pic>
      <p:pic>
        <p:nvPicPr>
          <p:cNvPr id="7" name="Рисунок 6">
            <a:extLst>
              <a:ext uri="{FF2B5EF4-FFF2-40B4-BE49-F238E27FC236}">
                <a16:creationId xmlns:a16="http://schemas.microsoft.com/office/drawing/2014/main" id="{7FB8F1FF-9637-412A-ADC5-967485AC997B}"/>
              </a:ext>
            </a:extLst>
          </p:cNvPr>
          <p:cNvPicPr>
            <a:picLocks noChangeAspect="1"/>
          </p:cNvPicPr>
          <p:nvPr/>
        </p:nvPicPr>
        <p:blipFill>
          <a:blip r:embed="rId4"/>
          <a:stretch>
            <a:fillRect/>
          </a:stretch>
        </p:blipFill>
        <p:spPr>
          <a:xfrm>
            <a:off x="9500660" y="54461"/>
            <a:ext cx="2676525" cy="1714500"/>
          </a:xfrm>
          <a:prstGeom prst="rect">
            <a:avLst/>
          </a:prstGeom>
        </p:spPr>
      </p:pic>
    </p:spTree>
    <p:extLst>
      <p:ext uri="{BB962C8B-B14F-4D97-AF65-F5344CB8AC3E}">
        <p14:creationId xmlns:p14="http://schemas.microsoft.com/office/powerpoint/2010/main" val="167427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6095A3-00BC-4AE5-BD82-4DCBBB328834}"/>
              </a:ext>
            </a:extLst>
          </p:cNvPr>
          <p:cNvSpPr>
            <a:spLocks noGrp="1"/>
          </p:cNvSpPr>
          <p:nvPr>
            <p:ph type="title"/>
          </p:nvPr>
        </p:nvSpPr>
        <p:spPr>
          <a:xfrm>
            <a:off x="2052734" y="365125"/>
            <a:ext cx="9301066" cy="6300370"/>
          </a:xfrm>
        </p:spPr>
        <p:txBody>
          <a:bodyPr>
            <a:normAutofit/>
          </a:bodyPr>
          <a:lstStyle/>
          <a:p>
            <a:r>
              <a:rPr lang="uk-UA" sz="3200" b="1" dirty="0">
                <a:solidFill>
                  <a:srgbClr val="FF0000"/>
                </a:solidFill>
              </a:rPr>
              <a:t>Слобідська Україна підпорядковувалася московському царю.</a:t>
            </a:r>
            <a:br>
              <a:rPr lang="uk-UA" sz="3200" b="1" dirty="0">
                <a:solidFill>
                  <a:srgbClr val="FF0000"/>
                </a:solidFill>
              </a:rPr>
            </a:br>
            <a:br>
              <a:rPr lang="uk-UA" sz="3200" dirty="0"/>
            </a:br>
            <a:r>
              <a:rPr lang="uk-UA" sz="3200" dirty="0"/>
              <a:t>Українці здавна оселялися на цих землях. Ми вже знаємо, що у </a:t>
            </a:r>
            <a:r>
              <a:rPr lang="uk-UA" sz="3200" b="1" dirty="0"/>
              <a:t>1638 р.</a:t>
            </a:r>
            <a:r>
              <a:rPr lang="uk-UA" sz="3200" dirty="0"/>
              <a:t> у місті Чугуєві осів великий загін козаків-повстанців на чолі з </a:t>
            </a:r>
            <a:r>
              <a:rPr lang="uk-UA" sz="3200" b="1" dirty="0"/>
              <a:t>Я. </a:t>
            </a:r>
            <a:r>
              <a:rPr lang="uk-UA" sz="3200" b="1" dirty="0" err="1"/>
              <a:t>Острянином</a:t>
            </a:r>
            <a:r>
              <a:rPr lang="uk-UA" sz="3200" dirty="0"/>
              <a:t>.</a:t>
            </a:r>
            <a:br>
              <a:rPr lang="uk-UA" sz="3200" dirty="0"/>
            </a:br>
            <a:br>
              <a:rPr lang="uk-UA" sz="3200" dirty="0"/>
            </a:br>
            <a:br>
              <a:rPr lang="uk-UA" sz="3200" dirty="0"/>
            </a:br>
            <a:r>
              <a:rPr lang="uk-UA" sz="3200" dirty="0"/>
              <a:t>Наприкінці </a:t>
            </a:r>
            <a:r>
              <a:rPr lang="en-US" sz="3200" dirty="0"/>
              <a:t>XVII </a:t>
            </a:r>
            <a:r>
              <a:rPr lang="uk-UA" sz="3200" dirty="0"/>
              <a:t>ст. </a:t>
            </a:r>
            <a:br>
              <a:rPr lang="uk-UA" sz="3200" dirty="0"/>
            </a:br>
            <a:r>
              <a:rPr lang="uk-UA" sz="3200" dirty="0"/>
              <a:t>у Слобідській Україні проживали 250 тисяч осіб, переважно українців.</a:t>
            </a:r>
            <a:br>
              <a:rPr lang="uk-UA" sz="3200" dirty="0"/>
            </a:br>
            <a:endParaRPr lang="uk-UA" sz="3200" dirty="0"/>
          </a:p>
        </p:txBody>
      </p:sp>
      <p:pic>
        <p:nvPicPr>
          <p:cNvPr id="3" name="Рисунок 2">
            <a:extLst>
              <a:ext uri="{FF2B5EF4-FFF2-40B4-BE49-F238E27FC236}">
                <a16:creationId xmlns:a16="http://schemas.microsoft.com/office/drawing/2014/main" id="{8C9A2ECB-FBAE-4D41-9AE8-27A7718138B0}"/>
              </a:ext>
            </a:extLst>
          </p:cNvPr>
          <p:cNvPicPr>
            <a:picLocks noChangeAspect="1"/>
          </p:cNvPicPr>
          <p:nvPr/>
        </p:nvPicPr>
        <p:blipFill>
          <a:blip r:embed="rId2"/>
          <a:stretch>
            <a:fillRect/>
          </a:stretch>
        </p:blipFill>
        <p:spPr>
          <a:xfrm>
            <a:off x="10048875" y="0"/>
            <a:ext cx="2143125" cy="2143125"/>
          </a:xfrm>
          <a:prstGeom prst="rect">
            <a:avLst/>
          </a:prstGeom>
        </p:spPr>
      </p:pic>
      <p:pic>
        <p:nvPicPr>
          <p:cNvPr id="4" name="Рисунок 3">
            <a:extLst>
              <a:ext uri="{FF2B5EF4-FFF2-40B4-BE49-F238E27FC236}">
                <a16:creationId xmlns:a16="http://schemas.microsoft.com/office/drawing/2014/main" id="{1A7BDD36-AD81-45A2-AED8-F3C796C51EEE}"/>
              </a:ext>
            </a:extLst>
          </p:cNvPr>
          <p:cNvPicPr>
            <a:picLocks noChangeAspect="1"/>
          </p:cNvPicPr>
          <p:nvPr/>
        </p:nvPicPr>
        <p:blipFill>
          <a:blip r:embed="rId3"/>
          <a:stretch>
            <a:fillRect/>
          </a:stretch>
        </p:blipFill>
        <p:spPr>
          <a:xfrm>
            <a:off x="195358" y="2120867"/>
            <a:ext cx="1857375" cy="2466975"/>
          </a:xfrm>
          <a:prstGeom prst="rect">
            <a:avLst/>
          </a:prstGeom>
        </p:spPr>
      </p:pic>
    </p:spTree>
    <p:extLst>
      <p:ext uri="{BB962C8B-B14F-4D97-AF65-F5344CB8AC3E}">
        <p14:creationId xmlns:p14="http://schemas.microsoft.com/office/powerpoint/2010/main" val="140247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473" y="346291"/>
            <a:ext cx="11594237" cy="5816977"/>
          </a:xfrm>
          <a:prstGeom prst="rect">
            <a:avLst/>
          </a:prstGeom>
        </p:spPr>
        <p:txBody>
          <a:bodyPr wrap="square">
            <a:spAutoFit/>
          </a:bodyPr>
          <a:lstStyle/>
          <a:p>
            <a:r>
              <a:rPr lang="ru-RU" sz="2400" b="1" dirty="0">
                <a:solidFill>
                  <a:prstClr val="black"/>
                </a:solidFill>
                <a:latin typeface="Times New Roman" panose="02020603050405020304" pitchFamily="18" charset="0"/>
                <a:cs typeface="Times New Roman" panose="02020603050405020304" pitchFamily="18" charset="0"/>
              </a:rPr>
              <a:t>Документ. </a:t>
            </a:r>
            <a:r>
              <a:rPr lang="ru-RU" sz="2400" b="1" dirty="0" err="1">
                <a:solidFill>
                  <a:prstClr val="black"/>
                </a:solidFill>
                <a:latin typeface="Times New Roman" panose="02020603050405020304" pitchFamily="18" charset="0"/>
                <a:cs typeface="Times New Roman" panose="02020603050405020304" pitchFamily="18" charset="0"/>
              </a:rPr>
              <a:t>Зі</a:t>
            </a:r>
            <a:r>
              <a:rPr lang="ru-RU" sz="2400" b="1" dirty="0">
                <a:solidFill>
                  <a:prstClr val="black"/>
                </a:solidFill>
                <a:latin typeface="Times New Roman" panose="02020603050405020304" pitchFamily="18" charset="0"/>
                <a:cs typeface="Times New Roman" panose="02020603050405020304" pitchFamily="18" charset="0"/>
              </a:rPr>
              <a:t> </a:t>
            </a:r>
            <a:r>
              <a:rPr lang="ru-RU" sz="2400" b="1" dirty="0" err="1">
                <a:solidFill>
                  <a:prstClr val="black"/>
                </a:solidFill>
                <a:latin typeface="Times New Roman" panose="02020603050405020304" pitchFamily="18" charset="0"/>
                <a:cs typeface="Times New Roman" panose="02020603050405020304" pitchFamily="18" charset="0"/>
              </a:rPr>
              <a:t>спогадів</a:t>
            </a:r>
            <a:r>
              <a:rPr lang="ru-RU" sz="2400" b="1" dirty="0">
                <a:solidFill>
                  <a:prstClr val="black"/>
                </a:solidFill>
                <a:latin typeface="Times New Roman" panose="02020603050405020304" pitchFamily="18" charset="0"/>
                <a:cs typeface="Times New Roman" panose="02020603050405020304" pitchFamily="18" charset="0"/>
              </a:rPr>
              <a:t> </a:t>
            </a:r>
            <a:r>
              <a:rPr lang="ru-RU" sz="2400" b="1" dirty="0" err="1">
                <a:solidFill>
                  <a:prstClr val="black"/>
                </a:solidFill>
                <a:latin typeface="Times New Roman" panose="02020603050405020304" pitchFamily="18" charset="0"/>
                <a:cs typeface="Times New Roman" panose="02020603050405020304" pitchFamily="18" charset="0"/>
              </a:rPr>
              <a:t>нащадків</a:t>
            </a:r>
            <a:r>
              <a:rPr lang="ru-RU" sz="2400" b="1" dirty="0">
                <a:solidFill>
                  <a:prstClr val="black"/>
                </a:solidFill>
                <a:latin typeface="Times New Roman" panose="02020603050405020304" pitchFamily="18" charset="0"/>
                <a:cs typeface="Times New Roman" panose="02020603050405020304" pitchFamily="18" charset="0"/>
              </a:rPr>
              <a:t> перших </a:t>
            </a:r>
            <a:r>
              <a:rPr lang="ru-RU" sz="2400" b="1" dirty="0" err="1">
                <a:solidFill>
                  <a:prstClr val="black"/>
                </a:solidFill>
                <a:latin typeface="Times New Roman" panose="02020603050405020304" pitchFamily="18" charset="0"/>
                <a:cs typeface="Times New Roman" panose="02020603050405020304" pitchFamily="18" charset="0"/>
              </a:rPr>
              <a:t>поселенців</a:t>
            </a:r>
            <a:br>
              <a:rPr lang="ru-RU" sz="2400" dirty="0">
                <a:solidFill>
                  <a:prstClr val="black"/>
                </a:solidFill>
                <a:latin typeface="Times New Roman" panose="02020603050405020304" pitchFamily="18" charset="0"/>
                <a:cs typeface="Times New Roman" panose="02020603050405020304" pitchFamily="18" charset="0"/>
              </a:rPr>
            </a:br>
            <a:r>
              <a:rPr lang="ru-RU" sz="2400" dirty="0">
                <a:solidFill>
                  <a:prstClr val="black"/>
                </a:solidFill>
                <a:latin typeface="Times New Roman" panose="02020603050405020304" pitchFamily="18" charset="0"/>
                <a:cs typeface="Times New Roman" panose="02020603050405020304" pitchFamily="18" charset="0"/>
              </a:rPr>
              <a:t>«</a:t>
            </a:r>
            <a:r>
              <a:rPr lang="ru-RU" sz="2400" dirty="0" err="1">
                <a:solidFill>
                  <a:prstClr val="black"/>
                </a:solidFill>
                <a:latin typeface="Times New Roman" panose="02020603050405020304" pitchFamily="18" charset="0"/>
                <a:cs typeface="Times New Roman" panose="02020603050405020304" pitchFamily="18" charset="0"/>
              </a:rPr>
              <a:t>Наші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діди</a:t>
            </a:r>
            <a:r>
              <a:rPr lang="ru-RU" sz="2400" dirty="0">
                <a:solidFill>
                  <a:prstClr val="black"/>
                </a:solidFill>
                <a:latin typeface="Times New Roman" panose="02020603050405020304" pitchFamily="18" charset="0"/>
                <a:cs typeface="Times New Roman" panose="02020603050405020304" pitchFamily="18" charset="0"/>
              </a:rPr>
              <a:t>, батьки, </a:t>
            </a:r>
            <a:r>
              <a:rPr lang="ru-RU" sz="2400" dirty="0" err="1">
                <a:solidFill>
                  <a:prstClr val="black"/>
                </a:solidFill>
                <a:latin typeface="Times New Roman" panose="02020603050405020304" pitchFamily="18" charset="0"/>
                <a:cs typeface="Times New Roman" panose="02020603050405020304" pitchFamily="18" charset="0"/>
              </a:rPr>
              <a:t>брати</a:t>
            </a:r>
            <a:r>
              <a:rPr lang="ru-RU" sz="2400" dirty="0">
                <a:solidFill>
                  <a:prstClr val="black"/>
                </a:solidFill>
                <a:latin typeface="Times New Roman" panose="02020603050405020304" pitchFamily="18" charset="0"/>
                <a:cs typeface="Times New Roman" panose="02020603050405020304" pitchFamily="18" charset="0"/>
              </a:rPr>
              <a:t> й </a:t>
            </a:r>
            <a:r>
              <a:rPr lang="ru-RU" sz="2400" dirty="0" err="1">
                <a:solidFill>
                  <a:prstClr val="black"/>
                </a:solidFill>
                <a:latin typeface="Times New Roman" panose="02020603050405020304" pitchFamily="18" charset="0"/>
                <a:cs typeface="Times New Roman" panose="02020603050405020304" pitchFamily="18" charset="0"/>
              </a:rPr>
              <a:t>родичі</a:t>
            </a:r>
            <a:r>
              <a:rPr lang="ru-RU" sz="2400" dirty="0">
                <a:solidFill>
                  <a:prstClr val="black"/>
                </a:solidFill>
                <a:latin typeface="Times New Roman" panose="02020603050405020304" pitchFamily="18" charset="0"/>
                <a:cs typeface="Times New Roman" panose="02020603050405020304" pitchFamily="18" charset="0"/>
              </a:rPr>
              <a:t>, і ми </a:t>
            </a:r>
            <a:r>
              <a:rPr lang="ru-RU" sz="2400" dirty="0" err="1">
                <a:solidFill>
                  <a:prstClr val="black"/>
                </a:solidFill>
                <a:latin typeface="Times New Roman" panose="02020603050405020304" pitchFamily="18" charset="0"/>
                <a:cs typeface="Times New Roman" panose="02020603050405020304" pitchFamily="18" charset="0"/>
              </a:rPr>
              <a:t>самі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поприходили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сюди</a:t>
            </a:r>
            <a:r>
              <a:rPr lang="ru-RU" sz="2400" dirty="0">
                <a:solidFill>
                  <a:prstClr val="black"/>
                </a:solidFill>
                <a:latin typeface="Times New Roman" panose="02020603050405020304" pitchFamily="18" charset="0"/>
                <a:cs typeface="Times New Roman" panose="02020603050405020304" pitchFamily="18" charset="0"/>
              </a:rPr>
              <a:t> з </a:t>
            </a:r>
            <a:r>
              <a:rPr lang="ru-RU" sz="2400" dirty="0" err="1">
                <a:solidFill>
                  <a:prstClr val="black"/>
                </a:solidFill>
                <a:latin typeface="Times New Roman" panose="02020603050405020304" pitchFamily="18" charset="0"/>
                <a:cs typeface="Times New Roman" panose="02020603050405020304" pitchFamily="18" charset="0"/>
              </a:rPr>
              <a:t>рідних</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гетьманських</a:t>
            </a:r>
            <a:r>
              <a:rPr lang="ru-RU" sz="2400" dirty="0">
                <a:solidFill>
                  <a:prstClr val="black"/>
                </a:solidFill>
                <a:latin typeface="Times New Roman" panose="02020603050405020304" pitchFamily="18" charset="0"/>
                <a:cs typeface="Times New Roman" panose="02020603050405020304" pitchFamily="18" charset="0"/>
              </a:rPr>
              <a:t> і </a:t>
            </a:r>
            <a:r>
              <a:rPr lang="ru-RU" sz="2400" dirty="0" err="1">
                <a:solidFill>
                  <a:prstClr val="black"/>
                </a:solidFill>
                <a:latin typeface="Times New Roman" panose="02020603050405020304" pitchFamily="18" charset="0"/>
                <a:cs typeface="Times New Roman" panose="02020603050405020304" pitchFamily="18" charset="0"/>
              </a:rPr>
              <a:t>задніпрянських</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міст</a:t>
            </a:r>
            <a:r>
              <a:rPr lang="ru-RU" sz="2400" dirty="0">
                <a:solidFill>
                  <a:prstClr val="black"/>
                </a:solidFill>
                <a:latin typeface="Times New Roman" panose="02020603050405020304" pitchFamily="18" charset="0"/>
                <a:cs typeface="Times New Roman" panose="02020603050405020304" pitchFamily="18" charset="0"/>
              </a:rPr>
              <a:t> на </a:t>
            </a:r>
            <a:r>
              <a:rPr lang="ru-RU" sz="2400" dirty="0" err="1">
                <a:solidFill>
                  <a:prstClr val="black"/>
                </a:solidFill>
                <a:latin typeface="Times New Roman" panose="02020603050405020304" pitchFamily="18" charset="0"/>
                <a:cs typeface="Times New Roman" panose="02020603050405020304" pitchFamily="18" charset="0"/>
              </a:rPr>
              <a:t>заклик</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білгородських</a:t>
            </a:r>
            <a:r>
              <a:rPr lang="ru-RU" sz="2400" dirty="0">
                <a:solidFill>
                  <a:prstClr val="black"/>
                </a:solidFill>
                <a:latin typeface="Times New Roman" panose="02020603050405020304" pitchFamily="18" charset="0"/>
                <a:cs typeface="Times New Roman" panose="02020603050405020304" pitchFamily="18" charset="0"/>
              </a:rPr>
              <a:t> та </a:t>
            </a:r>
            <a:r>
              <a:rPr lang="ru-RU" sz="2400" dirty="0" err="1">
                <a:solidFill>
                  <a:prstClr val="black"/>
                </a:solidFill>
                <a:latin typeface="Times New Roman" panose="02020603050405020304" pitchFamily="18" charset="0"/>
                <a:cs typeface="Times New Roman" panose="02020603050405020304" pitchFamily="18" charset="0"/>
              </a:rPr>
              <a:t>курських</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воєвод</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котрі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забезпечували</a:t>
            </a:r>
            <a:r>
              <a:rPr lang="ru-RU" sz="2400" dirty="0">
                <a:solidFill>
                  <a:prstClr val="black"/>
                </a:solidFill>
                <a:latin typeface="Times New Roman" panose="02020603050405020304" pitchFamily="18" charset="0"/>
                <a:cs typeface="Times New Roman" panose="02020603050405020304" pitchFamily="18" charset="0"/>
              </a:rPr>
              <a:t> нас </a:t>
            </a:r>
            <a:r>
              <a:rPr lang="ru-RU" sz="2400" dirty="0" err="1">
                <a:solidFill>
                  <a:prstClr val="black"/>
                </a:solidFill>
                <a:latin typeface="Times New Roman" panose="02020603050405020304" pitchFamily="18" charset="0"/>
                <a:cs typeface="Times New Roman" panose="02020603050405020304" pitchFamily="18" charset="0"/>
              </a:rPr>
              <a:t>царським</a:t>
            </a:r>
            <a:r>
              <a:rPr lang="ru-RU" sz="2400" dirty="0">
                <a:solidFill>
                  <a:prstClr val="black"/>
                </a:solidFill>
                <a:latin typeface="Times New Roman" panose="02020603050405020304" pitchFamily="18" charset="0"/>
                <a:cs typeface="Times New Roman" panose="02020603050405020304" pitchFamily="18" charset="0"/>
              </a:rPr>
              <a:t> словом — не </a:t>
            </a:r>
            <a:r>
              <a:rPr lang="ru-RU" sz="2400" dirty="0" err="1">
                <a:solidFill>
                  <a:prstClr val="black"/>
                </a:solidFill>
                <a:latin typeface="Times New Roman" panose="02020603050405020304" pitchFamily="18" charset="0"/>
                <a:cs typeface="Times New Roman" panose="02020603050405020304" pitchFamily="18" charset="0"/>
              </a:rPr>
              <a:t>однімати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від</a:t>
            </a:r>
            <a:r>
              <a:rPr lang="ru-RU" sz="2400" dirty="0">
                <a:solidFill>
                  <a:prstClr val="black"/>
                </a:solidFill>
                <a:latin typeface="Times New Roman" panose="02020603050405020304" pitchFamily="18" charset="0"/>
                <a:cs typeface="Times New Roman" panose="02020603050405020304" pitchFamily="18" charset="0"/>
              </a:rPr>
              <a:t> нас наших </a:t>
            </a:r>
            <a:r>
              <a:rPr lang="ru-RU" sz="2400" dirty="0" err="1">
                <a:solidFill>
                  <a:prstClr val="black"/>
                </a:solidFill>
                <a:latin typeface="Times New Roman" panose="02020603050405020304" pitchFamily="18" charset="0"/>
                <a:cs typeface="Times New Roman" panose="02020603050405020304" pitchFamily="18" charset="0"/>
              </a:rPr>
              <a:t>вільгот</a:t>
            </a:r>
            <a:r>
              <a:rPr lang="ru-RU" sz="2400" dirty="0">
                <a:solidFill>
                  <a:prstClr val="black"/>
                </a:solidFill>
                <a:latin typeface="Times New Roman" panose="02020603050405020304" pitchFamily="18" charset="0"/>
                <a:cs typeface="Times New Roman" panose="02020603050405020304" pitchFamily="18" charset="0"/>
              </a:rPr>
              <a:t>. Вони </a:t>
            </a:r>
            <a:r>
              <a:rPr lang="ru-RU" sz="2400" dirty="0" err="1">
                <a:solidFill>
                  <a:prstClr val="black"/>
                </a:solidFill>
                <a:latin typeface="Times New Roman" panose="02020603050405020304" pitchFamily="18" charset="0"/>
                <a:cs typeface="Times New Roman" panose="02020603050405020304" pitchFamily="18" charset="0"/>
              </a:rPr>
              <a:t>веліли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селитися</a:t>
            </a:r>
            <a:r>
              <a:rPr lang="ru-RU" sz="2400" dirty="0">
                <a:solidFill>
                  <a:prstClr val="black"/>
                </a:solidFill>
                <a:latin typeface="Times New Roman" panose="02020603050405020304" pitchFamily="18" charset="0"/>
                <a:cs typeface="Times New Roman" panose="02020603050405020304" pitchFamily="18" charset="0"/>
              </a:rPr>
              <a:t> нам, </a:t>
            </a:r>
            <a:r>
              <a:rPr lang="ru-RU" sz="2400" dirty="0" err="1">
                <a:solidFill>
                  <a:prstClr val="black"/>
                </a:solidFill>
                <a:latin typeface="Times New Roman" panose="02020603050405020304" pitchFamily="18" charset="0"/>
                <a:cs typeface="Times New Roman" panose="02020603050405020304" pitchFamily="18" charset="0"/>
              </a:rPr>
              <a:t>щоб</a:t>
            </a:r>
            <a:r>
              <a:rPr lang="ru-RU" sz="2400" dirty="0">
                <a:solidFill>
                  <a:prstClr val="black"/>
                </a:solidFill>
                <a:latin typeface="Times New Roman" panose="02020603050405020304" pitchFamily="18" charset="0"/>
                <a:cs typeface="Times New Roman" panose="02020603050405020304" pitchFamily="18" charset="0"/>
              </a:rPr>
              <a:t> ми </a:t>
            </a:r>
            <a:r>
              <a:rPr lang="ru-RU" sz="2400" dirty="0" err="1">
                <a:solidFill>
                  <a:prstClr val="black"/>
                </a:solidFill>
                <a:latin typeface="Times New Roman" panose="02020603050405020304" pitchFamily="18" charset="0"/>
                <a:cs typeface="Times New Roman" panose="02020603050405020304" pitchFamily="18" charset="0"/>
              </a:rPr>
              <a:t>захистили</a:t>
            </a:r>
            <a:r>
              <a:rPr lang="ru-RU" sz="2400" dirty="0">
                <a:solidFill>
                  <a:prstClr val="black"/>
                </a:solidFill>
                <a:latin typeface="Times New Roman" panose="02020603050405020304" pitchFamily="18" charset="0"/>
                <a:cs typeface="Times New Roman" panose="02020603050405020304" pitchFamily="18" charset="0"/>
              </a:rPr>
              <a:t> собою </a:t>
            </a:r>
            <a:r>
              <a:rPr lang="ru-RU" sz="2400" dirty="0" err="1">
                <a:solidFill>
                  <a:prstClr val="black"/>
                </a:solidFill>
                <a:latin typeface="Times New Roman" panose="02020603050405020304" pitchFamily="18" charset="0"/>
                <a:cs typeface="Times New Roman" panose="02020603050405020304" pitchFamily="18" charset="0"/>
              </a:rPr>
              <a:t>московські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українні</a:t>
            </a:r>
            <a:r>
              <a:rPr lang="ru-RU" sz="2400" dirty="0">
                <a:solidFill>
                  <a:prstClr val="black"/>
                </a:solidFill>
                <a:latin typeface="Times New Roman" panose="02020603050405020304" pitchFamily="18" charset="0"/>
                <a:cs typeface="Times New Roman" panose="02020603050405020304" pitchFamily="18" charset="0"/>
              </a:rPr>
              <a:t> городи по </a:t>
            </a:r>
            <a:r>
              <a:rPr lang="ru-RU" sz="2400" dirty="0" err="1">
                <a:solidFill>
                  <a:prstClr val="black"/>
                </a:solidFill>
                <a:latin typeface="Times New Roman" panose="02020603050405020304" pitchFamily="18" charset="0"/>
                <a:cs typeface="Times New Roman" panose="02020603050405020304" pitchFamily="18" charset="0"/>
              </a:rPr>
              <a:t>Білгородській</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лінії</a:t>
            </a:r>
            <a:r>
              <a:rPr lang="ru-RU" sz="2400" dirty="0">
                <a:solidFill>
                  <a:prstClr val="black"/>
                </a:solidFill>
                <a:latin typeface="Times New Roman" panose="02020603050405020304" pitchFamily="18" charset="0"/>
                <a:cs typeface="Times New Roman" panose="02020603050405020304" pitchFamily="18" charset="0"/>
              </a:rPr>
              <a:t> — в диких степах, на </a:t>
            </a:r>
            <a:r>
              <a:rPr lang="ru-RU" sz="2400" dirty="0" err="1">
                <a:solidFill>
                  <a:prstClr val="black"/>
                </a:solidFill>
                <a:latin typeface="Times New Roman" panose="02020603050405020304" pitchFamily="18" charset="0"/>
                <a:cs typeface="Times New Roman" panose="02020603050405020304" pitchFamily="18" charset="0"/>
              </a:rPr>
              <a:t>татарських</a:t>
            </a:r>
            <a:r>
              <a:rPr lang="ru-RU" sz="2400" dirty="0">
                <a:solidFill>
                  <a:prstClr val="black"/>
                </a:solidFill>
                <a:latin typeface="Times New Roman" panose="02020603050405020304" pitchFamily="18" charset="0"/>
                <a:cs typeface="Times New Roman" panose="02020603050405020304" pitchFamily="18" charset="0"/>
              </a:rPr>
              <a:t> займищах, </a:t>
            </a:r>
            <a:r>
              <a:rPr lang="ru-RU" sz="2400" dirty="0" err="1">
                <a:solidFill>
                  <a:prstClr val="black"/>
                </a:solidFill>
                <a:latin typeface="Times New Roman" panose="02020603050405020304" pitchFamily="18" charset="0"/>
                <a:cs typeface="Times New Roman" panose="02020603050405020304" pitchFamily="18" charset="0"/>
              </a:rPr>
              <a:t>котрими</a:t>
            </a:r>
            <a:r>
              <a:rPr lang="ru-RU" sz="2400" dirty="0">
                <a:solidFill>
                  <a:prstClr val="black"/>
                </a:solidFill>
                <a:latin typeface="Times New Roman" panose="02020603050405020304" pitchFamily="18" charset="0"/>
                <a:cs typeface="Times New Roman" panose="02020603050405020304" pitchFamily="18" charset="0"/>
              </a:rPr>
              <a:t> ходили </a:t>
            </a:r>
            <a:r>
              <a:rPr lang="ru-RU" sz="2400" dirty="0" err="1">
                <a:solidFill>
                  <a:prstClr val="black"/>
                </a:solidFill>
                <a:latin typeface="Times New Roman" panose="02020603050405020304" pitchFamily="18" charset="0"/>
                <a:cs typeface="Times New Roman" panose="02020603050405020304" pitchFamily="18" charset="0"/>
              </a:rPr>
              <a:t>татари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під</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оці</a:t>
            </a:r>
            <a:r>
              <a:rPr lang="ru-RU" sz="2400" dirty="0">
                <a:solidFill>
                  <a:prstClr val="black"/>
                </a:solidFill>
                <a:latin typeface="Times New Roman" panose="02020603050405020304" pitchFamily="18" charset="0"/>
                <a:cs typeface="Times New Roman" panose="02020603050405020304" pitchFamily="18" charset="0"/>
              </a:rPr>
              <a:t> городи. І для </a:t>
            </a:r>
            <a:r>
              <a:rPr lang="ru-RU" sz="2400" dirty="0" err="1">
                <a:solidFill>
                  <a:prstClr val="black"/>
                </a:solidFill>
                <a:latin typeface="Times New Roman" panose="02020603050405020304" pitchFamily="18" charset="0"/>
                <a:cs typeface="Times New Roman" panose="02020603050405020304" pitchFamily="18" charset="0"/>
              </a:rPr>
              <a:t>збільшення</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населення</a:t>
            </a:r>
            <a:r>
              <a:rPr lang="ru-RU" sz="2400" dirty="0">
                <a:solidFill>
                  <a:prstClr val="black"/>
                </a:solidFill>
                <a:latin typeface="Times New Roman" panose="02020603050405020304" pitchFamily="18" charset="0"/>
                <a:cs typeface="Times New Roman" panose="02020603050405020304" pitchFamily="18" charset="0"/>
              </a:rPr>
              <a:t> в </a:t>
            </a:r>
            <a:r>
              <a:rPr lang="ru-RU" sz="2400" dirty="0" err="1">
                <a:solidFill>
                  <a:prstClr val="black"/>
                </a:solidFill>
                <a:latin typeface="Times New Roman" panose="02020603050405020304" pitchFamily="18" charset="0"/>
                <a:cs typeface="Times New Roman" panose="02020603050405020304" pitchFamily="18" charset="0"/>
              </a:rPr>
              <a:t>цих</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нових</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містах</a:t>
            </a:r>
            <a:r>
              <a:rPr lang="ru-RU" sz="2400" dirty="0">
                <a:solidFill>
                  <a:prstClr val="black"/>
                </a:solidFill>
                <a:latin typeface="Times New Roman" panose="02020603050405020304" pitchFamily="18" charset="0"/>
                <a:cs typeface="Times New Roman" panose="02020603050405020304" pitchFamily="18" charset="0"/>
              </a:rPr>
              <a:t> наказано </a:t>
            </a:r>
            <a:r>
              <a:rPr lang="ru-RU" sz="2400" dirty="0" err="1">
                <a:solidFill>
                  <a:prstClr val="black"/>
                </a:solidFill>
                <a:latin typeface="Times New Roman" panose="02020603050405020304" pitchFamily="18" charset="0"/>
                <a:cs typeface="Times New Roman" panose="02020603050405020304" pitchFamily="18" charset="0"/>
              </a:rPr>
              <a:t>було</a:t>
            </a:r>
            <a:r>
              <a:rPr lang="ru-RU" sz="2400" dirty="0">
                <a:solidFill>
                  <a:prstClr val="black"/>
                </a:solidFill>
                <a:latin typeface="Times New Roman" panose="02020603050405020304" pitchFamily="18" charset="0"/>
                <a:cs typeface="Times New Roman" panose="02020603050405020304" pitchFamily="18" charset="0"/>
              </a:rPr>
              <a:t> нам </a:t>
            </a:r>
            <a:r>
              <a:rPr lang="ru-RU" sz="2400" dirty="0" err="1">
                <a:solidFill>
                  <a:prstClr val="black"/>
                </a:solidFill>
                <a:latin typeface="Times New Roman" panose="02020603050405020304" pitchFamily="18" charset="0"/>
                <a:cs typeface="Times New Roman" panose="02020603050405020304" pitchFamily="18" charset="0"/>
              </a:rPr>
              <a:t>призивати</a:t>
            </a:r>
            <a:r>
              <a:rPr lang="ru-RU" sz="2400" dirty="0">
                <a:solidFill>
                  <a:prstClr val="black"/>
                </a:solidFill>
                <a:latin typeface="Times New Roman" panose="02020603050405020304" pitchFamily="18" charset="0"/>
                <a:cs typeface="Times New Roman" panose="02020603050405020304" pitchFamily="18" charset="0"/>
              </a:rPr>
              <a:t> на </a:t>
            </a:r>
            <a:r>
              <a:rPr lang="ru-RU" sz="2400" dirty="0" err="1">
                <a:solidFill>
                  <a:prstClr val="black"/>
                </a:solidFill>
                <a:latin typeface="Times New Roman" panose="02020603050405020304" pitchFamily="18" charset="0"/>
                <a:cs typeface="Times New Roman" panose="02020603050405020304" pitchFamily="18" charset="0"/>
              </a:rPr>
              <a:t>життя</a:t>
            </a:r>
            <a:r>
              <a:rPr lang="ru-RU" sz="2400" dirty="0">
                <a:solidFill>
                  <a:prstClr val="black"/>
                </a:solidFill>
                <a:latin typeface="Times New Roman" panose="02020603050405020304" pitchFamily="18" charset="0"/>
                <a:cs typeface="Times New Roman" panose="02020603050405020304" pitchFamily="18" charset="0"/>
              </a:rPr>
              <a:t> свою </a:t>
            </a:r>
            <a:r>
              <a:rPr lang="ru-RU" sz="2400" dirty="0" err="1">
                <a:solidFill>
                  <a:prstClr val="black"/>
                </a:solidFill>
                <a:latin typeface="Times New Roman" panose="02020603050405020304" pitchFamily="18" charset="0"/>
                <a:cs typeface="Times New Roman" panose="02020603050405020304" pitchFamily="18" charset="0"/>
              </a:rPr>
              <a:t>братію</a:t>
            </a:r>
            <a:r>
              <a:rPr lang="ru-RU" sz="2400" dirty="0">
                <a:solidFill>
                  <a:prstClr val="black"/>
                </a:solidFill>
                <a:latin typeface="Times New Roman" panose="02020603050405020304" pitchFamily="18" charset="0"/>
                <a:cs typeface="Times New Roman" panose="02020603050405020304" pitchFamily="18" charset="0"/>
              </a:rPr>
              <a:t> — </a:t>
            </a:r>
            <a:r>
              <a:rPr lang="ru-RU" sz="2400" dirty="0" err="1">
                <a:solidFill>
                  <a:prstClr val="black"/>
                </a:solidFill>
                <a:latin typeface="Times New Roman" panose="02020603050405020304" pitchFamily="18" charset="0"/>
                <a:cs typeface="Times New Roman" panose="02020603050405020304" pitchFamily="18" charset="0"/>
              </a:rPr>
              <a:t>українців</a:t>
            </a:r>
            <a:r>
              <a:rPr lang="ru-RU" sz="2400" dirty="0">
                <a:solidFill>
                  <a:prstClr val="black"/>
                </a:solidFill>
                <a:latin typeface="Times New Roman" panose="02020603050405020304" pitchFamily="18" charset="0"/>
                <a:cs typeface="Times New Roman" panose="02020603050405020304" pitchFamily="18" charset="0"/>
              </a:rPr>
              <a:t>. Ми </a:t>
            </a:r>
            <a:r>
              <a:rPr lang="ru-RU" sz="2400" dirty="0" err="1">
                <a:solidFill>
                  <a:prstClr val="black"/>
                </a:solidFill>
                <a:latin typeface="Times New Roman" panose="02020603050405020304" pitchFamily="18" charset="0"/>
                <a:cs typeface="Times New Roman" panose="02020603050405020304" pitchFamily="18" charset="0"/>
              </a:rPr>
              <a:t>збудували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Суми</a:t>
            </a:r>
            <a:r>
              <a:rPr lang="ru-RU" sz="2400" dirty="0">
                <a:solidFill>
                  <a:prstClr val="black"/>
                </a:solidFill>
                <a:latin typeface="Times New Roman" panose="02020603050405020304" pitchFamily="18" charset="0"/>
                <a:cs typeface="Times New Roman" panose="02020603050405020304" pitchFamily="18" charset="0"/>
              </a:rPr>
              <a:t>. Суджу, </a:t>
            </a:r>
            <a:r>
              <a:rPr lang="ru-RU" sz="2400" dirty="0" err="1">
                <a:solidFill>
                  <a:prstClr val="black"/>
                </a:solidFill>
                <a:latin typeface="Times New Roman" panose="02020603050405020304" pitchFamily="18" charset="0"/>
                <a:cs typeface="Times New Roman" panose="02020603050405020304" pitchFamily="18" charset="0"/>
              </a:rPr>
              <a:t>Миропілля</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Краснопілля</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Білопілля</a:t>
            </a:r>
            <a:r>
              <a:rPr lang="ru-RU" sz="2400" dirty="0">
                <a:solidFill>
                  <a:prstClr val="black"/>
                </a:solidFill>
                <a:latin typeface="Times New Roman" panose="02020603050405020304" pitchFamily="18" charset="0"/>
                <a:cs typeface="Times New Roman" panose="02020603050405020304" pitchFamily="18" charset="0"/>
              </a:rPr>
              <a:t> й </a:t>
            </a:r>
            <a:r>
              <a:rPr lang="ru-RU" sz="2400" dirty="0" err="1">
                <a:solidFill>
                  <a:prstClr val="black"/>
                </a:solidFill>
                <a:latin typeface="Times New Roman" panose="02020603050405020304" pitchFamily="18" charset="0"/>
                <a:cs typeface="Times New Roman" panose="02020603050405020304" pitchFamily="18" charset="0"/>
              </a:rPr>
              <a:t>інші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міста</a:t>
            </a:r>
            <a:r>
              <a:rPr lang="ru-RU" sz="2400" dirty="0">
                <a:solidFill>
                  <a:prstClr val="black"/>
                </a:solidFill>
                <a:latin typeface="Times New Roman" panose="02020603050405020304" pitchFamily="18" charset="0"/>
                <a:cs typeface="Times New Roman" panose="02020603050405020304" pitchFamily="18" charset="0"/>
              </a:rPr>
              <a:t>, а до них </a:t>
            </a:r>
            <a:r>
              <a:rPr lang="ru-RU" sz="2400" dirty="0" err="1">
                <a:solidFill>
                  <a:prstClr val="black"/>
                </a:solidFill>
                <a:latin typeface="Times New Roman" panose="02020603050405020304" pitchFamily="18" charset="0"/>
                <a:cs typeface="Times New Roman" panose="02020603050405020304" pitchFamily="18" charset="0"/>
              </a:rPr>
              <a:t>повіти</a:t>
            </a:r>
            <a:r>
              <a:rPr lang="ru-RU" sz="2400" dirty="0">
                <a:solidFill>
                  <a:prstClr val="black"/>
                </a:solidFill>
                <a:latin typeface="Times New Roman" panose="02020603050405020304" pitchFamily="18" charset="0"/>
                <a:cs typeface="Times New Roman" panose="02020603050405020304" pitchFamily="18" charset="0"/>
              </a:rPr>
              <a:t>, села й </a:t>
            </a:r>
            <a:r>
              <a:rPr lang="ru-RU" sz="2400" dirty="0" err="1">
                <a:solidFill>
                  <a:prstClr val="black"/>
                </a:solidFill>
                <a:latin typeface="Times New Roman" panose="02020603050405020304" pitchFamily="18" charset="0"/>
                <a:cs typeface="Times New Roman" panose="02020603050405020304" pitchFamily="18" charset="0"/>
              </a:rPr>
              <a:t>хутори</a:t>
            </a:r>
            <a:r>
              <a:rPr lang="ru-RU" sz="2400" dirty="0">
                <a:solidFill>
                  <a:prstClr val="black"/>
                </a:solidFill>
                <a:latin typeface="Times New Roman" panose="02020603050405020304" pitchFamily="18" charset="0"/>
                <a:cs typeface="Times New Roman" panose="02020603050405020304" pitchFamily="18" charset="0"/>
              </a:rPr>
              <a:t>. І ми </a:t>
            </a:r>
            <a:r>
              <a:rPr lang="ru-RU" sz="2400" dirty="0" err="1">
                <a:solidFill>
                  <a:prstClr val="black"/>
                </a:solidFill>
                <a:latin typeface="Times New Roman" panose="02020603050405020304" pitchFamily="18" charset="0"/>
                <a:cs typeface="Times New Roman" panose="02020603050405020304" pitchFamily="18" charset="0"/>
              </a:rPr>
              <a:t>вірою</a:t>
            </a:r>
            <a:r>
              <a:rPr lang="ru-RU" sz="2400" dirty="0">
                <a:solidFill>
                  <a:prstClr val="black"/>
                </a:solidFill>
                <a:latin typeface="Times New Roman" panose="02020603050405020304" pitchFamily="18" charset="0"/>
                <a:cs typeface="Times New Roman" panose="02020603050405020304" pitchFamily="18" charset="0"/>
              </a:rPr>
              <a:t> та правдою служили. І </a:t>
            </a:r>
            <a:r>
              <a:rPr lang="ru-RU" sz="2400" dirty="0" err="1">
                <a:solidFill>
                  <a:prstClr val="black"/>
                </a:solidFill>
                <a:latin typeface="Times New Roman" panose="02020603050405020304" pitchFamily="18" charset="0"/>
                <a:cs typeface="Times New Roman" panose="02020603050405020304" pitchFamily="18" charset="0"/>
              </a:rPr>
              <a:t>тоді</a:t>
            </a:r>
            <a:r>
              <a:rPr lang="ru-RU" sz="2400" dirty="0">
                <a:solidFill>
                  <a:prstClr val="black"/>
                </a:solidFill>
                <a:latin typeface="Times New Roman" panose="02020603050405020304" pitchFamily="18" charset="0"/>
                <a:cs typeface="Times New Roman" panose="02020603050405020304" pitchFamily="18" charset="0"/>
              </a:rPr>
              <a:t>, як </a:t>
            </a:r>
            <a:r>
              <a:rPr lang="ru-RU" sz="2400" dirty="0" err="1">
                <a:solidFill>
                  <a:prstClr val="black"/>
                </a:solidFill>
                <a:latin typeface="Times New Roman" panose="02020603050405020304" pitchFamily="18" charset="0"/>
                <a:cs typeface="Times New Roman" panose="02020603050405020304" pitchFamily="18" charset="0"/>
              </a:rPr>
              <a:t>татари</a:t>
            </a:r>
            <a:r>
              <a:rPr lang="ru-RU" sz="2400" dirty="0">
                <a:solidFill>
                  <a:prstClr val="black"/>
                </a:solidFill>
                <a:latin typeface="Times New Roman" panose="02020603050405020304" pitchFamily="18" charset="0"/>
                <a:cs typeface="Times New Roman" panose="02020603050405020304" pitchFamily="18" charset="0"/>
              </a:rPr>
              <a:t> приходили </a:t>
            </a:r>
            <a:r>
              <a:rPr lang="ru-RU" sz="2400" dirty="0" err="1">
                <a:solidFill>
                  <a:prstClr val="black"/>
                </a:solidFill>
                <a:latin typeface="Times New Roman" panose="02020603050405020304" pitchFamily="18" charset="0"/>
                <a:cs typeface="Times New Roman" panose="02020603050405020304" pitchFamily="18" charset="0"/>
              </a:rPr>
              <a:t>плюндрувати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московські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українні</a:t>
            </a:r>
            <a:r>
              <a:rPr lang="ru-RU" sz="2400" dirty="0">
                <a:solidFill>
                  <a:prstClr val="black"/>
                </a:solidFill>
                <a:latin typeface="Times New Roman" panose="02020603050405020304" pitchFamily="18" charset="0"/>
                <a:cs typeface="Times New Roman" panose="02020603050405020304" pitchFamily="18" charset="0"/>
              </a:rPr>
              <a:t> городи, ми не приставали </a:t>
            </a:r>
            <a:r>
              <a:rPr lang="ru-RU" sz="2400" dirty="0" err="1">
                <a:solidFill>
                  <a:prstClr val="black"/>
                </a:solidFill>
                <a:latin typeface="Times New Roman" panose="02020603050405020304" pitchFamily="18" charset="0"/>
                <a:cs typeface="Times New Roman" panose="02020603050405020304" pitchFamily="18" charset="0"/>
              </a:rPr>
              <a:t>ні</a:t>
            </a:r>
            <a:r>
              <a:rPr lang="ru-RU" sz="2400" dirty="0">
                <a:solidFill>
                  <a:prstClr val="black"/>
                </a:solidFill>
                <a:latin typeface="Times New Roman" panose="02020603050405020304" pitchFamily="18" charset="0"/>
                <a:cs typeface="Times New Roman" panose="02020603050405020304" pitchFamily="18" charset="0"/>
              </a:rPr>
              <a:t> до </a:t>
            </a:r>
            <a:r>
              <a:rPr lang="ru-RU" sz="2400" dirty="0" err="1">
                <a:solidFill>
                  <a:prstClr val="black"/>
                </a:solidFill>
                <a:latin typeface="Times New Roman" panose="02020603050405020304" pitchFamily="18" charset="0"/>
                <a:cs typeface="Times New Roman" panose="02020603050405020304" pitchFamily="18" charset="0"/>
              </a:rPr>
              <a:t>якої</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зради</a:t>
            </a:r>
            <a:r>
              <a:rPr lang="ru-RU" sz="2400" dirty="0">
                <a:solidFill>
                  <a:prstClr val="black"/>
                </a:solidFill>
                <a:latin typeface="Times New Roman" panose="02020603050405020304" pitchFamily="18" charset="0"/>
                <a:cs typeface="Times New Roman" panose="02020603050405020304" pitchFamily="18" charset="0"/>
              </a:rPr>
              <a:t>. За те й </a:t>
            </a:r>
            <a:r>
              <a:rPr lang="ru-RU" sz="2400" dirty="0" err="1">
                <a:solidFill>
                  <a:prstClr val="black"/>
                </a:solidFill>
                <a:latin typeface="Times New Roman" panose="02020603050405020304" pitchFamily="18" charset="0"/>
                <a:cs typeface="Times New Roman" panose="02020603050405020304" pitchFamily="18" charset="0"/>
              </a:rPr>
              <a:t>пожалувано</a:t>
            </a:r>
            <a:r>
              <a:rPr lang="ru-RU" sz="2400" dirty="0">
                <a:solidFill>
                  <a:prstClr val="black"/>
                </a:solidFill>
                <a:latin typeface="Times New Roman" panose="02020603050405020304" pitchFamily="18" charset="0"/>
                <a:cs typeface="Times New Roman" panose="02020603050405020304" pitchFamily="18" charset="0"/>
              </a:rPr>
              <a:t> нас </a:t>
            </a:r>
            <a:r>
              <a:rPr lang="ru-RU" sz="2400" dirty="0" err="1">
                <a:solidFill>
                  <a:prstClr val="black"/>
                </a:solidFill>
                <a:latin typeface="Times New Roman" panose="02020603050405020304" pitchFamily="18" charset="0"/>
                <a:cs typeface="Times New Roman" panose="02020603050405020304" pitchFamily="18" charset="0"/>
              </a:rPr>
              <a:t>усякими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вільностями</a:t>
            </a:r>
            <a:r>
              <a:rPr lang="ru-RU" sz="2400" dirty="0">
                <a:solidFill>
                  <a:prstClr val="black"/>
                </a:solidFill>
                <a:latin typeface="Times New Roman" panose="02020603050405020304" pitchFamily="18" charset="0"/>
                <a:cs typeface="Times New Roman" panose="02020603050405020304" pitchFamily="18" charset="0"/>
              </a:rPr>
              <a:t> й дозволено </a:t>
            </a:r>
            <a:r>
              <a:rPr lang="ru-RU" sz="2400" dirty="0" err="1">
                <a:solidFill>
                  <a:prstClr val="black"/>
                </a:solidFill>
                <a:latin typeface="Times New Roman" panose="02020603050405020304" pitchFamily="18" charset="0"/>
                <a:cs typeface="Times New Roman" panose="02020603050405020304" pitchFamily="18" charset="0"/>
              </a:rPr>
              <a:t>займанщини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займати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пасіки</a:t>
            </a:r>
            <a:r>
              <a:rPr lang="ru-RU" sz="2400" dirty="0">
                <a:solidFill>
                  <a:prstClr val="black"/>
                </a:solidFill>
                <a:latin typeface="Times New Roman" panose="02020603050405020304" pitchFamily="18" charset="0"/>
                <a:cs typeface="Times New Roman" panose="02020603050405020304" pitchFamily="18" charset="0"/>
              </a:rPr>
              <a:t> й </a:t>
            </a:r>
            <a:r>
              <a:rPr lang="ru-RU" sz="2400" dirty="0" err="1">
                <a:solidFill>
                  <a:prstClr val="black"/>
                </a:solidFill>
                <a:latin typeface="Times New Roman" panose="02020603050405020304" pitchFamily="18" charset="0"/>
                <a:cs typeface="Times New Roman" panose="02020603050405020304" pitchFamily="18" charset="0"/>
              </a:rPr>
              <a:t>усякі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грунти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заводити</a:t>
            </a:r>
            <a:r>
              <a:rPr lang="ru-RU" sz="2400" dirty="0">
                <a:solidFill>
                  <a:prstClr val="black"/>
                </a:solidFill>
                <a:latin typeface="Times New Roman" panose="02020603050405020304" pitchFamily="18" charset="0"/>
                <a:cs typeface="Times New Roman" panose="02020603050405020304" pitchFamily="18" charset="0"/>
              </a:rPr>
              <a:t> й </a:t>
            </a:r>
            <a:r>
              <a:rPr lang="ru-RU" sz="2400" dirty="0" err="1">
                <a:solidFill>
                  <a:prstClr val="black"/>
                </a:solidFill>
                <a:latin typeface="Times New Roman" panose="02020603050405020304" pitchFamily="18" charset="0"/>
                <a:cs typeface="Times New Roman" panose="02020603050405020304" pitchFamily="18" charset="0"/>
              </a:rPr>
              <a:t>усякими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промислами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промишляти</a:t>
            </a:r>
            <a:r>
              <a:rPr lang="ru-RU" sz="2400" dirty="0">
                <a:solidFill>
                  <a:prstClr val="black"/>
                </a:solidFill>
                <a:latin typeface="Times New Roman" panose="02020603050405020304" pitchFamily="18" charset="0"/>
                <a:cs typeface="Times New Roman" panose="02020603050405020304" pitchFamily="18" charset="0"/>
              </a:rPr>
              <a:t> без чиншу, за старим </a:t>
            </a:r>
            <a:r>
              <a:rPr lang="ru-RU" sz="2400" dirty="0" err="1">
                <a:solidFill>
                  <a:prstClr val="black"/>
                </a:solidFill>
                <a:latin typeface="Times New Roman" panose="02020603050405020304" pitchFamily="18" charset="0"/>
                <a:cs typeface="Times New Roman" panose="02020603050405020304" pitchFamily="18" charset="0"/>
              </a:rPr>
              <a:t>українським</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звичаєм</a:t>
            </a:r>
            <a:r>
              <a:rPr lang="ru-RU" sz="2400" dirty="0">
                <a:solidFill>
                  <a:prstClr val="black"/>
                </a:solidFill>
                <a:latin typeface="Times New Roman" panose="02020603050405020304" pitchFamily="18" charset="0"/>
                <a:cs typeface="Times New Roman" panose="02020603050405020304" pitchFamily="18" charset="0"/>
              </a:rPr>
              <a:t>». (Власов В. </a:t>
            </a:r>
            <a:r>
              <a:rPr lang="ru-RU" sz="2400" dirty="0" err="1">
                <a:solidFill>
                  <a:prstClr val="black"/>
                </a:solidFill>
                <a:latin typeface="Times New Roman" panose="02020603050405020304" pitchFamily="18" charset="0"/>
                <a:cs typeface="Times New Roman" panose="02020603050405020304" pitchFamily="18" charset="0"/>
              </a:rPr>
              <a:t>Історія</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України</a:t>
            </a:r>
            <a:r>
              <a:rPr lang="ru-RU" sz="2400" dirty="0">
                <a:solidFill>
                  <a:prstClr val="black"/>
                </a:solidFill>
                <a:latin typeface="Times New Roman" panose="02020603050405020304" pitchFamily="18" charset="0"/>
                <a:cs typeface="Times New Roman" panose="02020603050405020304" pitchFamily="18" charset="0"/>
              </a:rPr>
              <a:t>. 8 </a:t>
            </a:r>
            <a:r>
              <a:rPr lang="ru-RU" sz="2400" dirty="0" err="1">
                <a:solidFill>
                  <a:prstClr val="black"/>
                </a:solidFill>
                <a:latin typeface="Times New Roman" panose="02020603050405020304" pitchFamily="18" charset="0"/>
                <a:cs typeface="Times New Roman" panose="02020603050405020304" pitchFamily="18" charset="0"/>
              </a:rPr>
              <a:t>клас</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Навчальний</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посібник</a:t>
            </a:r>
            <a:r>
              <a:rPr lang="ru-RU" sz="2400" dirty="0">
                <a:solidFill>
                  <a:prstClr val="black"/>
                </a:solidFill>
                <a:latin typeface="Times New Roman" panose="02020603050405020304" pitchFamily="18" charset="0"/>
                <a:cs typeface="Times New Roman" panose="02020603050405020304" pitchFamily="18" charset="0"/>
              </a:rPr>
              <a:t>. — К.: А.С.К., 2000. — С. 170)</a:t>
            </a:r>
          </a:p>
          <a:p>
            <a:r>
              <a:rPr lang="ru-RU" dirty="0">
                <a:solidFill>
                  <a:prstClr val="black"/>
                </a:solidFill>
                <a:latin typeface="Calibri"/>
              </a:rPr>
              <a:t> </a:t>
            </a:r>
          </a:p>
          <a:p>
            <a:r>
              <a:rPr lang="ru-RU" dirty="0">
                <a:solidFill>
                  <a:prstClr val="black"/>
                </a:solidFill>
                <a:latin typeface="Calibri"/>
              </a:rPr>
              <a:t> </a:t>
            </a:r>
            <a:r>
              <a:rPr lang="ru-RU" b="1" dirty="0">
                <a:solidFill>
                  <a:prstClr val="black"/>
                </a:solidFill>
                <a:latin typeface="Calibri"/>
              </a:rPr>
              <a:t> </a:t>
            </a:r>
            <a:endParaRPr lang="ru-RU" dirty="0">
              <a:solidFill>
                <a:prstClr val="black"/>
              </a:solidFill>
              <a:latin typeface="Calibri"/>
            </a:endParaRPr>
          </a:p>
        </p:txBody>
      </p:sp>
    </p:spTree>
    <p:extLst>
      <p:ext uri="{BB962C8B-B14F-4D97-AF65-F5344CB8AC3E}">
        <p14:creationId xmlns:p14="http://schemas.microsoft.com/office/powerpoint/2010/main" val="166825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4BD13-AFA3-4F16-A6DB-094E91F4984F}"/>
              </a:ext>
            </a:extLst>
          </p:cNvPr>
          <p:cNvSpPr>
            <a:spLocks noGrp="1"/>
          </p:cNvSpPr>
          <p:nvPr>
            <p:ph type="title"/>
          </p:nvPr>
        </p:nvSpPr>
        <p:spPr>
          <a:xfrm>
            <a:off x="609600" y="274638"/>
            <a:ext cx="10972800" cy="6354762"/>
          </a:xfrm>
        </p:spPr>
        <p:txBody>
          <a:bodyPr>
            <a:normAutofit fontScale="90000"/>
          </a:bodyPr>
          <a:lstStyle/>
          <a:p>
            <a:pPr algn="l"/>
            <a:r>
              <a:rPr lang="ru-RU" sz="3200" b="1" dirty="0" err="1">
                <a:latin typeface="Times New Roman" panose="02020603050405020304" pitchFamily="18" charset="0"/>
                <a:cs typeface="Times New Roman" panose="02020603050405020304" pitchFamily="18" charset="0"/>
              </a:rPr>
              <a:t>Питання</a:t>
            </a:r>
            <a:r>
              <a:rPr lang="ru-RU" sz="3200" b="1" dirty="0">
                <a:latin typeface="Times New Roman" panose="02020603050405020304" pitchFamily="18" charset="0"/>
                <a:cs typeface="Times New Roman" panose="02020603050405020304" pitchFamily="18" charset="0"/>
              </a:rPr>
              <a:t>:</a:t>
            </a:r>
            <a:br>
              <a:rPr lang="ru-RU" sz="3200" b="1"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1. </a:t>
            </a:r>
            <a:r>
              <a:rPr lang="ru-RU" sz="3200" dirty="0" err="1">
                <a:latin typeface="Times New Roman" panose="02020603050405020304" pitchFamily="18" charset="0"/>
                <a:cs typeface="Times New Roman" panose="02020603050405020304" pitchFamily="18" charset="0"/>
              </a:rPr>
              <a:t>Чому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землі</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схід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Гетьманщини</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кордоні</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Москвою</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були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заселені</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2. </a:t>
            </a:r>
            <a:r>
              <a:rPr lang="ru-RU" sz="3200" dirty="0" err="1">
                <a:latin typeface="Times New Roman" panose="02020603050405020304" pitchFamily="18" charset="0"/>
                <a:cs typeface="Times New Roman" panose="02020603050405020304" pitchFamily="18" charset="0"/>
              </a:rPr>
              <a:t>Чому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московський</a:t>
            </a:r>
            <a:r>
              <a:rPr lang="ru-RU" sz="3200" dirty="0">
                <a:latin typeface="Times New Roman" panose="02020603050405020304" pitchFamily="18" charset="0"/>
                <a:cs typeface="Times New Roman" panose="02020603050405020304" pitchFamily="18" charset="0"/>
              </a:rPr>
              <a:t> уряд </a:t>
            </a:r>
            <a:r>
              <a:rPr lang="ru-RU" sz="3200" dirty="0" err="1">
                <a:latin typeface="Times New Roman" panose="02020603050405020304" pitchFamily="18" charset="0"/>
                <a:cs typeface="Times New Roman" panose="02020603050405020304" pitchFamily="18" charset="0"/>
              </a:rPr>
              <a:t>був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зацікавлений</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заселенні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цих</a:t>
            </a:r>
            <a:r>
              <a:rPr lang="ru-RU" sz="3200" dirty="0">
                <a:latin typeface="Times New Roman" panose="02020603050405020304" pitchFamily="18" charset="0"/>
                <a:cs typeface="Times New Roman" panose="02020603050405020304" pitchFamily="18" charset="0"/>
              </a:rPr>
              <a:t> земель?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він</a:t>
            </a:r>
            <a:r>
              <a:rPr lang="ru-RU" sz="3200" dirty="0">
                <a:latin typeface="Times New Roman" panose="02020603050405020304" pitchFamily="18" charset="0"/>
                <a:cs typeface="Times New Roman" panose="02020603050405020304" pitchFamily="18" charset="0"/>
              </a:rPr>
              <a:t> робив для того, </a:t>
            </a:r>
            <a:r>
              <a:rPr lang="ru-RU" sz="3200" dirty="0" err="1">
                <a:latin typeface="Times New Roman" panose="02020603050405020304" pitchFamily="18" charset="0"/>
                <a:cs typeface="Times New Roman" panose="02020603050405020304" pitchFamily="18" charset="0"/>
              </a:rPr>
              <a:t>щоб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привабити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сюди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переселенців</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3. А </a:t>
            </a:r>
            <a:r>
              <a:rPr lang="ru-RU" sz="3200" dirty="0" err="1">
                <a:latin typeface="Times New Roman" panose="02020603050405020304" pitchFamily="18" charset="0"/>
                <a:cs typeface="Times New Roman" panose="02020603050405020304" pitchFamily="18" charset="0"/>
              </a:rPr>
              <a:t>чому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саме</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середині</a:t>
            </a:r>
            <a:r>
              <a:rPr lang="ru-RU" sz="3200" dirty="0">
                <a:latin typeface="Times New Roman" panose="02020603050405020304" pitchFamily="18" charset="0"/>
                <a:cs typeface="Times New Roman" panose="02020603050405020304" pitchFamily="18" charset="0"/>
              </a:rPr>
              <a:t> XVII ст. </a:t>
            </a:r>
            <a:r>
              <a:rPr lang="ru-RU" sz="3200" dirty="0" err="1">
                <a:latin typeface="Times New Roman" panose="02020603050405020304" pitchFamily="18" charset="0"/>
                <a:cs typeface="Times New Roman" panose="02020603050405020304" pitchFamily="18" charset="0"/>
              </a:rPr>
              <a:t>переселенський</a:t>
            </a:r>
            <a:r>
              <a:rPr lang="ru-RU" sz="3200" dirty="0">
                <a:latin typeface="Times New Roman" panose="02020603050405020304" pitchFamily="18" charset="0"/>
                <a:cs typeface="Times New Roman" panose="02020603050405020304" pitchFamily="18" charset="0"/>
              </a:rPr>
              <a:t> рух став </a:t>
            </a:r>
            <a:r>
              <a:rPr lang="ru-RU" sz="3200" dirty="0" err="1">
                <a:latin typeface="Times New Roman" panose="02020603050405020304" pitchFamily="18" charset="0"/>
                <a:cs typeface="Times New Roman" panose="02020603050405020304" pitchFamily="18" charset="0"/>
              </a:rPr>
              <a:t>масовим</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події</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цей</a:t>
            </a:r>
            <a:r>
              <a:rPr lang="ru-RU" sz="3200" dirty="0">
                <a:latin typeface="Times New Roman" panose="02020603050405020304" pitchFamily="18" charset="0"/>
                <a:cs typeface="Times New Roman" panose="02020603050405020304" pitchFamily="18" charset="0"/>
              </a:rPr>
              <a:t> час </a:t>
            </a:r>
            <a:r>
              <a:rPr lang="ru-RU" sz="3200" dirty="0" err="1">
                <a:latin typeface="Times New Roman" panose="02020603050405020304" pitchFamily="18" charset="0"/>
                <a:cs typeface="Times New Roman" panose="02020603050405020304" pitchFamily="18" charset="0"/>
              </a:rPr>
              <a:t>відбувалися</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території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Гетьманщини</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80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75D9D-201B-4CCB-9F6C-BCC8001A48D9}"/>
              </a:ext>
            </a:extLst>
          </p:cNvPr>
          <p:cNvSpPr>
            <a:spLocks noGrp="1"/>
          </p:cNvSpPr>
          <p:nvPr>
            <p:ph type="title"/>
          </p:nvPr>
        </p:nvSpPr>
        <p:spPr>
          <a:xfrm>
            <a:off x="838200" y="365125"/>
            <a:ext cx="10515600" cy="2210124"/>
          </a:xfrm>
        </p:spPr>
        <p:txBody>
          <a:bodyPr>
            <a:normAutofit fontScale="90000"/>
          </a:bodyPr>
          <a:lstStyle/>
          <a:p>
            <a:r>
              <a:rPr lang="uk-UA" sz="2800" b="1" dirty="0">
                <a:solidFill>
                  <a:srgbClr val="FF0000"/>
                </a:solidFill>
              </a:rPr>
              <a:t>Слобожанщина у </a:t>
            </a:r>
            <a:r>
              <a:rPr lang="en-US" sz="2800" b="1" dirty="0">
                <a:solidFill>
                  <a:srgbClr val="FF0000"/>
                </a:solidFill>
              </a:rPr>
              <a:t>XVII</a:t>
            </a:r>
            <a:r>
              <a:rPr lang="uk-UA" sz="2800" b="1" dirty="0">
                <a:solidFill>
                  <a:srgbClr val="FF0000"/>
                </a:solidFill>
              </a:rPr>
              <a:t>І ст. </a:t>
            </a:r>
            <a:br>
              <a:rPr lang="uk-UA" sz="2800" b="1" dirty="0">
                <a:solidFill>
                  <a:srgbClr val="FF0000"/>
                </a:solidFill>
              </a:rPr>
            </a:br>
            <a:br>
              <a:rPr lang="uk-UA" sz="2800" b="1" dirty="0">
                <a:solidFill>
                  <a:srgbClr val="FF0000"/>
                </a:solidFill>
              </a:rPr>
            </a:br>
            <a:r>
              <a:rPr lang="uk-UA" sz="2800" dirty="0"/>
              <a:t>Утворення </a:t>
            </a:r>
            <a:r>
              <a:rPr lang="uk-UA" sz="2800" b="1" dirty="0" err="1"/>
              <a:t>Слобідсько</a:t>
            </a:r>
            <a:r>
              <a:rPr lang="uk-UA" sz="2800" b="1" dirty="0"/>
              <a:t>-Української губернії </a:t>
            </a:r>
            <a:r>
              <a:rPr lang="uk-UA" sz="2800" dirty="0"/>
              <a:t>(28 липня 1765 р). </a:t>
            </a:r>
            <a:r>
              <a:rPr lang="uk-UA" sz="2800" b="1" dirty="0"/>
              <a:t>Харківське намісництво </a:t>
            </a:r>
            <a:r>
              <a:rPr lang="uk-UA" sz="2800" dirty="0"/>
              <a:t>(29 вересня 1780 р). </a:t>
            </a:r>
            <a:br>
              <a:rPr lang="uk-UA" sz="2800" dirty="0"/>
            </a:br>
            <a:br>
              <a:rPr lang="uk-UA" sz="2800" dirty="0"/>
            </a:br>
            <a:endParaRPr lang="uk-UA" sz="2800" dirty="0"/>
          </a:p>
        </p:txBody>
      </p:sp>
      <p:pic>
        <p:nvPicPr>
          <p:cNvPr id="3" name="Рисунок 2">
            <a:extLst>
              <a:ext uri="{FF2B5EF4-FFF2-40B4-BE49-F238E27FC236}">
                <a16:creationId xmlns:a16="http://schemas.microsoft.com/office/drawing/2014/main" id="{380CB8EA-0B3E-454B-A03F-CC933B5777D1}"/>
              </a:ext>
            </a:extLst>
          </p:cNvPr>
          <p:cNvPicPr>
            <a:picLocks noChangeAspect="1"/>
          </p:cNvPicPr>
          <p:nvPr/>
        </p:nvPicPr>
        <p:blipFill>
          <a:blip r:embed="rId2"/>
          <a:stretch>
            <a:fillRect/>
          </a:stretch>
        </p:blipFill>
        <p:spPr>
          <a:xfrm>
            <a:off x="5511281" y="1470187"/>
            <a:ext cx="6096000" cy="4895850"/>
          </a:xfrm>
          <a:prstGeom prst="rect">
            <a:avLst/>
          </a:prstGeom>
        </p:spPr>
      </p:pic>
    </p:spTree>
    <p:extLst>
      <p:ext uri="{BB962C8B-B14F-4D97-AF65-F5344CB8AC3E}">
        <p14:creationId xmlns:p14="http://schemas.microsoft.com/office/powerpoint/2010/main" val="376943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8FBBC3-4092-49EE-AAFA-362EBE4F1A12}"/>
              </a:ext>
            </a:extLst>
          </p:cNvPr>
          <p:cNvSpPr>
            <a:spLocks noGrp="1"/>
          </p:cNvSpPr>
          <p:nvPr>
            <p:ph type="title"/>
          </p:nvPr>
        </p:nvSpPr>
        <p:spPr>
          <a:xfrm>
            <a:off x="397042" y="365125"/>
            <a:ext cx="11538284" cy="6336464"/>
          </a:xfrm>
        </p:spPr>
        <p:txBody>
          <a:bodyPr>
            <a:normAutofit/>
          </a:bodyPr>
          <a:lstStyle/>
          <a:p>
            <a:r>
              <a:rPr lang="uk-UA" sz="3200" b="1" dirty="0">
                <a:highlight>
                  <a:srgbClr val="FFFF00"/>
                </a:highlight>
              </a:rPr>
              <a:t>Цікаво знати</a:t>
            </a:r>
            <a:br>
              <a:rPr lang="uk-UA" sz="3200" b="1" dirty="0"/>
            </a:br>
            <a:r>
              <a:rPr lang="uk-UA" sz="3200" b="1" dirty="0"/>
              <a:t>Ізюмська межа </a:t>
            </a:r>
            <a:r>
              <a:rPr lang="uk-UA" sz="3200" dirty="0"/>
              <a:t>– це укріплена лінія Московської держави. Ця лінія ще називалася </a:t>
            </a:r>
            <a:r>
              <a:rPr lang="uk-UA" sz="3200" dirty="0" err="1"/>
              <a:t>Новопобудованою</a:t>
            </a:r>
            <a:r>
              <a:rPr lang="uk-UA" sz="3200" dirty="0"/>
              <a:t>, Новою межею. Прийшла на зміну Белгородській межі. Караульну службу несли козаки Харківського та Охтирського полків, котрі повинні охороняти фортеці побудованої нової межі.</a:t>
            </a:r>
            <a:br>
              <a:rPr lang="uk-UA" sz="3200" dirty="0"/>
            </a:br>
            <a:r>
              <a:rPr lang="uk-UA" sz="3200" dirty="0"/>
              <a:t>Спроби татар прорвати цю нову лінію у Х</a:t>
            </a:r>
            <a:r>
              <a:rPr lang="en-US" sz="3200" dirty="0"/>
              <a:t>V</a:t>
            </a:r>
            <a:r>
              <a:rPr lang="uk-UA" sz="3200" dirty="0"/>
              <a:t>ІІІ ст. успіху не мали. Ізюмська межа захищала територію на південь від Бєлгородської межі і захищала місто Харків.</a:t>
            </a:r>
            <a:br>
              <a:rPr lang="uk-UA" sz="3200" dirty="0"/>
            </a:br>
            <a:br>
              <a:rPr lang="uk-UA" sz="3200" dirty="0"/>
            </a:br>
            <a:r>
              <a:rPr lang="uk-UA" sz="3200" dirty="0"/>
              <a:t>У цей час посилюється влада Російської імперії над Слобідською Україною.</a:t>
            </a:r>
          </a:p>
        </p:txBody>
      </p:sp>
    </p:spTree>
    <p:extLst>
      <p:ext uri="{BB962C8B-B14F-4D97-AF65-F5344CB8AC3E}">
        <p14:creationId xmlns:p14="http://schemas.microsoft.com/office/powerpoint/2010/main" val="164257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FB80A6-1CB4-4CCE-B258-4A58951CBD68}"/>
              </a:ext>
            </a:extLst>
          </p:cNvPr>
          <p:cNvSpPr>
            <a:spLocks noGrp="1"/>
          </p:cNvSpPr>
          <p:nvPr>
            <p:ph type="title"/>
          </p:nvPr>
        </p:nvSpPr>
        <p:spPr>
          <a:xfrm>
            <a:off x="466531" y="365125"/>
            <a:ext cx="9293289" cy="6312401"/>
          </a:xfrm>
        </p:spPr>
        <p:txBody>
          <a:bodyPr>
            <a:normAutofit/>
          </a:bodyPr>
          <a:lstStyle/>
          <a:p>
            <a:r>
              <a:rPr lang="uk-UA" sz="3200" dirty="0"/>
              <a:t>Утворення </a:t>
            </a:r>
            <a:r>
              <a:rPr lang="uk-UA" sz="3200" b="1" dirty="0" err="1"/>
              <a:t>Слобідсько</a:t>
            </a:r>
            <a:r>
              <a:rPr lang="uk-UA" sz="3200" b="1" dirty="0"/>
              <a:t>-української губернії</a:t>
            </a:r>
            <a:r>
              <a:rPr lang="uk-UA" sz="3200" dirty="0"/>
              <a:t>.</a:t>
            </a:r>
            <a:br>
              <a:rPr lang="uk-UA" sz="3200" dirty="0"/>
            </a:br>
            <a:r>
              <a:rPr lang="uk-UA" sz="3200" dirty="0"/>
              <a:t>Ліквідація Слобідської автономії - почалося ще за Петра І. Багато для цього зробила цариця Анна </a:t>
            </a:r>
            <a:r>
              <a:rPr lang="uk-UA" sz="3200" dirty="0" err="1"/>
              <a:t>Іоаннівна</a:t>
            </a:r>
            <a:r>
              <a:rPr lang="uk-UA" sz="3200" dirty="0"/>
              <a:t>, а ліквідувала Катерина ІІ.</a:t>
            </a:r>
            <a:br>
              <a:rPr lang="uk-UA" sz="3200" dirty="0"/>
            </a:br>
            <a:br>
              <a:rPr lang="uk-UA" sz="3200" dirty="0"/>
            </a:br>
            <a:r>
              <a:rPr lang="uk-UA" sz="3200" dirty="0"/>
              <a:t>На початку Х</a:t>
            </a:r>
            <a:r>
              <a:rPr lang="en-US" sz="3200" dirty="0"/>
              <a:t>V</a:t>
            </a:r>
            <a:r>
              <a:rPr lang="uk-UA" sz="3200" dirty="0"/>
              <a:t>ІІІ ст. </a:t>
            </a:r>
            <a:r>
              <a:rPr lang="uk-UA" sz="3200" b="1" dirty="0">
                <a:solidFill>
                  <a:srgbClr val="FF0000"/>
                </a:solidFill>
              </a:rPr>
              <a:t>Петро І</a:t>
            </a:r>
            <a:r>
              <a:rPr lang="uk-UA" sz="3200" dirty="0"/>
              <a:t> скасував воєводське самоуправління.</a:t>
            </a:r>
            <a:br>
              <a:rPr lang="uk-UA" sz="3200" dirty="0"/>
            </a:br>
            <a:br>
              <a:rPr lang="uk-UA" sz="3200" dirty="0"/>
            </a:br>
            <a:r>
              <a:rPr lang="uk-UA" sz="3200" dirty="0"/>
              <a:t>З 1700 р. видав грамоту, згідно якої полковників затверджував цар. Це зменшило право вибору полковника. </a:t>
            </a:r>
            <a:br>
              <a:rPr lang="uk-UA" sz="3200" dirty="0"/>
            </a:br>
            <a:r>
              <a:rPr lang="uk-UA" sz="3200" dirty="0"/>
              <a:t>Слобідську Україну було включено до Азовської губернії, а в 1718 р. місто Харків відійшло до Київської губернії.</a:t>
            </a:r>
          </a:p>
        </p:txBody>
      </p:sp>
      <p:pic>
        <p:nvPicPr>
          <p:cNvPr id="3" name="Рисунок 2">
            <a:extLst>
              <a:ext uri="{FF2B5EF4-FFF2-40B4-BE49-F238E27FC236}">
                <a16:creationId xmlns:a16="http://schemas.microsoft.com/office/drawing/2014/main" id="{67B37028-FF0B-4971-83FC-01D62BA45B6C}"/>
              </a:ext>
            </a:extLst>
          </p:cNvPr>
          <p:cNvPicPr>
            <a:picLocks noChangeAspect="1"/>
          </p:cNvPicPr>
          <p:nvPr/>
        </p:nvPicPr>
        <p:blipFill>
          <a:blip r:embed="rId2"/>
          <a:stretch>
            <a:fillRect/>
          </a:stretch>
        </p:blipFill>
        <p:spPr>
          <a:xfrm>
            <a:off x="9759820" y="3180276"/>
            <a:ext cx="2216178" cy="2974736"/>
          </a:xfrm>
          <a:prstGeom prst="rect">
            <a:avLst/>
          </a:prstGeom>
        </p:spPr>
      </p:pic>
    </p:spTree>
    <p:extLst>
      <p:ext uri="{BB962C8B-B14F-4D97-AF65-F5344CB8AC3E}">
        <p14:creationId xmlns:p14="http://schemas.microsoft.com/office/powerpoint/2010/main" val="421409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B46B93-BD82-482E-A78A-9C648AACC547}"/>
              </a:ext>
            </a:extLst>
          </p:cNvPr>
          <p:cNvSpPr>
            <a:spLocks noGrp="1"/>
          </p:cNvSpPr>
          <p:nvPr>
            <p:ph type="title"/>
          </p:nvPr>
        </p:nvSpPr>
        <p:spPr>
          <a:xfrm>
            <a:off x="251928" y="365125"/>
            <a:ext cx="9022702" cy="6240212"/>
          </a:xfrm>
        </p:spPr>
        <p:txBody>
          <a:bodyPr>
            <a:normAutofit/>
          </a:bodyPr>
          <a:lstStyle/>
          <a:p>
            <a:r>
              <a:rPr lang="uk-UA" sz="3200" dirty="0"/>
              <a:t>За часів правління </a:t>
            </a:r>
            <a:r>
              <a:rPr lang="uk-UA" sz="3200" b="1" dirty="0">
                <a:solidFill>
                  <a:srgbClr val="FF0000"/>
                </a:solidFill>
              </a:rPr>
              <a:t>Анни </a:t>
            </a:r>
            <a:r>
              <a:rPr lang="uk-UA" sz="3200" b="1" dirty="0" err="1">
                <a:solidFill>
                  <a:srgbClr val="FF0000"/>
                </a:solidFill>
              </a:rPr>
              <a:t>Іоаннівни</a:t>
            </a:r>
            <a:r>
              <a:rPr lang="uk-UA" sz="3200" b="1" dirty="0">
                <a:solidFill>
                  <a:srgbClr val="FF0000"/>
                </a:solidFill>
              </a:rPr>
              <a:t> </a:t>
            </a:r>
            <a:r>
              <a:rPr lang="uk-UA" sz="3200" dirty="0"/>
              <a:t>– полки перетворено на армійські а полковників перейменовано на прем'єр-майорів. Крім колишніх козацьких полків було створено драгунський.</a:t>
            </a:r>
            <a:br>
              <a:rPr lang="uk-UA" sz="3200" dirty="0"/>
            </a:br>
            <a:br>
              <a:rPr lang="uk-UA" sz="3200" dirty="0"/>
            </a:br>
            <a:r>
              <a:rPr lang="uk-UA" sz="3200" dirty="0"/>
              <a:t>Право займати вільні землі – відмінено. </a:t>
            </a:r>
            <a:br>
              <a:rPr lang="uk-UA" sz="3200" dirty="0"/>
            </a:br>
            <a:r>
              <a:rPr lang="uk-UA" sz="3200" dirty="0"/>
              <a:t>На всяке володіння потрібно мати </a:t>
            </a:r>
            <a:r>
              <a:rPr lang="uk-UA" sz="3200" b="1" dirty="0"/>
              <a:t>кріпосний акт</a:t>
            </a:r>
            <a:r>
              <a:rPr lang="uk-UA" sz="3200" dirty="0"/>
              <a:t>. Усі правові питання вирішувалися згідно Російського законодавства. </a:t>
            </a:r>
            <a:br>
              <a:rPr lang="uk-UA" sz="3200" dirty="0"/>
            </a:br>
            <a:r>
              <a:rPr lang="uk-UA" sz="3200" dirty="0"/>
              <a:t>Реформа погіршила добробут населення, а також обмежило існуючи свободи.</a:t>
            </a:r>
          </a:p>
        </p:txBody>
      </p:sp>
      <p:pic>
        <p:nvPicPr>
          <p:cNvPr id="3" name="Рисунок 2">
            <a:extLst>
              <a:ext uri="{FF2B5EF4-FFF2-40B4-BE49-F238E27FC236}">
                <a16:creationId xmlns:a16="http://schemas.microsoft.com/office/drawing/2014/main" id="{C70FCA71-26BE-4BED-AC1D-C9DEE5410227}"/>
              </a:ext>
            </a:extLst>
          </p:cNvPr>
          <p:cNvPicPr>
            <a:picLocks noChangeAspect="1"/>
          </p:cNvPicPr>
          <p:nvPr/>
        </p:nvPicPr>
        <p:blipFill>
          <a:blip r:embed="rId2"/>
          <a:stretch>
            <a:fillRect/>
          </a:stretch>
        </p:blipFill>
        <p:spPr>
          <a:xfrm>
            <a:off x="9210675" y="1774501"/>
            <a:ext cx="2984111" cy="2984111"/>
          </a:xfrm>
          <a:prstGeom prst="rect">
            <a:avLst/>
          </a:prstGeom>
        </p:spPr>
      </p:pic>
    </p:spTree>
    <p:extLst>
      <p:ext uri="{BB962C8B-B14F-4D97-AF65-F5344CB8AC3E}">
        <p14:creationId xmlns:p14="http://schemas.microsoft.com/office/powerpoint/2010/main" val="404269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17990C-4A6E-4E6C-921C-0E81D717C48B}"/>
              </a:ext>
            </a:extLst>
          </p:cNvPr>
          <p:cNvSpPr>
            <a:spLocks noGrp="1"/>
          </p:cNvSpPr>
          <p:nvPr>
            <p:ph type="title"/>
          </p:nvPr>
        </p:nvSpPr>
        <p:spPr>
          <a:xfrm>
            <a:off x="223936" y="365125"/>
            <a:ext cx="9112570" cy="6315593"/>
          </a:xfrm>
        </p:spPr>
        <p:txBody>
          <a:bodyPr>
            <a:noAutofit/>
          </a:bodyPr>
          <a:lstStyle/>
          <a:p>
            <a:r>
              <a:rPr lang="uk-UA" sz="2800" b="1" dirty="0" err="1">
                <a:solidFill>
                  <a:srgbClr val="FF0000"/>
                </a:solidFill>
              </a:rPr>
              <a:t>Єлізавета</a:t>
            </a:r>
            <a:r>
              <a:rPr lang="uk-UA" sz="2800" b="1" dirty="0">
                <a:solidFill>
                  <a:srgbClr val="FF0000"/>
                </a:solidFill>
              </a:rPr>
              <a:t> Петрівна – </a:t>
            </a:r>
            <a:r>
              <a:rPr lang="uk-UA" sz="2800" dirty="0"/>
              <a:t>реформи, скасувала і відновила колишнє  козацьке управління.</a:t>
            </a:r>
            <a:br>
              <a:rPr lang="uk-UA" sz="2800" dirty="0"/>
            </a:br>
            <a:br>
              <a:rPr lang="uk-UA" sz="2800" dirty="0"/>
            </a:br>
            <a:br>
              <a:rPr lang="uk-UA" sz="2800" dirty="0"/>
            </a:br>
            <a:r>
              <a:rPr lang="uk-UA" sz="2800" b="1" dirty="0">
                <a:solidFill>
                  <a:srgbClr val="FF0000"/>
                </a:solidFill>
              </a:rPr>
              <a:t>Катерина ІІ </a:t>
            </a:r>
            <a:r>
              <a:rPr lang="uk-UA" sz="2800" dirty="0"/>
              <a:t>– козацький устрій знищила.</a:t>
            </a:r>
            <a:br>
              <a:rPr lang="uk-UA" sz="2800" dirty="0"/>
            </a:br>
            <a:r>
              <a:rPr lang="uk-UA" sz="2800" dirty="0"/>
              <a:t>1764р. – ліквідовано Гетьманство</a:t>
            </a:r>
            <a:br>
              <a:rPr lang="uk-UA" sz="2800" dirty="0"/>
            </a:br>
            <a:r>
              <a:rPr lang="uk-UA" sz="2800" dirty="0"/>
              <a:t>1768 р. –козацьку службу взагалі, козацькі полки перетворено на гусарські, загальновійськового типу. Слобідських козаків на військових обивателів, обкладених подушним податком.</a:t>
            </a:r>
            <a:br>
              <a:rPr lang="uk-UA" sz="2800" dirty="0"/>
            </a:br>
            <a:r>
              <a:rPr lang="uk-UA" sz="2800" dirty="0"/>
              <a:t>Знищила місцеву автономію. </a:t>
            </a:r>
            <a:br>
              <a:rPr lang="uk-UA" sz="2800" dirty="0"/>
            </a:br>
            <a:br>
              <a:rPr lang="uk-UA" sz="2800" dirty="0"/>
            </a:br>
            <a:r>
              <a:rPr lang="uk-UA" sz="2800" dirty="0">
                <a:solidFill>
                  <a:srgbClr val="FF0000"/>
                </a:solidFill>
              </a:rPr>
              <a:t>1765 році </a:t>
            </a:r>
            <a:r>
              <a:rPr lang="uk-UA" sz="2800" dirty="0"/>
              <a:t>Слобідську Україну перетворено на </a:t>
            </a:r>
            <a:br>
              <a:rPr lang="uk-UA" sz="2800" dirty="0"/>
            </a:br>
            <a:r>
              <a:rPr lang="uk-UA" sz="2800" b="1" dirty="0" err="1"/>
              <a:t>Слобідсько</a:t>
            </a:r>
            <a:r>
              <a:rPr lang="uk-UA" sz="2800" b="1" dirty="0"/>
              <a:t> – Українську губернію</a:t>
            </a:r>
            <a:r>
              <a:rPr lang="uk-UA" sz="2800" dirty="0"/>
              <a:t>, яка охоплювала територію колишніх слобідських полків. </a:t>
            </a:r>
            <a:br>
              <a:rPr lang="uk-UA" sz="2800" dirty="0"/>
            </a:br>
            <a:br>
              <a:rPr lang="uk-UA" sz="2800" dirty="0"/>
            </a:br>
            <a:r>
              <a:rPr lang="uk-UA" sz="2800" dirty="0"/>
              <a:t>Адміністративним центром визначено – </a:t>
            </a:r>
            <a:r>
              <a:rPr lang="uk-UA" sz="2800" b="1" dirty="0"/>
              <a:t>місто Харків</a:t>
            </a:r>
            <a:r>
              <a:rPr lang="uk-UA" sz="2800" dirty="0"/>
              <a:t>.</a:t>
            </a:r>
          </a:p>
        </p:txBody>
      </p:sp>
      <p:pic>
        <p:nvPicPr>
          <p:cNvPr id="3" name="Рисунок 2">
            <a:extLst>
              <a:ext uri="{FF2B5EF4-FFF2-40B4-BE49-F238E27FC236}">
                <a16:creationId xmlns:a16="http://schemas.microsoft.com/office/drawing/2014/main" id="{187552B7-6170-463F-8779-658C992C7E4D}"/>
              </a:ext>
            </a:extLst>
          </p:cNvPr>
          <p:cNvPicPr>
            <a:picLocks noChangeAspect="1"/>
          </p:cNvPicPr>
          <p:nvPr/>
        </p:nvPicPr>
        <p:blipFill>
          <a:blip r:embed="rId2"/>
          <a:stretch>
            <a:fillRect/>
          </a:stretch>
        </p:blipFill>
        <p:spPr>
          <a:xfrm>
            <a:off x="9778482" y="-1"/>
            <a:ext cx="2337318" cy="3272245"/>
          </a:xfrm>
          <a:prstGeom prst="rect">
            <a:avLst/>
          </a:prstGeom>
        </p:spPr>
      </p:pic>
      <p:pic>
        <p:nvPicPr>
          <p:cNvPr id="4" name="Рисунок 3">
            <a:extLst>
              <a:ext uri="{FF2B5EF4-FFF2-40B4-BE49-F238E27FC236}">
                <a16:creationId xmlns:a16="http://schemas.microsoft.com/office/drawing/2014/main" id="{56B044E6-84C0-4260-B134-0A7294FBD48A}"/>
              </a:ext>
            </a:extLst>
          </p:cNvPr>
          <p:cNvPicPr>
            <a:picLocks noChangeAspect="1"/>
          </p:cNvPicPr>
          <p:nvPr/>
        </p:nvPicPr>
        <p:blipFill>
          <a:blip r:embed="rId3"/>
          <a:stretch>
            <a:fillRect/>
          </a:stretch>
        </p:blipFill>
        <p:spPr>
          <a:xfrm>
            <a:off x="9600314" y="3429000"/>
            <a:ext cx="2591686" cy="3429000"/>
          </a:xfrm>
          <a:prstGeom prst="rect">
            <a:avLst/>
          </a:prstGeom>
        </p:spPr>
      </p:pic>
    </p:spTree>
    <p:extLst>
      <p:ext uri="{BB962C8B-B14F-4D97-AF65-F5344CB8AC3E}">
        <p14:creationId xmlns:p14="http://schemas.microsoft.com/office/powerpoint/2010/main" val="428211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EEFBD-4514-442E-BE29-68504B49FAEB}"/>
              </a:ext>
            </a:extLst>
          </p:cNvPr>
          <p:cNvSpPr>
            <a:spLocks noGrp="1"/>
          </p:cNvSpPr>
          <p:nvPr>
            <p:ph type="title"/>
          </p:nvPr>
        </p:nvSpPr>
        <p:spPr>
          <a:xfrm>
            <a:off x="214604" y="365125"/>
            <a:ext cx="9881118" cy="6204117"/>
          </a:xfrm>
        </p:spPr>
        <p:txBody>
          <a:bodyPr>
            <a:noAutofit/>
          </a:bodyPr>
          <a:lstStyle/>
          <a:p>
            <a:r>
              <a:rPr lang="uk-UA" sz="2800" dirty="0">
                <a:latin typeface="Times New Roman" panose="02020603050405020304" pitchFamily="18" charset="0"/>
                <a:cs typeface="Times New Roman" panose="02020603050405020304" pitchFamily="18" charset="0"/>
              </a:rPr>
              <a:t>Губернією керував – </a:t>
            </a:r>
            <a:r>
              <a:rPr lang="uk-UA" sz="2800" b="1" dirty="0">
                <a:latin typeface="Times New Roman" panose="02020603050405020304" pitchFamily="18" charset="0"/>
                <a:cs typeface="Times New Roman" panose="02020603050405020304" pitchFamily="18" charset="0"/>
              </a:rPr>
              <a:t>губернатор</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першим харківським губернатором був – </a:t>
            </a:r>
            <a:r>
              <a:rPr lang="uk-UA" sz="2800" dirty="0">
                <a:solidFill>
                  <a:srgbClr val="FF0000"/>
                </a:solidFill>
                <a:latin typeface="Times New Roman" panose="02020603050405020304" pitchFamily="18" charset="0"/>
                <a:cs typeface="Times New Roman" panose="02020603050405020304" pitchFamily="18" charset="0"/>
              </a:rPr>
              <a:t>Євдоким Олексійович </a:t>
            </a:r>
            <a:r>
              <a:rPr lang="uk-UA" sz="2800" dirty="0" err="1">
                <a:solidFill>
                  <a:srgbClr val="FF0000"/>
                </a:solidFill>
                <a:latin typeface="Times New Roman" panose="02020603050405020304" pitchFamily="18" charset="0"/>
                <a:cs typeface="Times New Roman" panose="02020603050405020304" pitchFamily="18" charset="0"/>
              </a:rPr>
              <a:t>Щербинін</a:t>
            </a:r>
            <a:r>
              <a:rPr lang="uk-UA" sz="2800" dirty="0">
                <a:solidFill>
                  <a:srgbClr val="FF0000"/>
                </a:solidFill>
                <a:latin typeface="Times New Roman" panose="02020603050405020304" pitchFamily="18" charset="0"/>
                <a:cs typeface="Times New Roman" panose="02020603050405020304" pitchFamily="18" charset="0"/>
              </a:rPr>
              <a:t>.</a:t>
            </a:r>
            <a:br>
              <a:rPr lang="uk-UA" sz="2800" dirty="0">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Губернія поділялася на 5 провінцій, які відповідали колишнім полкам, а провінції на шість </a:t>
            </a:r>
            <a:r>
              <a:rPr lang="uk-UA" sz="2800" dirty="0" err="1">
                <a:latin typeface="Times New Roman" panose="02020603050405020304" pitchFamily="18" charset="0"/>
                <a:cs typeface="Times New Roman" panose="02020603050405020304" pitchFamily="18" charset="0"/>
              </a:rPr>
              <a:t>комісарств</a:t>
            </a:r>
            <a:r>
              <a:rPr lang="uk-UA" sz="2800" dirty="0">
                <a:latin typeface="Times New Roman" panose="02020603050405020304" pitchFamily="18" charset="0"/>
                <a:cs typeface="Times New Roman" panose="02020603050405020304" pitchFamily="18" charset="0"/>
              </a:rPr>
              <a:t>. </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Провінціями управляли провінційні канцелярії, яким підпорядковувалися комісари, а їм – виборні отамани та десятники окремих селищ.</a:t>
            </a:r>
            <a:br>
              <a:rPr lang="uk-UA" sz="2800" dirty="0">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r>
              <a:rPr lang="uk-UA" sz="2800" dirty="0">
                <a:highlight>
                  <a:srgbClr val="FFFF00"/>
                </a:highlight>
                <a:latin typeface="Times New Roman" panose="02020603050405020304" pitchFamily="18" charset="0"/>
                <a:cs typeface="Times New Roman" panose="02020603050405020304" pitchFamily="18" charset="0"/>
              </a:rPr>
              <a:t>Цікаво знати.</a:t>
            </a:r>
            <a:br>
              <a:rPr lang="uk-UA" sz="2800" dirty="0">
                <a:highlight>
                  <a:srgbClr val="FFFF00"/>
                </a:highlight>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Імператриця </a:t>
            </a:r>
            <a:r>
              <a:rPr lang="uk-UA" sz="2800" b="1" dirty="0">
                <a:latin typeface="Times New Roman" panose="02020603050405020304" pitchFamily="18" charset="0"/>
                <a:cs typeface="Times New Roman" panose="02020603050405020304" pitchFamily="18" charset="0"/>
              </a:rPr>
              <a:t>Катерина ІІ </a:t>
            </a:r>
            <a:r>
              <a:rPr lang="uk-UA" sz="2800" dirty="0">
                <a:latin typeface="Times New Roman" panose="02020603050405020304" pitchFamily="18" charset="0"/>
                <a:cs typeface="Times New Roman" panose="02020603050405020304" pitchFamily="18" charset="0"/>
              </a:rPr>
              <a:t>відвідала місто Харків 10 червня 1787 року на зворотному шляху з Криму. 11 червня Катерині ІІ представили вище духовенство, чиновників, дворянство. Увечері відбувся придворний бал, після закінчення якого відбувся феєрверк.</a:t>
            </a:r>
          </a:p>
        </p:txBody>
      </p:sp>
      <p:pic>
        <p:nvPicPr>
          <p:cNvPr id="3" name="Рисунок 2">
            <a:extLst>
              <a:ext uri="{FF2B5EF4-FFF2-40B4-BE49-F238E27FC236}">
                <a16:creationId xmlns:a16="http://schemas.microsoft.com/office/drawing/2014/main" id="{4041D697-FAF8-4106-B398-46775BD14ED3}"/>
              </a:ext>
            </a:extLst>
          </p:cNvPr>
          <p:cNvPicPr>
            <a:picLocks noChangeAspect="1"/>
          </p:cNvPicPr>
          <p:nvPr/>
        </p:nvPicPr>
        <p:blipFill>
          <a:blip r:embed="rId2"/>
          <a:stretch>
            <a:fillRect/>
          </a:stretch>
        </p:blipFill>
        <p:spPr>
          <a:xfrm>
            <a:off x="9912615" y="0"/>
            <a:ext cx="2279385" cy="3094295"/>
          </a:xfrm>
          <a:prstGeom prst="rect">
            <a:avLst/>
          </a:prstGeom>
        </p:spPr>
      </p:pic>
    </p:spTree>
    <p:extLst>
      <p:ext uri="{BB962C8B-B14F-4D97-AF65-F5344CB8AC3E}">
        <p14:creationId xmlns:p14="http://schemas.microsoft.com/office/powerpoint/2010/main" val="130328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D79BE8-1FE9-49EC-A019-E37687A3D23B}"/>
              </a:ext>
            </a:extLst>
          </p:cNvPr>
          <p:cNvSpPr>
            <a:spLocks noGrp="1"/>
          </p:cNvSpPr>
          <p:nvPr>
            <p:ph type="title"/>
          </p:nvPr>
        </p:nvSpPr>
        <p:spPr>
          <a:xfrm>
            <a:off x="251928" y="365125"/>
            <a:ext cx="10254342" cy="6348496"/>
          </a:xfrm>
        </p:spPr>
        <p:txBody>
          <a:bodyPr>
            <a:normAutofit/>
          </a:bodyPr>
          <a:lstStyle/>
          <a:p>
            <a:r>
              <a:rPr lang="uk-UA" sz="2800" b="1" dirty="0">
                <a:solidFill>
                  <a:srgbClr val="FF0000"/>
                </a:solidFill>
                <a:latin typeface="Times New Roman" panose="02020603050405020304" pitchFamily="18" charset="0"/>
                <a:cs typeface="Times New Roman" panose="02020603050405020304" pitchFamily="18" charset="0"/>
              </a:rPr>
              <a:t>Харківське намісництво.</a:t>
            </a:r>
            <a:br>
              <a:rPr lang="uk-UA" sz="2800" b="1" dirty="0">
                <a:solidFill>
                  <a:srgbClr val="FF0000"/>
                </a:solidFill>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В 1780 році </a:t>
            </a:r>
            <a:r>
              <a:rPr lang="uk-UA" sz="2800" dirty="0" err="1">
                <a:latin typeface="Times New Roman" panose="02020603050405020304" pitchFamily="18" charset="0"/>
                <a:cs typeface="Times New Roman" panose="02020603050405020304" pitchFamily="18" charset="0"/>
              </a:rPr>
              <a:t>Слобідсько</a:t>
            </a:r>
            <a:r>
              <a:rPr lang="uk-UA" sz="2800" dirty="0">
                <a:latin typeface="Times New Roman" panose="02020603050405020304" pitchFamily="18" charset="0"/>
                <a:cs typeface="Times New Roman" panose="02020603050405020304" pitchFamily="18" charset="0"/>
              </a:rPr>
              <a:t> -Українську губернію було перетворено в намісництво, центральним містом якого став </a:t>
            </a:r>
            <a:r>
              <a:rPr lang="uk-UA" sz="2800" b="1" dirty="0">
                <a:latin typeface="Times New Roman" panose="02020603050405020304" pitchFamily="18" charset="0"/>
                <a:cs typeface="Times New Roman" panose="02020603050405020304" pitchFamily="18" charset="0"/>
              </a:rPr>
              <a:t>Харків</a:t>
            </a:r>
            <a:r>
              <a:rPr lang="uk-UA" sz="2800" dirty="0">
                <a:latin typeface="Times New Roman" panose="02020603050405020304" pitchFamily="18" charset="0"/>
                <a:cs typeface="Times New Roman" panose="02020603050405020304" pitchFamily="18" charset="0"/>
              </a:rPr>
              <a:t>. До Харківського намісництва входили землі: </a:t>
            </a:r>
            <a:r>
              <a:rPr lang="uk-UA" sz="2800" b="1" i="1" dirty="0" err="1">
                <a:latin typeface="Times New Roman" panose="02020603050405020304" pitchFamily="18" charset="0"/>
                <a:cs typeface="Times New Roman" panose="02020603050405020304" pitchFamily="18" charset="0"/>
              </a:rPr>
              <a:t>Валківського</a:t>
            </a:r>
            <a:r>
              <a:rPr lang="uk-UA" sz="2800" b="1" i="1" dirty="0">
                <a:latin typeface="Times New Roman" panose="02020603050405020304" pitchFamily="18" charset="0"/>
                <a:cs typeface="Times New Roman" panose="02020603050405020304" pitchFamily="18" charset="0"/>
              </a:rPr>
              <a:t>, Вовчанського, Зміївського, Лебединського, Богодухівського, </a:t>
            </a:r>
            <a:r>
              <a:rPr lang="uk-UA" sz="2800" b="1" i="1" dirty="0" err="1">
                <a:latin typeface="Times New Roman" panose="02020603050405020304" pitchFamily="18" charset="0"/>
                <a:cs typeface="Times New Roman" panose="02020603050405020304" pitchFamily="18" charset="0"/>
              </a:rPr>
              <a:t>Купянського</a:t>
            </a:r>
            <a:r>
              <a:rPr lang="uk-UA" sz="2800" b="1" i="1"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повітів.</a:t>
            </a:r>
            <a:br>
              <a:rPr lang="uk-UA" sz="2800" dirty="0">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Харківське намісництво ділилося на 15 повітів або округів , створених із 4 провінцій колишньої губернії. Центрами повітів були міста: </a:t>
            </a:r>
            <a:r>
              <a:rPr lang="uk-UA" sz="2800" b="1" i="1" dirty="0">
                <a:latin typeface="Times New Roman" panose="02020603050405020304" pitchFamily="18" charset="0"/>
                <a:cs typeface="Times New Roman" panose="02020603050405020304" pitchFamily="18" charset="0"/>
              </a:rPr>
              <a:t>Охтирка, Білопілля, Богодухів, Валки, Золочів, Вовчанськ, </a:t>
            </a:r>
            <a:r>
              <a:rPr lang="uk-UA" sz="2800" b="1" i="1" dirty="0" err="1">
                <a:latin typeface="Times New Roman" panose="02020603050405020304" pitchFamily="18" charset="0"/>
                <a:cs typeface="Times New Roman" panose="02020603050405020304" pitchFamily="18" charset="0"/>
              </a:rPr>
              <a:t>Ізюм,Краснокутськ</a:t>
            </a:r>
            <a:r>
              <a:rPr lang="uk-UA" sz="2800" b="1" i="1" dirty="0">
                <a:latin typeface="Times New Roman" panose="02020603050405020304" pitchFamily="18" charset="0"/>
                <a:cs typeface="Times New Roman" panose="02020603050405020304" pitchFamily="18" charset="0"/>
              </a:rPr>
              <a:t>, Лебедин, Миропілля, Суми, Харків, Недригайлів, Чугуїв, </a:t>
            </a:r>
            <a:r>
              <a:rPr lang="uk-UA" sz="2800" b="1" i="1" dirty="0" err="1">
                <a:latin typeface="Times New Roman" panose="02020603050405020304" pitchFamily="18" charset="0"/>
                <a:cs typeface="Times New Roman" panose="02020603050405020304" pitchFamily="18" charset="0"/>
              </a:rPr>
              <a:t>Хотмизьк</a:t>
            </a:r>
            <a:r>
              <a:rPr lang="uk-UA" sz="2800" b="1" i="1" dirty="0">
                <a:latin typeface="Times New Roman" panose="02020603050405020304" pitchFamily="18" charset="0"/>
                <a:cs typeface="Times New Roman" panose="02020603050405020304" pitchFamily="18" charset="0"/>
              </a:rPr>
              <a:t>.</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Із </a:t>
            </a:r>
            <a:r>
              <a:rPr lang="uk-UA" sz="2800" dirty="0" err="1">
                <a:latin typeface="Times New Roman" panose="02020603050405020304" pitchFamily="18" charset="0"/>
                <a:cs typeface="Times New Roman" panose="02020603050405020304" pitchFamily="18" charset="0"/>
              </a:rPr>
              <a:t>введеннням</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намісництв</a:t>
            </a:r>
            <a:r>
              <a:rPr lang="uk-UA" sz="2800" dirty="0">
                <a:latin typeface="Times New Roman" panose="02020603050405020304" pitchFamily="18" charset="0"/>
                <a:cs typeface="Times New Roman" panose="02020603050405020304" pitchFamily="18" charset="0"/>
              </a:rPr>
              <a:t> значно збільшилися територія, центром якої був Харків. Збільшилося значення міста.</a:t>
            </a:r>
          </a:p>
        </p:txBody>
      </p:sp>
      <p:pic>
        <p:nvPicPr>
          <p:cNvPr id="3" name="Рисунок 2">
            <a:extLst>
              <a:ext uri="{FF2B5EF4-FFF2-40B4-BE49-F238E27FC236}">
                <a16:creationId xmlns:a16="http://schemas.microsoft.com/office/drawing/2014/main" id="{9C96244A-3F43-489D-9C54-9EA5CACB99F4}"/>
              </a:ext>
            </a:extLst>
          </p:cNvPr>
          <p:cNvPicPr>
            <a:picLocks noChangeAspect="1"/>
          </p:cNvPicPr>
          <p:nvPr/>
        </p:nvPicPr>
        <p:blipFill>
          <a:blip r:embed="rId2"/>
          <a:stretch>
            <a:fillRect/>
          </a:stretch>
        </p:blipFill>
        <p:spPr>
          <a:xfrm>
            <a:off x="10325100" y="0"/>
            <a:ext cx="1866900" cy="2447925"/>
          </a:xfrm>
          <a:prstGeom prst="rect">
            <a:avLst/>
          </a:prstGeom>
        </p:spPr>
      </p:pic>
    </p:spTree>
    <p:extLst>
      <p:ext uri="{BB962C8B-B14F-4D97-AF65-F5344CB8AC3E}">
        <p14:creationId xmlns:p14="http://schemas.microsoft.com/office/powerpoint/2010/main" val="394176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4" y="109539"/>
            <a:ext cx="902017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57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359F69-0AF3-4563-9A1C-1F532B6658D7}"/>
              </a:ext>
            </a:extLst>
          </p:cNvPr>
          <p:cNvSpPr>
            <a:spLocks noGrp="1"/>
          </p:cNvSpPr>
          <p:nvPr>
            <p:ph type="title"/>
          </p:nvPr>
        </p:nvSpPr>
        <p:spPr>
          <a:xfrm>
            <a:off x="838200" y="365126"/>
            <a:ext cx="10515600" cy="2247446"/>
          </a:xfrm>
        </p:spPr>
        <p:txBody>
          <a:bodyPr>
            <a:normAutofit/>
          </a:bodyPr>
          <a:lstStyle/>
          <a:p>
            <a:r>
              <a:rPr lang="uk-UA" sz="3200" dirty="0">
                <a:latin typeface="Times New Roman" panose="02020603050405020304" pitchFamily="18" charset="0"/>
                <a:cs typeface="Times New Roman" panose="02020603050405020304" pitchFamily="18" charset="0"/>
              </a:rPr>
              <a:t>У 1796-1797 рр. Харківське намісництво знову  перетворено на </a:t>
            </a:r>
            <a:r>
              <a:rPr lang="uk-UA" sz="3200" dirty="0" err="1">
                <a:latin typeface="Times New Roman" panose="02020603050405020304" pitchFamily="18" charset="0"/>
                <a:cs typeface="Times New Roman" panose="02020603050405020304" pitchFamily="18" charset="0"/>
              </a:rPr>
              <a:t>Слобідсько</a:t>
            </a:r>
            <a:r>
              <a:rPr lang="uk-UA" sz="3200" dirty="0">
                <a:latin typeface="Times New Roman" panose="02020603050405020304" pitchFamily="18" charset="0"/>
                <a:cs typeface="Times New Roman" panose="02020603050405020304" pitchFamily="18" charset="0"/>
              </a:rPr>
              <a:t> -Українську губернію  колишніх межах, а в </a:t>
            </a:r>
            <a:r>
              <a:rPr lang="uk-UA" sz="3200" b="1" dirty="0">
                <a:solidFill>
                  <a:srgbClr val="FF0000"/>
                </a:solidFill>
                <a:latin typeface="Times New Roman" panose="02020603050405020304" pitchFamily="18" charset="0"/>
                <a:cs typeface="Times New Roman" panose="02020603050405020304" pitchFamily="18" charset="0"/>
              </a:rPr>
              <a:t>1835р.</a:t>
            </a:r>
            <a:r>
              <a:rPr lang="uk-UA" sz="3200" dirty="0">
                <a:latin typeface="Times New Roman" panose="02020603050405020304" pitchFamily="18" charset="0"/>
                <a:cs typeface="Times New Roman" panose="02020603050405020304" pitchFamily="18" charset="0"/>
              </a:rPr>
              <a:t> вона почала називатися </a:t>
            </a:r>
            <a:r>
              <a:rPr lang="uk-UA" sz="3200" b="1" dirty="0">
                <a:solidFill>
                  <a:srgbClr val="FF0000"/>
                </a:solidFill>
                <a:latin typeface="Times New Roman" panose="02020603050405020304" pitchFamily="18" charset="0"/>
                <a:cs typeface="Times New Roman" panose="02020603050405020304" pitchFamily="18" charset="0"/>
              </a:rPr>
              <a:t>Харківською губернією</a:t>
            </a:r>
            <a:r>
              <a:rPr lang="uk-UA" sz="3200" dirty="0">
                <a:latin typeface="Times New Roman" panose="02020603050405020304" pitchFamily="18" charset="0"/>
                <a:cs typeface="Times New Roman" panose="02020603050405020304" pitchFamily="18" charset="0"/>
              </a:rPr>
              <a:t>.</a:t>
            </a:r>
          </a:p>
        </p:txBody>
      </p:sp>
      <p:pic>
        <p:nvPicPr>
          <p:cNvPr id="3" name="Рисунок 2">
            <a:extLst>
              <a:ext uri="{FF2B5EF4-FFF2-40B4-BE49-F238E27FC236}">
                <a16:creationId xmlns:a16="http://schemas.microsoft.com/office/drawing/2014/main" id="{12289062-62A2-4A03-AF63-9D5EB3A6627F}"/>
              </a:ext>
            </a:extLst>
          </p:cNvPr>
          <p:cNvPicPr>
            <a:picLocks noChangeAspect="1"/>
          </p:cNvPicPr>
          <p:nvPr/>
        </p:nvPicPr>
        <p:blipFill>
          <a:blip r:embed="rId2"/>
          <a:stretch>
            <a:fillRect/>
          </a:stretch>
        </p:blipFill>
        <p:spPr>
          <a:xfrm>
            <a:off x="2043405" y="2764679"/>
            <a:ext cx="7675012" cy="4035571"/>
          </a:xfrm>
          <a:prstGeom prst="rect">
            <a:avLst/>
          </a:prstGeom>
        </p:spPr>
      </p:pic>
    </p:spTree>
    <p:extLst>
      <p:ext uri="{BB962C8B-B14F-4D97-AF65-F5344CB8AC3E}">
        <p14:creationId xmlns:p14="http://schemas.microsoft.com/office/powerpoint/2010/main" val="158436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FE807-69F0-48E6-A441-FA811A0032FD}"/>
              </a:ext>
            </a:extLst>
          </p:cNvPr>
          <p:cNvSpPr>
            <a:spLocks noGrp="1"/>
          </p:cNvSpPr>
          <p:nvPr>
            <p:ph type="title"/>
          </p:nvPr>
        </p:nvSpPr>
        <p:spPr>
          <a:xfrm>
            <a:off x="251927" y="365125"/>
            <a:ext cx="11101873" cy="5317218"/>
          </a:xfrm>
        </p:spPr>
        <p:txBody>
          <a:bodyPr>
            <a:normAutofit/>
          </a:bodyPr>
          <a:lstStyle/>
          <a:p>
            <a:r>
              <a:rPr lang="uk-UA" sz="2800" b="1" dirty="0">
                <a:highlight>
                  <a:srgbClr val="00FF00"/>
                </a:highlight>
              </a:rPr>
              <a:t>Герб міста Харків.</a:t>
            </a:r>
            <a:br>
              <a:rPr lang="uk-UA" sz="2800" b="1" dirty="0">
                <a:highlight>
                  <a:srgbClr val="00FF00"/>
                </a:highlight>
              </a:rPr>
            </a:br>
            <a:r>
              <a:rPr lang="uk-UA" sz="2800" dirty="0"/>
              <a:t>У 1780 році під час адміністративних перетворень було встановлено правило, за яким кожне місто повинно мати свій герб.</a:t>
            </a:r>
            <a:br>
              <a:rPr lang="uk-UA" sz="2800" dirty="0"/>
            </a:br>
            <a:r>
              <a:rPr lang="uk-UA" sz="2800" b="1" dirty="0">
                <a:solidFill>
                  <a:srgbClr val="FF0000"/>
                </a:solidFill>
              </a:rPr>
              <a:t>21  вересня 1781 року </a:t>
            </a:r>
            <a:r>
              <a:rPr lang="uk-UA" sz="2800" dirty="0"/>
              <a:t>- указом імператриці Катерини ІІ </a:t>
            </a:r>
            <a:r>
              <a:rPr lang="uk-UA" sz="2800" b="1" dirty="0"/>
              <a:t>м. Харків одержало свій герб.</a:t>
            </a:r>
            <a:br>
              <a:rPr lang="uk-UA" sz="2800" b="1" dirty="0"/>
            </a:br>
            <a:br>
              <a:rPr lang="uk-UA" sz="2800" dirty="0"/>
            </a:br>
            <a:r>
              <a:rPr lang="uk-UA" sz="2800" dirty="0"/>
              <a:t>Герб являв собою хрестоподібно розташовані на зеленому полі ріг достатку, із плодами та квітами, і </a:t>
            </a:r>
            <a:r>
              <a:rPr lang="uk-UA" sz="2800" dirty="0" err="1"/>
              <a:t>кадуцей</a:t>
            </a:r>
            <a:r>
              <a:rPr lang="uk-UA" sz="2800" dirty="0"/>
              <a:t>, або Меркуріїв жезл. Символізував природні багатства земель, які оточували місто, та торгівлю, що відбувалася на місцевих ярмарках.</a:t>
            </a:r>
            <a:br>
              <a:rPr lang="uk-UA" sz="2800" dirty="0"/>
            </a:br>
            <a:br>
              <a:rPr lang="uk-UA" sz="2800" dirty="0"/>
            </a:br>
            <a:r>
              <a:rPr lang="uk-UA" sz="2800" dirty="0"/>
              <a:t>Герб Харкова став основою герба Харківської губернії</a:t>
            </a:r>
          </a:p>
        </p:txBody>
      </p:sp>
      <p:pic>
        <p:nvPicPr>
          <p:cNvPr id="3" name="Рисунок 2">
            <a:extLst>
              <a:ext uri="{FF2B5EF4-FFF2-40B4-BE49-F238E27FC236}">
                <a16:creationId xmlns:a16="http://schemas.microsoft.com/office/drawing/2014/main" id="{5908CC3B-A56A-401C-9977-88563D832805}"/>
              </a:ext>
            </a:extLst>
          </p:cNvPr>
          <p:cNvPicPr>
            <a:picLocks noChangeAspect="1"/>
          </p:cNvPicPr>
          <p:nvPr/>
        </p:nvPicPr>
        <p:blipFill>
          <a:blip r:embed="rId2"/>
          <a:stretch>
            <a:fillRect/>
          </a:stretch>
        </p:blipFill>
        <p:spPr>
          <a:xfrm>
            <a:off x="9853126" y="4139192"/>
            <a:ext cx="2163219" cy="2544964"/>
          </a:xfrm>
          <a:prstGeom prst="rect">
            <a:avLst/>
          </a:prstGeom>
        </p:spPr>
      </p:pic>
    </p:spTree>
    <p:extLst>
      <p:ext uri="{BB962C8B-B14F-4D97-AF65-F5344CB8AC3E}">
        <p14:creationId xmlns:p14="http://schemas.microsoft.com/office/powerpoint/2010/main" val="364900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270DB8-EAE0-47BF-B444-605F2E1FFCEE}"/>
              </a:ext>
            </a:extLst>
          </p:cNvPr>
          <p:cNvSpPr>
            <a:spLocks noGrp="1"/>
          </p:cNvSpPr>
          <p:nvPr>
            <p:ph type="title"/>
          </p:nvPr>
        </p:nvSpPr>
        <p:spPr>
          <a:xfrm>
            <a:off x="244142" y="365125"/>
            <a:ext cx="8340021" cy="6071770"/>
          </a:xfrm>
        </p:spPr>
        <p:txBody>
          <a:bodyPr>
            <a:normAutofit/>
          </a:bodyPr>
          <a:lstStyle/>
          <a:p>
            <a:r>
              <a:rPr lang="uk-UA" sz="2800" b="1" dirty="0">
                <a:highlight>
                  <a:srgbClr val="FFFF00"/>
                </a:highlight>
              </a:rPr>
              <a:t>Цікаво знати</a:t>
            </a:r>
            <a:br>
              <a:rPr lang="uk-UA" sz="2800" dirty="0"/>
            </a:br>
            <a:br>
              <a:rPr lang="uk-UA" sz="2800" dirty="0"/>
            </a:br>
            <a:r>
              <a:rPr lang="uk-UA" sz="2800" dirty="0"/>
              <a:t>герб Харківської губернії зразка </a:t>
            </a:r>
            <a:r>
              <a:rPr lang="uk-UA" sz="2800" b="1" dirty="0"/>
              <a:t>1878-1987</a:t>
            </a:r>
            <a:r>
              <a:rPr lang="uk-UA" sz="2800" dirty="0"/>
              <a:t> рр.</a:t>
            </a:r>
            <a:br>
              <a:rPr lang="uk-UA" sz="2800" dirty="0"/>
            </a:br>
            <a:br>
              <a:rPr lang="uk-UA" sz="2800" dirty="0"/>
            </a:br>
            <a:r>
              <a:rPr lang="uk-UA" sz="2800" dirty="0"/>
              <a:t>«На срібному щиті чорна відірвана кінська голова  із червленими очима й язиком; у червленій частині щита золота, про шість променів зірка, між двома золотими візантійськими монетами. Щит увінчаний імператорською короною й оточений золотим дубовим листям, сполучений Андріївською стрічкою» </a:t>
            </a:r>
            <a:br>
              <a:rPr lang="uk-UA" sz="2800" dirty="0"/>
            </a:br>
            <a:br>
              <a:rPr lang="uk-UA" sz="2800" dirty="0"/>
            </a:br>
            <a:r>
              <a:rPr lang="uk-UA" sz="2800" dirty="0"/>
              <a:t>Кінська голова символізувала кінні заводи, шестикінечна зірка- університет, візантійські монети-торгівлю.</a:t>
            </a:r>
            <a:br>
              <a:rPr lang="uk-UA" sz="2800" dirty="0"/>
            </a:br>
            <a:endParaRPr lang="uk-UA" sz="2800" dirty="0"/>
          </a:p>
        </p:txBody>
      </p:sp>
      <p:pic>
        <p:nvPicPr>
          <p:cNvPr id="3" name="Рисунок 2">
            <a:extLst>
              <a:ext uri="{FF2B5EF4-FFF2-40B4-BE49-F238E27FC236}">
                <a16:creationId xmlns:a16="http://schemas.microsoft.com/office/drawing/2014/main" id="{239872C0-2972-42D7-832B-52A3D5B9142D}"/>
              </a:ext>
            </a:extLst>
          </p:cNvPr>
          <p:cNvPicPr>
            <a:picLocks noChangeAspect="1"/>
          </p:cNvPicPr>
          <p:nvPr/>
        </p:nvPicPr>
        <p:blipFill>
          <a:blip r:embed="rId2"/>
          <a:stretch>
            <a:fillRect/>
          </a:stretch>
        </p:blipFill>
        <p:spPr>
          <a:xfrm>
            <a:off x="8386114" y="3690277"/>
            <a:ext cx="3945846" cy="2527588"/>
          </a:xfrm>
          <a:prstGeom prst="rect">
            <a:avLst/>
          </a:prstGeom>
        </p:spPr>
      </p:pic>
      <p:pic>
        <p:nvPicPr>
          <p:cNvPr id="4" name="Рисунок 3">
            <a:extLst>
              <a:ext uri="{FF2B5EF4-FFF2-40B4-BE49-F238E27FC236}">
                <a16:creationId xmlns:a16="http://schemas.microsoft.com/office/drawing/2014/main" id="{26CD1D4C-88D9-4383-B786-9E4455260CDB}"/>
              </a:ext>
            </a:extLst>
          </p:cNvPr>
          <p:cNvPicPr>
            <a:picLocks noChangeAspect="1"/>
          </p:cNvPicPr>
          <p:nvPr/>
        </p:nvPicPr>
        <p:blipFill>
          <a:blip r:embed="rId3"/>
          <a:stretch>
            <a:fillRect/>
          </a:stretch>
        </p:blipFill>
        <p:spPr>
          <a:xfrm>
            <a:off x="10061908" y="0"/>
            <a:ext cx="1885950" cy="2428875"/>
          </a:xfrm>
          <a:prstGeom prst="rect">
            <a:avLst/>
          </a:prstGeom>
        </p:spPr>
      </p:pic>
      <p:pic>
        <p:nvPicPr>
          <p:cNvPr id="6" name="Рисунок 5">
            <a:extLst>
              <a:ext uri="{FF2B5EF4-FFF2-40B4-BE49-F238E27FC236}">
                <a16:creationId xmlns:a16="http://schemas.microsoft.com/office/drawing/2014/main" id="{53ABD27D-3E8E-4BF2-B623-92EE758119D1}"/>
              </a:ext>
            </a:extLst>
          </p:cNvPr>
          <p:cNvPicPr>
            <a:picLocks noChangeAspect="1"/>
          </p:cNvPicPr>
          <p:nvPr/>
        </p:nvPicPr>
        <p:blipFill>
          <a:blip r:embed="rId4"/>
          <a:stretch>
            <a:fillRect/>
          </a:stretch>
        </p:blipFill>
        <p:spPr>
          <a:xfrm>
            <a:off x="10061908" y="2428875"/>
            <a:ext cx="2078916" cy="640135"/>
          </a:xfrm>
          <a:prstGeom prst="rect">
            <a:avLst/>
          </a:prstGeom>
        </p:spPr>
      </p:pic>
      <p:pic>
        <p:nvPicPr>
          <p:cNvPr id="8" name="Рисунок 7">
            <a:extLst>
              <a:ext uri="{FF2B5EF4-FFF2-40B4-BE49-F238E27FC236}">
                <a16:creationId xmlns:a16="http://schemas.microsoft.com/office/drawing/2014/main" id="{BFA53064-34A9-463B-8053-620C0545C6EE}"/>
              </a:ext>
            </a:extLst>
          </p:cNvPr>
          <p:cNvPicPr>
            <a:picLocks noChangeAspect="1"/>
          </p:cNvPicPr>
          <p:nvPr/>
        </p:nvPicPr>
        <p:blipFill>
          <a:blip r:embed="rId5"/>
          <a:stretch>
            <a:fillRect/>
          </a:stretch>
        </p:blipFill>
        <p:spPr>
          <a:xfrm>
            <a:off x="9387425" y="6217865"/>
            <a:ext cx="2152075" cy="640135"/>
          </a:xfrm>
          <a:prstGeom prst="rect">
            <a:avLst/>
          </a:prstGeom>
        </p:spPr>
      </p:pic>
    </p:spTree>
    <p:extLst>
      <p:ext uri="{BB962C8B-B14F-4D97-AF65-F5344CB8AC3E}">
        <p14:creationId xmlns:p14="http://schemas.microsoft.com/office/powerpoint/2010/main" val="11918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ABFB2-2562-4C5F-BC8E-BCD0B2051EB1}"/>
              </a:ext>
            </a:extLst>
          </p:cNvPr>
          <p:cNvSpPr>
            <a:spLocks noGrp="1"/>
          </p:cNvSpPr>
          <p:nvPr>
            <p:ph type="title"/>
          </p:nvPr>
        </p:nvSpPr>
        <p:spPr>
          <a:xfrm>
            <a:off x="270588" y="365125"/>
            <a:ext cx="11083212" cy="6228180"/>
          </a:xfrm>
        </p:spPr>
        <p:txBody>
          <a:bodyPr>
            <a:normAutofit/>
          </a:bodyPr>
          <a:lstStyle/>
          <a:p>
            <a:r>
              <a:rPr lang="uk-UA" sz="2400" b="1" dirty="0"/>
              <a:t>ЗРОСТАННЯ АДМІНІСТРАТИВНОГО ЗНАЧЕННЯ ХАРКОВА в ХІХ ст.</a:t>
            </a:r>
            <a:br>
              <a:rPr lang="uk-UA" sz="2400" b="1" dirty="0"/>
            </a:br>
            <a:br>
              <a:rPr lang="uk-UA" sz="2400" dirty="0"/>
            </a:br>
            <a:r>
              <a:rPr lang="uk-UA" sz="2400" dirty="0"/>
              <a:t>Харків здавна був містом перебування російських служилих людей, які охороняли південні кордони держави. Харків став торгово – промисловим центром, що залучило сюди російських купців, промисловців.</a:t>
            </a:r>
            <a:br>
              <a:rPr lang="uk-UA" sz="2400" dirty="0"/>
            </a:br>
            <a:br>
              <a:rPr lang="uk-UA" sz="2400" dirty="0"/>
            </a:br>
            <a:r>
              <a:rPr lang="uk-UA" sz="2400" dirty="0"/>
              <a:t>З </a:t>
            </a:r>
            <a:r>
              <a:rPr lang="uk-UA" sz="2400" b="1" dirty="0"/>
              <a:t>1835-1856 рр</a:t>
            </a:r>
            <a:r>
              <a:rPr lang="uk-UA" sz="2400" dirty="0"/>
              <a:t>. у період існування в місті генерал-губернаторства, м. Харків було адміністративним центром </a:t>
            </a:r>
            <a:r>
              <a:rPr lang="uk-UA" sz="2400" b="1" dirty="0"/>
              <a:t>трьох губерній</a:t>
            </a:r>
            <a:r>
              <a:rPr lang="uk-UA" sz="2400" dirty="0"/>
              <a:t>: </a:t>
            </a:r>
            <a:r>
              <a:rPr lang="uk-UA" sz="2400" b="1" i="1" dirty="0"/>
              <a:t>Харківської, Чернігівської, Полтавської</a:t>
            </a:r>
            <a:r>
              <a:rPr lang="uk-UA" sz="2400" dirty="0"/>
              <a:t>.</a:t>
            </a:r>
            <a:br>
              <a:rPr lang="uk-UA" sz="2400" dirty="0"/>
            </a:br>
            <a:br>
              <a:rPr lang="uk-UA" sz="2400" dirty="0"/>
            </a:br>
            <a:r>
              <a:rPr lang="uk-UA" sz="2400" dirty="0"/>
              <a:t>Із 60-х років у зв'язку перетвореннями у Російській імперії: </a:t>
            </a:r>
            <a:r>
              <a:rPr lang="uk-UA" sz="2400" b="1" dirty="0"/>
              <a:t>19 лютого 1961р. </a:t>
            </a:r>
            <a:r>
              <a:rPr lang="uk-UA" sz="2400" dirty="0"/>
              <a:t>проголошено відміну кріпосного права, у </a:t>
            </a:r>
            <a:r>
              <a:rPr lang="uk-UA" sz="2400" b="1" dirty="0"/>
              <a:t>1861-1866 </a:t>
            </a:r>
            <a:r>
              <a:rPr lang="uk-UA" sz="2400" dirty="0"/>
              <a:t>рр. проведено реформу суду, створено органи самоврядування - земства, у </a:t>
            </a:r>
            <a:r>
              <a:rPr lang="uk-UA" sz="2400" b="1" dirty="0"/>
              <a:t>1874р</a:t>
            </a:r>
            <a:r>
              <a:rPr lang="uk-UA" sz="2400" dirty="0"/>
              <a:t>. Військову реформу.</a:t>
            </a:r>
            <a:br>
              <a:rPr lang="uk-UA" sz="2400" dirty="0"/>
            </a:br>
            <a:r>
              <a:rPr lang="uk-UA" sz="2400" dirty="0"/>
              <a:t>У зв'язку із цим </a:t>
            </a:r>
            <a:r>
              <a:rPr lang="uk-UA" sz="2400" b="1" dirty="0"/>
              <a:t>Харків </a:t>
            </a:r>
            <a:r>
              <a:rPr lang="uk-UA" sz="2400" dirty="0"/>
              <a:t>стає </a:t>
            </a:r>
            <a:r>
              <a:rPr lang="uk-UA" sz="2400" b="1" dirty="0"/>
              <a:t>центром округу</a:t>
            </a:r>
            <a:r>
              <a:rPr lang="uk-UA" sz="2400" dirty="0"/>
              <a:t>, що вбирає в себе </a:t>
            </a:r>
            <a:r>
              <a:rPr lang="uk-UA" sz="2400" b="1" i="1" dirty="0"/>
              <a:t>Харківську, Курську, Воронезьку, Орловську, частини Катеринославської та Тамбовської губерній</a:t>
            </a:r>
            <a:r>
              <a:rPr lang="uk-UA" sz="2400" dirty="0"/>
              <a:t>. У місті засновують судову палату, військово-окружне управління.</a:t>
            </a:r>
          </a:p>
        </p:txBody>
      </p:sp>
    </p:spTree>
    <p:extLst>
      <p:ext uri="{BB962C8B-B14F-4D97-AF65-F5344CB8AC3E}">
        <p14:creationId xmlns:p14="http://schemas.microsoft.com/office/powerpoint/2010/main" val="413944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8540FA-3B0B-4451-861F-9153C8399A40}"/>
              </a:ext>
            </a:extLst>
          </p:cNvPr>
          <p:cNvSpPr>
            <a:spLocks noGrp="1"/>
          </p:cNvSpPr>
          <p:nvPr>
            <p:ph type="title"/>
          </p:nvPr>
        </p:nvSpPr>
        <p:spPr>
          <a:xfrm>
            <a:off x="279918" y="365125"/>
            <a:ext cx="9041364" cy="6131928"/>
          </a:xfrm>
        </p:spPr>
        <p:txBody>
          <a:bodyPr>
            <a:normAutofit/>
          </a:bodyPr>
          <a:lstStyle/>
          <a:p>
            <a:r>
              <a:rPr lang="uk-UA" sz="2400" dirty="0"/>
              <a:t>З </a:t>
            </a:r>
            <a:r>
              <a:rPr lang="uk-UA" sz="2400" b="1" dirty="0"/>
              <a:t>1879-1881</a:t>
            </a:r>
            <a:r>
              <a:rPr lang="uk-UA" sz="2400" dirty="0"/>
              <a:t> рр. боротьба з революційним рухом викликала необхідність  утворення </a:t>
            </a:r>
            <a:r>
              <a:rPr lang="uk-UA" sz="2400" dirty="0">
                <a:solidFill>
                  <a:srgbClr val="FF0000"/>
                </a:solidFill>
              </a:rPr>
              <a:t>тимчасових генерал-губернаторств </a:t>
            </a:r>
            <a:r>
              <a:rPr lang="uk-UA" sz="2400" dirty="0"/>
              <a:t>із надзвичайними повноваженнями. Центром тимчасового генерал-губернаторства стало місто Харків.</a:t>
            </a:r>
            <a:br>
              <a:rPr lang="uk-UA" sz="2400" dirty="0"/>
            </a:br>
            <a:br>
              <a:rPr lang="uk-UA" sz="2400" dirty="0"/>
            </a:br>
            <a:r>
              <a:rPr lang="uk-UA" sz="2400" b="1" dirty="0"/>
              <a:t>Вищим представником центральної влади в Харківській губернії в ХІХ ст</a:t>
            </a:r>
            <a:r>
              <a:rPr lang="uk-UA" sz="2400" dirty="0"/>
              <a:t>. був </a:t>
            </a:r>
            <a:r>
              <a:rPr lang="uk-UA" sz="2400" b="1" dirty="0">
                <a:solidFill>
                  <a:srgbClr val="FF0000"/>
                </a:solidFill>
              </a:rPr>
              <a:t>губернатор</a:t>
            </a:r>
            <a:r>
              <a:rPr lang="uk-UA" sz="2400" dirty="0"/>
              <a:t>. Його влада була досить широка: </a:t>
            </a:r>
            <a:br>
              <a:rPr lang="uk-UA" sz="2400" dirty="0"/>
            </a:br>
            <a:r>
              <a:rPr lang="uk-UA" sz="2400" dirty="0"/>
              <a:t>-завідував адміністративними, господарськими справами губернії</a:t>
            </a:r>
            <a:br>
              <a:rPr lang="uk-UA" sz="2400" dirty="0"/>
            </a:br>
            <a:r>
              <a:rPr lang="uk-UA" sz="2400" dirty="0"/>
              <a:t>- судовими та військовими. </a:t>
            </a:r>
            <a:br>
              <a:rPr lang="uk-UA" sz="2400" dirty="0"/>
            </a:br>
            <a:r>
              <a:rPr lang="uk-UA" sz="2400" dirty="0"/>
              <a:t>А починаючи з </a:t>
            </a:r>
            <a:r>
              <a:rPr lang="uk-UA" sz="2400" b="1" dirty="0"/>
              <a:t>1881</a:t>
            </a:r>
            <a:r>
              <a:rPr lang="uk-UA" sz="2400" dirty="0"/>
              <a:t> року Харківській губернатор мав право видавати </a:t>
            </a:r>
            <a:r>
              <a:rPr lang="uk-UA" sz="2400" b="1" dirty="0">
                <a:solidFill>
                  <a:srgbClr val="FF0000"/>
                </a:solidFill>
              </a:rPr>
              <a:t>місцеві закони</a:t>
            </a:r>
            <a:r>
              <a:rPr lang="uk-UA" sz="2400" dirty="0"/>
              <a:t>, обов'язкові для виконання населенням.</a:t>
            </a:r>
            <a:br>
              <a:rPr lang="uk-UA" sz="2400" dirty="0"/>
            </a:br>
            <a:br>
              <a:rPr lang="uk-UA" sz="2400" dirty="0"/>
            </a:br>
            <a:r>
              <a:rPr lang="ru-RU" sz="2400" dirty="0" err="1">
                <a:solidFill>
                  <a:srgbClr val="FF0000"/>
                </a:solidFill>
              </a:rPr>
              <a:t>Харківський</a:t>
            </a:r>
            <a:r>
              <a:rPr lang="ru-RU" sz="2400" dirty="0">
                <a:solidFill>
                  <a:srgbClr val="FF0000"/>
                </a:solidFill>
              </a:rPr>
              <a:t> губернатор </a:t>
            </a:r>
            <a:r>
              <a:rPr lang="ru-RU" sz="2400" dirty="0"/>
              <a:t>мав над собою </a:t>
            </a:r>
            <a:r>
              <a:rPr lang="ru-RU" sz="2400" dirty="0" err="1"/>
              <a:t>безпосереднього</a:t>
            </a:r>
            <a:r>
              <a:rPr lang="ru-RU" sz="2400" dirty="0"/>
              <a:t> начальника в </a:t>
            </a:r>
            <a:r>
              <a:rPr lang="ru-RU" sz="2400" dirty="0" err="1"/>
              <a:t>особі</a:t>
            </a:r>
            <a:r>
              <a:rPr lang="ru-RU" sz="2400" dirty="0"/>
              <a:t> </a:t>
            </a:r>
            <a:r>
              <a:rPr lang="ru-RU" sz="2400" b="1" dirty="0"/>
              <a:t>генерал-губернатора</a:t>
            </a:r>
            <a:r>
              <a:rPr lang="ru-RU" sz="2400" dirty="0"/>
              <a:t>, </a:t>
            </a:r>
            <a:r>
              <a:rPr lang="ru-RU" sz="2400" dirty="0" err="1"/>
              <a:t>якому</a:t>
            </a:r>
            <a:r>
              <a:rPr lang="ru-RU" sz="2400" dirty="0"/>
              <a:t> </a:t>
            </a:r>
            <a:r>
              <a:rPr lang="ru-RU" sz="2400" dirty="0" err="1"/>
              <a:t>були</a:t>
            </a:r>
            <a:r>
              <a:rPr lang="ru-RU" sz="2400" dirty="0"/>
              <a:t> </a:t>
            </a:r>
            <a:r>
              <a:rPr lang="ru-RU" sz="2400" dirty="0" err="1"/>
              <a:t>підпорядкоані</a:t>
            </a:r>
            <a:r>
              <a:rPr lang="ru-RU" sz="2400" dirty="0"/>
              <a:t> три </a:t>
            </a:r>
            <a:r>
              <a:rPr lang="ru-RU" sz="2400" dirty="0" err="1"/>
              <a:t>губернії</a:t>
            </a:r>
            <a:r>
              <a:rPr lang="ru-RU" sz="2400" dirty="0"/>
              <a:t>: </a:t>
            </a:r>
            <a:r>
              <a:rPr lang="ru-RU" sz="2400" b="1" i="1" dirty="0" err="1"/>
              <a:t>Чернігівська</a:t>
            </a:r>
            <a:r>
              <a:rPr lang="ru-RU" sz="2400" b="1" i="1" dirty="0"/>
              <a:t>, </a:t>
            </a:r>
            <a:r>
              <a:rPr lang="ru-RU" sz="2400" b="1" i="1" dirty="0" err="1"/>
              <a:t>Полтавська</a:t>
            </a:r>
            <a:r>
              <a:rPr lang="ru-RU" sz="2400" b="1" i="1" dirty="0"/>
              <a:t> та </a:t>
            </a:r>
            <a:r>
              <a:rPr lang="ru-RU" sz="2400" b="1" i="1" dirty="0" err="1"/>
              <a:t>Харківська</a:t>
            </a:r>
            <a:r>
              <a:rPr lang="ru-RU" sz="2400" dirty="0"/>
              <a:t>.</a:t>
            </a:r>
            <a:endParaRPr lang="uk-UA" sz="2400" dirty="0"/>
          </a:p>
        </p:txBody>
      </p:sp>
      <p:pic>
        <p:nvPicPr>
          <p:cNvPr id="3" name="Рисунок 2">
            <a:extLst>
              <a:ext uri="{FF2B5EF4-FFF2-40B4-BE49-F238E27FC236}">
                <a16:creationId xmlns:a16="http://schemas.microsoft.com/office/drawing/2014/main" id="{67E2BBAA-E140-4321-8562-37D2810328A9}"/>
              </a:ext>
            </a:extLst>
          </p:cNvPr>
          <p:cNvPicPr>
            <a:picLocks noChangeAspect="1"/>
          </p:cNvPicPr>
          <p:nvPr/>
        </p:nvPicPr>
        <p:blipFill>
          <a:blip r:embed="rId2"/>
          <a:stretch>
            <a:fillRect/>
          </a:stretch>
        </p:blipFill>
        <p:spPr>
          <a:xfrm>
            <a:off x="9653976" y="475667"/>
            <a:ext cx="1990725" cy="2305050"/>
          </a:xfrm>
          <a:prstGeom prst="rect">
            <a:avLst/>
          </a:prstGeom>
        </p:spPr>
      </p:pic>
    </p:spTree>
    <p:extLst>
      <p:ext uri="{BB962C8B-B14F-4D97-AF65-F5344CB8AC3E}">
        <p14:creationId xmlns:p14="http://schemas.microsoft.com/office/powerpoint/2010/main" val="193138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59E33-89A4-4C47-91B1-E9855B99E0F3}"/>
              </a:ext>
            </a:extLst>
          </p:cNvPr>
          <p:cNvSpPr>
            <a:spLocks noGrp="1"/>
          </p:cNvSpPr>
          <p:nvPr>
            <p:ph type="title"/>
          </p:nvPr>
        </p:nvSpPr>
        <p:spPr>
          <a:xfrm>
            <a:off x="838200" y="365125"/>
            <a:ext cx="10515600" cy="6204117"/>
          </a:xfrm>
        </p:spPr>
        <p:txBody>
          <a:bodyPr>
            <a:noAutofit/>
          </a:bodyPr>
          <a:lstStyle/>
          <a:p>
            <a:r>
              <a:rPr lang="uk-UA" sz="2800" b="1" dirty="0"/>
              <a:t>Губернські адміністративні установи.</a:t>
            </a:r>
            <a:br>
              <a:rPr lang="uk-UA" sz="2800" b="1" dirty="0"/>
            </a:br>
            <a:br>
              <a:rPr lang="uk-UA" sz="2800" dirty="0"/>
            </a:br>
            <a:r>
              <a:rPr lang="uk-UA" sz="2800" dirty="0"/>
              <a:t>При </a:t>
            </a:r>
            <a:r>
              <a:rPr lang="uk-UA" sz="2800" dirty="0" err="1"/>
              <a:t>губернаторі</a:t>
            </a:r>
            <a:r>
              <a:rPr lang="uk-UA" sz="2800" dirty="0"/>
              <a:t> були адміністративні установи, які очолював та якими керував сам губернатор.</a:t>
            </a:r>
            <a:br>
              <a:rPr lang="uk-UA" sz="2800" dirty="0"/>
            </a:br>
            <a:r>
              <a:rPr lang="uk-UA" sz="2800" b="1" dirty="0">
                <a:solidFill>
                  <a:srgbClr val="FF0000"/>
                </a:solidFill>
              </a:rPr>
              <a:t>Губернська </a:t>
            </a:r>
            <a:r>
              <a:rPr lang="uk-UA" sz="2800" b="1" dirty="0" err="1">
                <a:solidFill>
                  <a:srgbClr val="FF0000"/>
                </a:solidFill>
              </a:rPr>
              <a:t>канцерярія</a:t>
            </a:r>
            <a:r>
              <a:rPr lang="uk-UA" sz="2800" b="1" dirty="0">
                <a:solidFill>
                  <a:srgbClr val="FF0000"/>
                </a:solidFill>
              </a:rPr>
              <a:t> </a:t>
            </a:r>
            <a:r>
              <a:rPr lang="uk-UA" sz="2800" dirty="0"/>
              <a:t>- складалася з </a:t>
            </a:r>
            <a:r>
              <a:rPr lang="uk-UA" sz="2800" u="sng" dirty="0"/>
              <a:t>одного секретаря</a:t>
            </a:r>
            <a:r>
              <a:rPr lang="uk-UA" sz="2800" dirty="0"/>
              <a:t>. потім їх чисельність збільшилася, стали називатися </a:t>
            </a:r>
            <a:r>
              <a:rPr lang="uk-UA" sz="2800" b="1" i="1" dirty="0"/>
              <a:t>правителями канцелярії</a:t>
            </a:r>
            <a:r>
              <a:rPr lang="uk-UA" sz="2800" dirty="0"/>
              <a:t>. З'явилися посади з особливих доручень, на яких покладалися ревізія підвідомчих губернаторові установ.</a:t>
            </a:r>
            <a:br>
              <a:rPr lang="uk-UA" sz="2800" dirty="0"/>
            </a:br>
            <a:br>
              <a:rPr lang="uk-UA" sz="2800" dirty="0"/>
            </a:br>
            <a:r>
              <a:rPr lang="uk-UA" sz="2800" b="1" dirty="0">
                <a:solidFill>
                  <a:srgbClr val="FF0000"/>
                </a:solidFill>
              </a:rPr>
              <a:t>ГУБЕРНСЬКЕ ПРАВЛІННЯ - </a:t>
            </a:r>
            <a:r>
              <a:rPr lang="uk-UA" sz="2800" dirty="0"/>
              <a:t>колегіальна адміністративна установа.</a:t>
            </a:r>
            <a:br>
              <a:rPr lang="uk-UA" sz="2800" dirty="0"/>
            </a:br>
            <a:r>
              <a:rPr lang="uk-UA" sz="2800" dirty="0"/>
              <a:t>На чолі - </a:t>
            </a:r>
            <a:r>
              <a:rPr lang="uk-UA" sz="2800" b="1" dirty="0"/>
              <a:t>губернатор</a:t>
            </a:r>
            <a:r>
              <a:rPr lang="uk-UA" sz="2800" dirty="0"/>
              <a:t>. Члени правління радники та асесори. Займалися справами міського господарства та </a:t>
            </a:r>
            <a:r>
              <a:rPr lang="uk-UA" sz="2800" dirty="0" err="1"/>
              <a:t>благоустроєм</a:t>
            </a:r>
            <a:r>
              <a:rPr lang="uk-UA" sz="2800" dirty="0"/>
              <a:t>. Йому були підвідомчі міська дума та міська поліція. Губернське правління складалося з декількох відділень: цивільне,  слідчо - </a:t>
            </a:r>
            <a:r>
              <a:rPr lang="uk-UA" sz="2800" dirty="0" err="1"/>
              <a:t>арештанське</a:t>
            </a:r>
            <a:r>
              <a:rPr lang="uk-UA" sz="2800" dirty="0"/>
              <a:t>, господарське, лікарське, будівельне.</a:t>
            </a:r>
            <a:br>
              <a:rPr lang="uk-UA" sz="2800" dirty="0"/>
            </a:br>
            <a:endParaRPr lang="uk-UA" sz="2800" dirty="0"/>
          </a:p>
        </p:txBody>
      </p:sp>
      <p:pic>
        <p:nvPicPr>
          <p:cNvPr id="3" name="Рисунок 2">
            <a:extLst>
              <a:ext uri="{FF2B5EF4-FFF2-40B4-BE49-F238E27FC236}">
                <a16:creationId xmlns:a16="http://schemas.microsoft.com/office/drawing/2014/main" id="{E2EC504C-EC04-4FC4-9A0D-A6F1D0331C8B}"/>
              </a:ext>
            </a:extLst>
          </p:cNvPr>
          <p:cNvPicPr>
            <a:picLocks noChangeAspect="1"/>
          </p:cNvPicPr>
          <p:nvPr/>
        </p:nvPicPr>
        <p:blipFill>
          <a:blip r:embed="rId2"/>
          <a:stretch>
            <a:fillRect/>
          </a:stretch>
        </p:blipFill>
        <p:spPr>
          <a:xfrm>
            <a:off x="10690668" y="0"/>
            <a:ext cx="1605045" cy="2067339"/>
          </a:xfrm>
          <a:prstGeom prst="rect">
            <a:avLst/>
          </a:prstGeom>
        </p:spPr>
      </p:pic>
    </p:spTree>
    <p:extLst>
      <p:ext uri="{BB962C8B-B14F-4D97-AF65-F5344CB8AC3E}">
        <p14:creationId xmlns:p14="http://schemas.microsoft.com/office/powerpoint/2010/main" val="197191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EE61C-A596-4919-B20D-E559C77E6A38}"/>
              </a:ext>
            </a:extLst>
          </p:cNvPr>
          <p:cNvSpPr>
            <a:spLocks noGrp="1"/>
          </p:cNvSpPr>
          <p:nvPr>
            <p:ph type="title"/>
          </p:nvPr>
        </p:nvSpPr>
        <p:spPr>
          <a:xfrm>
            <a:off x="205273" y="365125"/>
            <a:ext cx="11148527" cy="6240212"/>
          </a:xfrm>
        </p:spPr>
        <p:txBody>
          <a:bodyPr>
            <a:normAutofit fontScale="90000"/>
          </a:bodyPr>
          <a:lstStyle/>
          <a:p>
            <a:r>
              <a:rPr lang="uk-UA" sz="2400" dirty="0"/>
              <a:t>Головою приказу </a:t>
            </a:r>
            <a:r>
              <a:rPr lang="uk-UA" sz="2400" b="1" dirty="0">
                <a:solidFill>
                  <a:srgbClr val="FF0000"/>
                </a:solidFill>
              </a:rPr>
              <a:t>громадської опіки </a:t>
            </a:r>
            <a:r>
              <a:rPr lang="uk-UA" sz="2400" dirty="0"/>
              <a:t>–</a:t>
            </a:r>
            <a:r>
              <a:rPr lang="uk-UA" sz="2400" b="1" dirty="0"/>
              <a:t>губернатор</a:t>
            </a:r>
            <a:r>
              <a:rPr lang="uk-UA" sz="2400" dirty="0"/>
              <a:t>. У віданні: </a:t>
            </a:r>
            <a:r>
              <a:rPr lang="uk-UA" sz="2400" dirty="0" err="1"/>
              <a:t>сирітьські</a:t>
            </a:r>
            <a:r>
              <a:rPr lang="uk-UA" sz="2400" dirty="0"/>
              <a:t> будинки, лікарні.</a:t>
            </a:r>
            <a:br>
              <a:rPr lang="uk-UA" sz="2400" dirty="0"/>
            </a:br>
            <a:br>
              <a:rPr lang="uk-UA" sz="2400" dirty="0"/>
            </a:br>
            <a:r>
              <a:rPr lang="uk-UA" sz="2400" dirty="0"/>
              <a:t>У ХІХ ст. засновувалися тимчасові комітети та комісії-очолював </a:t>
            </a:r>
            <a:r>
              <a:rPr lang="uk-UA" sz="2400" b="1" dirty="0" err="1"/>
              <a:t>губернтор</a:t>
            </a:r>
            <a:r>
              <a:rPr lang="uk-UA" sz="2400" b="1" dirty="0"/>
              <a:t>.</a:t>
            </a:r>
            <a:r>
              <a:rPr lang="uk-UA" sz="2400" dirty="0"/>
              <a:t> (віспяний комітет, комітет який піклувався про </a:t>
            </a:r>
            <a:r>
              <a:rPr lang="uk-UA" sz="2400" dirty="0" err="1"/>
              <a:t>вязниці</a:t>
            </a:r>
            <a:r>
              <a:rPr lang="uk-UA" sz="2400" dirty="0"/>
              <a:t>, будівельна комісія.)</a:t>
            </a:r>
            <a:br>
              <a:rPr lang="uk-UA" sz="2400" dirty="0"/>
            </a:br>
            <a:br>
              <a:rPr lang="uk-UA" sz="2400" dirty="0"/>
            </a:br>
            <a:r>
              <a:rPr lang="uk-UA" sz="2400" dirty="0"/>
              <a:t>найближчим </a:t>
            </a:r>
            <a:r>
              <a:rPr lang="uk-UA" sz="2400" b="1" dirty="0"/>
              <a:t>помічником губернатора</a:t>
            </a:r>
            <a:r>
              <a:rPr lang="uk-UA" sz="2400" dirty="0"/>
              <a:t>, у справі управління губернією був </a:t>
            </a:r>
            <a:r>
              <a:rPr lang="uk-UA" sz="2400" dirty="0">
                <a:solidFill>
                  <a:srgbClr val="FF0000"/>
                </a:solidFill>
              </a:rPr>
              <a:t>віце-губернатор</a:t>
            </a:r>
            <a:r>
              <a:rPr lang="uk-UA" sz="2400" dirty="0"/>
              <a:t>. Під його наглядом було:</a:t>
            </a:r>
            <a:br>
              <a:rPr lang="uk-UA" sz="2400" dirty="0"/>
            </a:br>
            <a:r>
              <a:rPr lang="uk-UA" sz="2400" dirty="0"/>
              <a:t>- фінансові справи</a:t>
            </a:r>
            <a:br>
              <a:rPr lang="uk-UA" sz="2400" dirty="0"/>
            </a:br>
            <a:r>
              <a:rPr lang="uk-UA" sz="2400" dirty="0"/>
              <a:t>- керував губернією під час відсутності губернатора</a:t>
            </a:r>
            <a:br>
              <a:rPr lang="uk-UA" sz="2400" dirty="0"/>
            </a:br>
            <a:r>
              <a:rPr lang="uk-UA" sz="2400" dirty="0"/>
              <a:t>- був членом майже всіх колегіальних губернських установ</a:t>
            </a:r>
            <a:br>
              <a:rPr lang="uk-UA" sz="2400" dirty="0"/>
            </a:br>
            <a:r>
              <a:rPr lang="uk-UA" sz="2400" dirty="0"/>
              <a:t>- стояв на чолі казенної палати</a:t>
            </a:r>
            <a:br>
              <a:rPr lang="uk-UA" sz="2400" dirty="0"/>
            </a:br>
            <a:br>
              <a:rPr lang="uk-UA" sz="2400" dirty="0"/>
            </a:br>
            <a:r>
              <a:rPr lang="uk-UA" sz="2400" b="1" dirty="0">
                <a:solidFill>
                  <a:srgbClr val="FF0000"/>
                </a:solidFill>
              </a:rPr>
              <a:t>КАЗЕННА ПАЛАТА</a:t>
            </a:r>
            <a:br>
              <a:rPr lang="uk-UA" sz="2400" dirty="0"/>
            </a:br>
            <a:r>
              <a:rPr lang="uk-UA" sz="2400" dirty="0"/>
              <a:t>-фінансово-господарська частина управління</a:t>
            </a:r>
            <a:br>
              <a:rPr lang="uk-UA" sz="2400" dirty="0"/>
            </a:br>
            <a:r>
              <a:rPr lang="uk-UA" sz="2400" dirty="0"/>
              <a:t>-податки з населення</a:t>
            </a:r>
            <a:br>
              <a:rPr lang="uk-UA" sz="2400" dirty="0"/>
            </a:br>
            <a:r>
              <a:rPr lang="uk-UA" sz="2400" dirty="0"/>
              <a:t>-контроль за губернськими прибутками та витратами. Мала декілька відділень: казначейське, контрольне, ревізійне, винне та соляне, господарче.</a:t>
            </a:r>
            <a:br>
              <a:rPr lang="uk-UA" sz="2400" dirty="0"/>
            </a:br>
            <a:br>
              <a:rPr lang="uk-UA" sz="2400" dirty="0"/>
            </a:br>
            <a:endParaRPr lang="uk-UA" sz="2400" dirty="0"/>
          </a:p>
        </p:txBody>
      </p:sp>
      <p:pic>
        <p:nvPicPr>
          <p:cNvPr id="3" name="Рисунок 2">
            <a:extLst>
              <a:ext uri="{FF2B5EF4-FFF2-40B4-BE49-F238E27FC236}">
                <a16:creationId xmlns:a16="http://schemas.microsoft.com/office/drawing/2014/main" id="{DCD2C3FF-4034-40BF-95CA-E31E148917B7}"/>
              </a:ext>
            </a:extLst>
          </p:cNvPr>
          <p:cNvPicPr>
            <a:picLocks noChangeAspect="1"/>
          </p:cNvPicPr>
          <p:nvPr/>
        </p:nvPicPr>
        <p:blipFill>
          <a:blip r:embed="rId2"/>
          <a:stretch>
            <a:fillRect/>
          </a:stretch>
        </p:blipFill>
        <p:spPr>
          <a:xfrm>
            <a:off x="10020284" y="4178919"/>
            <a:ext cx="1883827" cy="2426418"/>
          </a:xfrm>
          <a:prstGeom prst="rect">
            <a:avLst/>
          </a:prstGeom>
        </p:spPr>
      </p:pic>
    </p:spTree>
    <p:extLst>
      <p:ext uri="{BB962C8B-B14F-4D97-AF65-F5344CB8AC3E}">
        <p14:creationId xmlns:p14="http://schemas.microsoft.com/office/powerpoint/2010/main" val="371417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11B536-9AC6-4A3D-8357-A7A531064C86}"/>
              </a:ext>
            </a:extLst>
          </p:cNvPr>
          <p:cNvSpPr>
            <a:spLocks noGrp="1"/>
          </p:cNvSpPr>
          <p:nvPr>
            <p:ph type="title"/>
          </p:nvPr>
        </p:nvSpPr>
        <p:spPr>
          <a:xfrm>
            <a:off x="838200" y="365125"/>
            <a:ext cx="10515600" cy="6143959"/>
          </a:xfrm>
        </p:spPr>
        <p:txBody>
          <a:bodyPr>
            <a:normAutofit/>
          </a:bodyPr>
          <a:lstStyle/>
          <a:p>
            <a:r>
              <a:rPr lang="uk-UA" sz="2400" dirty="0"/>
              <a:t>У 1839 році створено </a:t>
            </a:r>
            <a:r>
              <a:rPr lang="uk-UA" sz="2400" b="1" dirty="0">
                <a:solidFill>
                  <a:srgbClr val="FF0000"/>
                </a:solidFill>
              </a:rPr>
              <a:t>ПАЛАТУ ДЕРЖАВНОГО МАЙНА </a:t>
            </a:r>
            <a:r>
              <a:rPr lang="uk-UA" sz="2400" dirty="0"/>
              <a:t>яка завідувала державними землями, лісами, державними селянами, а після реформи-тільки державним майном.</a:t>
            </a:r>
            <a:br>
              <a:rPr lang="uk-UA" sz="2400" dirty="0"/>
            </a:br>
            <a:br>
              <a:rPr lang="uk-UA" sz="2400" dirty="0"/>
            </a:br>
            <a:r>
              <a:rPr lang="uk-UA" sz="2400" dirty="0"/>
              <a:t>Вищим органом юстиції у дореформений період були </a:t>
            </a:r>
            <a:r>
              <a:rPr lang="uk-UA" sz="2400" b="1" dirty="0"/>
              <a:t>дві палати</a:t>
            </a:r>
            <a:r>
              <a:rPr lang="uk-UA" sz="2400" dirty="0"/>
              <a:t>:</a:t>
            </a:r>
            <a:r>
              <a:rPr lang="uk-UA" sz="2400" dirty="0">
                <a:solidFill>
                  <a:srgbClr val="FF0000"/>
                </a:solidFill>
              </a:rPr>
              <a:t> Палата кримінального права </a:t>
            </a:r>
            <a:r>
              <a:rPr lang="uk-UA" sz="2400" dirty="0"/>
              <a:t>та </a:t>
            </a:r>
            <a:r>
              <a:rPr lang="uk-UA" sz="2400" dirty="0">
                <a:solidFill>
                  <a:srgbClr val="FF0000"/>
                </a:solidFill>
              </a:rPr>
              <a:t>Палата Цивільного права</a:t>
            </a:r>
            <a:r>
              <a:rPr lang="uk-UA" sz="2400" dirty="0"/>
              <a:t>. Існував суд - розглядав сімейні судові справи. </a:t>
            </a:r>
            <a:br>
              <a:rPr lang="uk-UA" sz="2400" dirty="0"/>
            </a:br>
            <a:br>
              <a:rPr lang="uk-UA" sz="2400" dirty="0"/>
            </a:br>
            <a:r>
              <a:rPr lang="uk-UA" sz="2400" dirty="0"/>
              <a:t>У Харкові засновується </a:t>
            </a:r>
            <a:r>
              <a:rPr lang="uk-UA" sz="2400" dirty="0">
                <a:solidFill>
                  <a:srgbClr val="FF0000"/>
                </a:solidFill>
              </a:rPr>
              <a:t>Судова палата </a:t>
            </a:r>
            <a:r>
              <a:rPr lang="uk-UA" sz="2400" dirty="0"/>
              <a:t>й </a:t>
            </a:r>
            <a:r>
              <a:rPr lang="uk-UA" sz="2400" dirty="0">
                <a:solidFill>
                  <a:srgbClr val="FF0000"/>
                </a:solidFill>
              </a:rPr>
              <a:t>Окружний суд</a:t>
            </a:r>
            <a:r>
              <a:rPr lang="uk-UA" sz="2400" dirty="0"/>
              <a:t>. Судова палата складалася з департаментів: </a:t>
            </a:r>
            <a:r>
              <a:rPr lang="uk-UA" sz="2400" b="1" i="1" dirty="0"/>
              <a:t>кримінального та цивільних</a:t>
            </a:r>
            <a:r>
              <a:rPr lang="uk-UA" sz="2400" dirty="0"/>
              <a:t>.</a:t>
            </a:r>
            <a:br>
              <a:rPr lang="uk-UA" sz="2400" dirty="0"/>
            </a:br>
            <a:br>
              <a:rPr lang="uk-UA" sz="2400" dirty="0"/>
            </a:br>
            <a:r>
              <a:rPr lang="uk-UA" sz="2400" dirty="0"/>
              <a:t>Існувала </a:t>
            </a:r>
            <a:r>
              <a:rPr lang="uk-UA" sz="2400" b="1" dirty="0"/>
              <a:t>посада губернського прокурора</a:t>
            </a:r>
            <a:r>
              <a:rPr lang="uk-UA" sz="2400" dirty="0"/>
              <a:t>. </a:t>
            </a:r>
            <a:br>
              <a:rPr lang="uk-UA" sz="2400" dirty="0"/>
            </a:br>
            <a:r>
              <a:rPr lang="uk-UA" sz="2400" dirty="0"/>
              <a:t>Контроль за всіма галузями губернського управління, за виконанням законів. У випадку порушення губернський прокурор повідомляв про це міністру юстиції.</a:t>
            </a:r>
          </a:p>
        </p:txBody>
      </p:sp>
      <p:pic>
        <p:nvPicPr>
          <p:cNvPr id="3" name="Рисунок 2">
            <a:extLst>
              <a:ext uri="{FF2B5EF4-FFF2-40B4-BE49-F238E27FC236}">
                <a16:creationId xmlns:a16="http://schemas.microsoft.com/office/drawing/2014/main" id="{2A7DAB38-AB3A-44FA-89B4-260C0231D799}"/>
              </a:ext>
            </a:extLst>
          </p:cNvPr>
          <p:cNvPicPr>
            <a:picLocks noChangeAspect="1"/>
          </p:cNvPicPr>
          <p:nvPr/>
        </p:nvPicPr>
        <p:blipFill>
          <a:blip r:embed="rId2"/>
          <a:stretch>
            <a:fillRect/>
          </a:stretch>
        </p:blipFill>
        <p:spPr>
          <a:xfrm>
            <a:off x="262491" y="85150"/>
            <a:ext cx="823018" cy="1060069"/>
          </a:xfrm>
          <a:prstGeom prst="rect">
            <a:avLst/>
          </a:prstGeom>
        </p:spPr>
      </p:pic>
    </p:spTree>
    <p:extLst>
      <p:ext uri="{BB962C8B-B14F-4D97-AF65-F5344CB8AC3E}">
        <p14:creationId xmlns:p14="http://schemas.microsoft.com/office/powerpoint/2010/main" val="61747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EE60BC-2ED7-4B29-8805-3E0C83D64438}"/>
              </a:ext>
            </a:extLst>
          </p:cNvPr>
          <p:cNvSpPr>
            <a:spLocks noGrp="1"/>
          </p:cNvSpPr>
          <p:nvPr>
            <p:ph type="title"/>
          </p:nvPr>
        </p:nvSpPr>
        <p:spPr>
          <a:xfrm>
            <a:off x="838200" y="365125"/>
            <a:ext cx="10515600" cy="6023643"/>
          </a:xfrm>
        </p:spPr>
        <p:txBody>
          <a:bodyPr>
            <a:normAutofit/>
          </a:bodyPr>
          <a:lstStyle/>
          <a:p>
            <a:r>
              <a:rPr lang="uk-UA" sz="2800" b="1" dirty="0">
                <a:solidFill>
                  <a:srgbClr val="FF0000"/>
                </a:solidFill>
              </a:rPr>
              <a:t>ПИТАННЯ НА ЗАКРІПЛЕННЯ</a:t>
            </a:r>
            <a:r>
              <a:rPr lang="uk-UA" sz="2800" b="1" dirty="0"/>
              <a:t>:</a:t>
            </a:r>
            <a:br>
              <a:rPr lang="uk-UA" sz="2800" b="1" dirty="0"/>
            </a:br>
            <a:br>
              <a:rPr lang="uk-UA" sz="2800" dirty="0"/>
            </a:br>
            <a:r>
              <a:rPr lang="uk-UA" sz="2800" dirty="0"/>
              <a:t>1. у якому році Слобідська Україна була перетворена на </a:t>
            </a:r>
            <a:r>
              <a:rPr lang="uk-UA" sz="2800" dirty="0" err="1"/>
              <a:t>Слобідсько</a:t>
            </a:r>
            <a:r>
              <a:rPr lang="uk-UA" sz="2800" dirty="0"/>
              <a:t>-Українську губернію?</a:t>
            </a:r>
            <a:br>
              <a:rPr lang="uk-UA" sz="2800" dirty="0"/>
            </a:br>
            <a:br>
              <a:rPr lang="uk-UA" sz="2800" dirty="0"/>
            </a:br>
            <a:r>
              <a:rPr lang="uk-UA" sz="2800" dirty="0"/>
              <a:t>2. Хто став першим харківським губернатором?</a:t>
            </a:r>
            <a:br>
              <a:rPr lang="uk-UA" sz="2800" dirty="0"/>
            </a:br>
            <a:br>
              <a:rPr lang="uk-UA" sz="2800" dirty="0"/>
            </a:br>
            <a:r>
              <a:rPr lang="uk-UA" sz="2800" dirty="0"/>
              <a:t>3. </a:t>
            </a:r>
            <a:r>
              <a:rPr lang="ru-RU" sz="2800" dirty="0" err="1"/>
              <a:t>Вищим</a:t>
            </a:r>
            <a:r>
              <a:rPr lang="ru-RU" sz="2800" dirty="0"/>
              <a:t> </a:t>
            </a:r>
            <a:r>
              <a:rPr lang="ru-RU" sz="2800" dirty="0" err="1"/>
              <a:t>представником</a:t>
            </a:r>
            <a:r>
              <a:rPr lang="ru-RU" sz="2800" dirty="0"/>
              <a:t> </a:t>
            </a:r>
            <a:r>
              <a:rPr lang="ru-RU" sz="2800" dirty="0" err="1"/>
              <a:t>центральної</a:t>
            </a:r>
            <a:r>
              <a:rPr lang="ru-RU" sz="2800" dirty="0"/>
              <a:t> </a:t>
            </a:r>
            <a:r>
              <a:rPr lang="ru-RU" sz="2800" dirty="0" err="1"/>
              <a:t>влади</a:t>
            </a:r>
            <a:r>
              <a:rPr lang="ru-RU" sz="2800" dirty="0"/>
              <a:t> в </a:t>
            </a:r>
            <a:r>
              <a:rPr lang="ru-RU" sz="2800" dirty="0" err="1"/>
              <a:t>Харківській</a:t>
            </a:r>
            <a:r>
              <a:rPr lang="ru-RU" sz="2800" dirty="0"/>
              <a:t> </a:t>
            </a:r>
            <a:r>
              <a:rPr lang="ru-RU" sz="2800" dirty="0" err="1"/>
              <a:t>губернії</a:t>
            </a:r>
            <a:r>
              <a:rPr lang="ru-RU" sz="2800" dirty="0"/>
              <a:t> в ХІХ ст. </a:t>
            </a:r>
            <a:r>
              <a:rPr lang="ru-RU" sz="2800" dirty="0" err="1"/>
              <a:t>був</a:t>
            </a:r>
            <a:r>
              <a:rPr lang="ru-RU" sz="2800" dirty="0"/>
              <a:t>?</a:t>
            </a:r>
            <a:endParaRPr lang="uk-UA" sz="2800" dirty="0"/>
          </a:p>
        </p:txBody>
      </p:sp>
      <p:pic>
        <p:nvPicPr>
          <p:cNvPr id="3" name="Рисунок 2">
            <a:extLst>
              <a:ext uri="{FF2B5EF4-FFF2-40B4-BE49-F238E27FC236}">
                <a16:creationId xmlns:a16="http://schemas.microsoft.com/office/drawing/2014/main" id="{29A89036-9AFF-4B56-9FC5-CD5E09B22004}"/>
              </a:ext>
            </a:extLst>
          </p:cNvPr>
          <p:cNvPicPr>
            <a:picLocks noChangeAspect="1"/>
          </p:cNvPicPr>
          <p:nvPr/>
        </p:nvPicPr>
        <p:blipFill>
          <a:blip r:embed="rId2"/>
          <a:stretch>
            <a:fillRect/>
          </a:stretch>
        </p:blipFill>
        <p:spPr>
          <a:xfrm>
            <a:off x="10308173" y="0"/>
            <a:ext cx="1883827" cy="2426418"/>
          </a:xfrm>
          <a:prstGeom prst="rect">
            <a:avLst/>
          </a:prstGeom>
        </p:spPr>
      </p:pic>
    </p:spTree>
    <p:extLst>
      <p:ext uri="{BB962C8B-B14F-4D97-AF65-F5344CB8AC3E}">
        <p14:creationId xmlns:p14="http://schemas.microsoft.com/office/powerpoint/2010/main" val="388882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Результат пошуку зображень за запитом &quot;слобідська україна&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0193" y="296215"/>
            <a:ext cx="9028080" cy="62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1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9911" y="131926"/>
            <a:ext cx="9143999" cy="4877233"/>
          </a:xfrm>
          <a:prstGeom prst="rect">
            <a:avLst/>
          </a:prstGeom>
        </p:spPr>
        <p:txBody>
          <a:bodyPr wrap="square">
            <a:spAutoFit/>
          </a:bodyPr>
          <a:lstStyle/>
          <a:p>
            <a:pPr>
              <a:lnSpc>
                <a:spcPct val="115000"/>
              </a:lnSpc>
              <a:spcAft>
                <a:spcPts val="1050"/>
              </a:spcAft>
            </a:pPr>
            <a:endParaRPr lang="ru-RU" sz="2800" dirty="0">
              <a:solidFill>
                <a:srgbClr val="000000"/>
              </a:solidFill>
              <a:latin typeface="Times New Roman" panose="02020603050405020304" pitchFamily="18" charset="0"/>
              <a:ea typeface="Times New Roman"/>
              <a:cs typeface="Times New Roman" panose="02020603050405020304" pitchFamily="18" charset="0"/>
            </a:endParaRPr>
          </a:p>
          <a:p>
            <a:pPr>
              <a:lnSpc>
                <a:spcPct val="115000"/>
              </a:lnSpc>
              <a:spcAft>
                <a:spcPts val="1050"/>
              </a:spcAft>
            </a:pP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a:solidFill>
                  <a:srgbClr val="FF0000"/>
                </a:solidFill>
                <a:latin typeface="Times New Roman" panose="02020603050405020304" pitchFamily="18" charset="0"/>
                <a:ea typeface="Times New Roman"/>
                <a:cs typeface="Times New Roman" panose="02020603050405020304" pitchFamily="18" charset="0"/>
              </a:rPr>
              <a:t>ПОВТОРЕННЯ</a:t>
            </a:r>
            <a:endParaRPr lang="ru-RU" sz="2800" dirty="0">
              <a:solidFill>
                <a:srgbClr val="FF0000"/>
              </a:solidFill>
              <a:latin typeface="Times New Roman" panose="02020603050405020304" pitchFamily="18" charset="0"/>
              <a:ea typeface="Calibri"/>
              <a:cs typeface="Times New Roman" panose="02020603050405020304" pitchFamily="18" charset="0"/>
            </a:endParaRPr>
          </a:p>
          <a:p>
            <a:pPr>
              <a:lnSpc>
                <a:spcPct val="115000"/>
              </a:lnSpc>
            </a:pPr>
            <a:r>
              <a:rPr lang="ru-RU" sz="2800" b="1" dirty="0">
                <a:solidFill>
                  <a:srgbClr val="000000"/>
                </a:solidFill>
                <a:latin typeface="Times New Roman" panose="02020603050405020304" pitchFamily="18" charset="0"/>
                <a:ea typeface="Times New Roman"/>
                <a:cs typeface="Times New Roman" panose="02020603050405020304" pitchFamily="18" charset="0"/>
              </a:rPr>
              <a:t> В XIV ст.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територія</a:t>
            </a:r>
            <a:r>
              <a:rPr lang="ru-RU" sz="2800" b="1" dirty="0">
                <a:solidFill>
                  <a:srgbClr val="000000"/>
                </a:solidFill>
                <a:latin typeface="Times New Roman" panose="02020603050405020304" pitchFamily="18" charset="0"/>
                <a:ea typeface="Times New Roman"/>
                <a:cs typeface="Times New Roman" panose="02020603050405020304" pitchFamily="18" charset="0"/>
              </a:rPr>
              <a:t>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ця</a:t>
            </a:r>
            <a:r>
              <a:rPr lang="ru-RU" sz="2800" b="1" dirty="0">
                <a:solidFill>
                  <a:srgbClr val="000000"/>
                </a:solidFill>
                <a:latin typeface="Times New Roman" panose="02020603050405020304" pitchFamily="18" charset="0"/>
                <a:ea typeface="Times New Roman"/>
                <a:cs typeface="Times New Roman" panose="02020603050405020304" pitchFamily="18" charset="0"/>
              </a:rPr>
              <a:t> одержала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назву</a:t>
            </a:r>
            <a:r>
              <a:rPr lang="ru-RU" sz="2800" b="1" dirty="0">
                <a:solidFill>
                  <a:srgbClr val="000000"/>
                </a:solidFill>
                <a:latin typeface="Times New Roman" panose="02020603050405020304" pitchFamily="18" charset="0"/>
                <a:ea typeface="Times New Roman"/>
                <a:cs typeface="Times New Roman" panose="02020603050405020304" pitchFamily="18" charset="0"/>
              </a:rPr>
              <a:t>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Дике</a:t>
            </a:r>
            <a:r>
              <a:rPr lang="ru-RU" sz="2800" b="1" dirty="0">
                <a:solidFill>
                  <a:srgbClr val="000000"/>
                </a:solidFill>
                <a:latin typeface="Times New Roman" panose="02020603050405020304" pitchFamily="18" charset="0"/>
                <a:ea typeface="Times New Roman"/>
                <a:cs typeface="Times New Roman" panose="02020603050405020304" pitchFamily="18" charset="0"/>
              </a:rPr>
              <a:t> поле". </a:t>
            </a:r>
          </a:p>
          <a:p>
            <a:r>
              <a:rPr lang="ru-RU" sz="2800" dirty="0" err="1">
                <a:solidFill>
                  <a:srgbClr val="000000"/>
                </a:solidFill>
                <a:latin typeface="Times New Roman" panose="02020603050405020304" pitchFamily="18" charset="0"/>
                <a:ea typeface="Times New Roman"/>
                <a:cs typeface="Times New Roman" panose="02020603050405020304" pitchFamily="18" charset="0"/>
              </a:rPr>
              <a:t>Проти</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постійних</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татарських</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нападів</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Московська</a:t>
            </a:r>
            <a:r>
              <a:rPr lang="ru-RU" sz="2800" dirty="0">
                <a:solidFill>
                  <a:srgbClr val="000000"/>
                </a:solidFill>
                <a:latin typeface="Times New Roman" panose="02020603050405020304" pitchFamily="18" charset="0"/>
                <a:ea typeface="Times New Roman"/>
                <a:cs typeface="Times New Roman" panose="02020603050405020304" pitchFamily="18" charset="0"/>
              </a:rPr>
              <a:t> держава почала </a:t>
            </a:r>
            <a:r>
              <a:rPr lang="ru-RU" sz="2800" dirty="0" err="1">
                <a:solidFill>
                  <a:srgbClr val="000000"/>
                </a:solidFill>
                <a:latin typeface="Times New Roman" panose="02020603050405020304" pitchFamily="18" charset="0"/>
                <a:ea typeface="Times New Roman"/>
                <a:cs typeface="Times New Roman" panose="02020603050405020304" pitchFamily="18" charset="0"/>
              </a:rPr>
              <a:t>будувати</a:t>
            </a:r>
            <a:r>
              <a:rPr lang="ru-RU" sz="2800" dirty="0">
                <a:solidFill>
                  <a:srgbClr val="000000"/>
                </a:solidFill>
                <a:latin typeface="Times New Roman" panose="02020603050405020304" pitchFamily="18" charset="0"/>
                <a:ea typeface="Times New Roman"/>
                <a:cs typeface="Times New Roman" panose="02020603050405020304" pitchFamily="18" charset="0"/>
              </a:rPr>
              <a:t> в Дикому </a:t>
            </a:r>
            <a:r>
              <a:rPr lang="ru-RU" sz="2800" dirty="0" err="1">
                <a:solidFill>
                  <a:srgbClr val="000000"/>
                </a:solidFill>
                <a:latin typeface="Times New Roman" panose="02020603050405020304" pitchFamily="18" charset="0"/>
                <a:ea typeface="Times New Roman"/>
                <a:cs typeface="Times New Roman" panose="02020603050405020304" pitchFamily="18" charset="0"/>
              </a:rPr>
              <a:t>полі</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укріплення</a:t>
            </a:r>
            <a:r>
              <a:rPr lang="ru-RU" sz="2800" b="1" dirty="0">
                <a:solidFill>
                  <a:srgbClr val="000000"/>
                </a:solidFill>
                <a:latin typeface="Times New Roman" panose="02020603050405020304" pitchFamily="18" charset="0"/>
                <a:ea typeface="Times New Roman"/>
                <a:cs typeface="Times New Roman" panose="02020603050405020304" pitchFamily="18" charset="0"/>
              </a:rPr>
              <a:t> у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вигляді</a:t>
            </a:r>
            <a:r>
              <a:rPr lang="ru-RU" sz="2800" b="1" dirty="0">
                <a:solidFill>
                  <a:srgbClr val="000000"/>
                </a:solidFill>
                <a:latin typeface="Times New Roman" panose="02020603050405020304" pitchFamily="18" charset="0"/>
                <a:ea typeface="Times New Roman"/>
                <a:cs typeface="Times New Roman" panose="02020603050405020304" pitchFamily="18" charset="0"/>
              </a:rPr>
              <a:t> маленьких </a:t>
            </a:r>
            <a:r>
              <a:rPr lang="ru-RU" sz="2800" b="1" dirty="0" err="1">
                <a:solidFill>
                  <a:srgbClr val="000000"/>
                </a:solidFill>
                <a:latin typeface="Times New Roman" panose="02020603050405020304" pitchFamily="18" charset="0"/>
                <a:ea typeface="Times New Roman"/>
                <a:cs typeface="Times New Roman" panose="02020603050405020304" pitchFamily="18" charset="0"/>
              </a:rPr>
              <a:t>фортець</a:t>
            </a:r>
            <a:r>
              <a:rPr lang="ru-RU" sz="2800" b="1" dirty="0">
                <a:solidFill>
                  <a:srgbClr val="000000"/>
                </a:solidFill>
                <a:latin typeface="Times New Roman" panose="02020603050405020304" pitchFamily="18" charset="0"/>
                <a:ea typeface="Times New Roman"/>
                <a:cs typeface="Times New Roman" panose="02020603050405020304" pitchFamily="18" charset="0"/>
              </a:rPr>
              <a:t>.</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p>
          <a:p>
            <a:r>
              <a:rPr lang="ru-RU" sz="2800" dirty="0">
                <a:solidFill>
                  <a:srgbClr val="000000"/>
                </a:solidFill>
                <a:latin typeface="Times New Roman" panose="02020603050405020304" pitchFamily="18" charset="0"/>
                <a:ea typeface="Times New Roman"/>
                <a:cs typeface="Times New Roman" panose="02020603050405020304" pitchFamily="18" charset="0"/>
              </a:rPr>
              <a:t>З </a:t>
            </a:r>
            <a:r>
              <a:rPr lang="ru-RU" sz="2800" dirty="0" err="1">
                <a:solidFill>
                  <a:srgbClr val="000000"/>
                </a:solidFill>
                <a:latin typeface="Times New Roman" panose="02020603050405020304" pitchFamily="18" charset="0"/>
                <a:ea typeface="Times New Roman"/>
                <a:cs typeface="Times New Roman" panose="02020603050405020304" pitchFamily="18" charset="0"/>
              </a:rPr>
              <a:t>бігом</a:t>
            </a:r>
            <a:r>
              <a:rPr lang="ru-RU" sz="2800" dirty="0">
                <a:solidFill>
                  <a:srgbClr val="000000"/>
                </a:solidFill>
                <a:latin typeface="Times New Roman" panose="02020603050405020304" pitchFamily="18" charset="0"/>
                <a:ea typeface="Times New Roman"/>
                <a:cs typeface="Times New Roman" panose="02020603050405020304" pitchFamily="18" charset="0"/>
              </a:rPr>
              <a:t> часу </a:t>
            </a:r>
            <a:r>
              <a:rPr lang="ru-RU" sz="2800" dirty="0" err="1">
                <a:solidFill>
                  <a:srgbClr val="000000"/>
                </a:solidFill>
                <a:latin typeface="Times New Roman" panose="02020603050405020304" pitchFamily="18" charset="0"/>
                <a:ea typeface="Times New Roman"/>
                <a:cs typeface="Times New Roman" panose="02020603050405020304" pitchFamily="18" charset="0"/>
              </a:rPr>
              <a:t>лінія</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цих</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фортець</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посувалася</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щораз</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далі</a:t>
            </a:r>
            <a:r>
              <a:rPr lang="ru-RU" sz="2800" dirty="0">
                <a:solidFill>
                  <a:srgbClr val="000000"/>
                </a:solidFill>
                <a:latin typeface="Times New Roman" panose="02020603050405020304" pitchFamily="18" charset="0"/>
                <a:ea typeface="Times New Roman"/>
                <a:cs typeface="Times New Roman" panose="02020603050405020304" pitchFamily="18" charset="0"/>
              </a:rPr>
              <a:t> на </a:t>
            </a:r>
            <a:r>
              <a:rPr lang="ru-RU" sz="2800" dirty="0" err="1">
                <a:solidFill>
                  <a:srgbClr val="000000"/>
                </a:solidFill>
                <a:latin typeface="Times New Roman" panose="02020603050405020304" pitchFamily="18" charset="0"/>
                <a:ea typeface="Times New Roman"/>
                <a:cs typeface="Times New Roman" panose="02020603050405020304" pitchFamily="18" charset="0"/>
              </a:rPr>
              <a:t>південь</a:t>
            </a:r>
            <a:r>
              <a:rPr lang="ru-RU" sz="2800" dirty="0">
                <a:solidFill>
                  <a:srgbClr val="000000"/>
                </a:solidFill>
                <a:latin typeface="Times New Roman" panose="02020603050405020304" pitchFamily="18" charset="0"/>
                <a:ea typeface="Times New Roman"/>
                <a:cs typeface="Times New Roman" panose="02020603050405020304" pitchFamily="18" charset="0"/>
              </a:rPr>
              <a:t>, але </a:t>
            </a:r>
            <a:r>
              <a:rPr lang="ru-RU" sz="2800" dirty="0" err="1">
                <a:solidFill>
                  <a:srgbClr val="000000"/>
                </a:solidFill>
                <a:latin typeface="Times New Roman" panose="02020603050405020304" pitchFamily="18" charset="0"/>
                <a:ea typeface="Times New Roman"/>
                <a:cs typeface="Times New Roman" panose="02020603050405020304" pitchFamily="18" charset="0"/>
              </a:rPr>
              <a:t>хліборобської</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людності</a:t>
            </a:r>
            <a:r>
              <a:rPr lang="ru-RU" sz="2800" dirty="0">
                <a:solidFill>
                  <a:srgbClr val="000000"/>
                </a:solidFill>
                <a:latin typeface="Times New Roman" panose="02020603050405020304" pitchFamily="18" charset="0"/>
                <a:ea typeface="Times New Roman"/>
                <a:cs typeface="Times New Roman" panose="02020603050405020304" pitchFamily="18" charset="0"/>
              </a:rPr>
              <a:t>, на яку </a:t>
            </a:r>
            <a:r>
              <a:rPr lang="ru-RU" sz="2800" dirty="0" err="1">
                <a:solidFill>
                  <a:srgbClr val="000000"/>
                </a:solidFill>
                <a:latin typeface="Times New Roman" panose="02020603050405020304" pitchFamily="18" charset="0"/>
                <a:ea typeface="Times New Roman"/>
                <a:cs typeface="Times New Roman" panose="02020603050405020304" pitchFamily="18" charset="0"/>
              </a:rPr>
              <a:t>розраховував</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московський</a:t>
            </a:r>
            <a:r>
              <a:rPr lang="ru-RU" sz="2800" dirty="0">
                <a:solidFill>
                  <a:srgbClr val="000000"/>
                </a:solidFill>
                <a:latin typeface="Times New Roman" panose="02020603050405020304" pitchFamily="18" charset="0"/>
                <a:ea typeface="Times New Roman"/>
                <a:cs typeface="Times New Roman" panose="02020603050405020304" pitchFamily="18" charset="0"/>
              </a:rPr>
              <a:t> уряд </a:t>
            </a:r>
            <a:r>
              <a:rPr lang="ru-RU" sz="2800" dirty="0" err="1">
                <a:solidFill>
                  <a:srgbClr val="000000"/>
                </a:solidFill>
                <a:latin typeface="Times New Roman" panose="02020603050405020304" pitchFamily="18" charset="0"/>
                <a:ea typeface="Times New Roman"/>
                <a:cs typeface="Times New Roman" panose="02020603050405020304" pitchFamily="18" charset="0"/>
              </a:rPr>
              <a:t>надаючи</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пільги</a:t>
            </a:r>
            <a:r>
              <a:rPr lang="ru-RU" sz="2800" dirty="0">
                <a:solidFill>
                  <a:srgbClr val="000000"/>
                </a:solidFill>
                <a:latin typeface="Times New Roman" panose="02020603050405020304" pitchFamily="18" charset="0"/>
                <a:ea typeface="Times New Roman"/>
                <a:cs typeface="Times New Roman" panose="02020603050405020304" pitchFamily="18" charset="0"/>
              </a:rPr>
              <a:t>, не </a:t>
            </a:r>
            <a:r>
              <a:rPr lang="ru-RU" sz="2800" dirty="0" err="1">
                <a:solidFill>
                  <a:srgbClr val="000000"/>
                </a:solidFill>
                <a:latin typeface="Times New Roman" panose="02020603050405020304" pitchFamily="18" charset="0"/>
                <a:ea typeface="Times New Roman"/>
                <a:cs typeface="Times New Roman" panose="02020603050405020304" pitchFamily="18" charset="0"/>
              </a:rPr>
              <a:t>вистачало</a:t>
            </a:r>
            <a:r>
              <a:rPr lang="ru-RU" sz="2800" dirty="0">
                <a:solidFill>
                  <a:srgbClr val="000000"/>
                </a:solidFill>
                <a:latin typeface="Times New Roman" panose="02020603050405020304" pitchFamily="18" charset="0"/>
                <a:ea typeface="Times New Roman"/>
                <a:cs typeface="Times New Roman" panose="02020603050405020304" pitchFamily="18" charset="0"/>
              </a:rPr>
              <a:t>, і </a:t>
            </a:r>
            <a:r>
              <a:rPr lang="ru-RU" sz="2800" dirty="0" err="1">
                <a:solidFill>
                  <a:srgbClr val="000000"/>
                </a:solidFill>
                <a:latin typeface="Times New Roman" panose="02020603050405020304" pitchFamily="18" charset="0"/>
                <a:ea typeface="Times New Roman"/>
                <a:cs typeface="Times New Roman" panose="02020603050405020304" pitchFamily="18" charset="0"/>
              </a:rPr>
              <a:t>укріплення</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опинилися</a:t>
            </a:r>
            <a:r>
              <a:rPr lang="ru-RU" sz="2800" dirty="0">
                <a:solidFill>
                  <a:srgbClr val="000000"/>
                </a:solidFill>
                <a:latin typeface="Times New Roman" panose="02020603050405020304" pitchFamily="18" charset="0"/>
                <a:ea typeface="Times New Roman"/>
                <a:cs typeface="Times New Roman" panose="02020603050405020304" pitchFamily="18" charset="0"/>
              </a:rPr>
              <a:t> на </a:t>
            </a:r>
            <a:r>
              <a:rPr lang="ru-RU" sz="2800" dirty="0" err="1">
                <a:solidFill>
                  <a:srgbClr val="000000"/>
                </a:solidFill>
                <a:latin typeface="Times New Roman" panose="02020603050405020304" pitchFamily="18" charset="0"/>
                <a:ea typeface="Times New Roman"/>
                <a:cs typeface="Times New Roman" panose="02020603050405020304" pitchFamily="18" charset="0"/>
              </a:rPr>
              <a:t>ворожій</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r>
              <a:rPr lang="ru-RU" sz="2800" dirty="0" err="1">
                <a:solidFill>
                  <a:srgbClr val="000000"/>
                </a:solidFill>
                <a:latin typeface="Times New Roman" panose="02020603050405020304" pitchFamily="18" charset="0"/>
                <a:ea typeface="Times New Roman"/>
                <a:cs typeface="Times New Roman" panose="02020603050405020304" pitchFamily="18" charset="0"/>
              </a:rPr>
              <a:t>території</a:t>
            </a:r>
            <a:r>
              <a:rPr lang="ru-RU" sz="2800" dirty="0">
                <a:solidFill>
                  <a:srgbClr val="000000"/>
                </a:solidFill>
                <a:latin typeface="Times New Roman" panose="02020603050405020304" pitchFamily="18" charset="0"/>
                <a:ea typeface="Times New Roman"/>
                <a:cs typeface="Times New Roman" panose="02020603050405020304" pitchFamily="18" charset="0"/>
              </a:rPr>
              <a:t>. </a:t>
            </a:r>
            <a:endParaRPr lang="ru-RU"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19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55108" y="344488"/>
            <a:ext cx="11576480" cy="6140450"/>
          </a:xfrm>
        </p:spPr>
        <p:txBody>
          <a:bodyPr>
            <a:normAutofit/>
          </a:bodyPr>
          <a:lstStyle/>
          <a:p>
            <a:pPr marL="0" indent="0">
              <a:buNone/>
            </a:pPr>
            <a:r>
              <a:rPr lang="uk-UA"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Робота з поняттями:</a:t>
            </a:r>
            <a:endParaRPr lang="uk-UA"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Слобідська Україна </a:t>
            </a:r>
            <a:r>
              <a:rPr lang="uk-UA" dirty="0">
                <a:latin typeface="Times New Roman" panose="02020603050405020304" pitchFamily="18" charset="0"/>
                <a:cs typeface="Times New Roman" panose="02020603050405020304" pitchFamily="18" charset="0"/>
              </a:rPr>
              <a:t>– історична область, до якої входили території сучасних Харківської, східної частини Сумської, північної частини Донецької та Луганської областей України; південно-східні  частини Воронезької, південно-західної частини Бєлгородської, південь Курської областей Росії.</a:t>
            </a:r>
          </a:p>
          <a:p>
            <a:pPr marL="0" indent="0">
              <a:buNone/>
            </a:pPr>
            <a:endParaRPr lang="uk-UA" b="1" dirty="0">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Колонізація</a:t>
            </a:r>
            <a:r>
              <a:rPr lang="uk-UA" dirty="0">
                <a:latin typeface="Times New Roman" panose="02020603050405020304" pitchFamily="18" charset="0"/>
                <a:cs typeface="Times New Roman" panose="02020603050405020304" pitchFamily="18" charset="0"/>
              </a:rPr>
              <a:t> — заселення і господарське освоєння вільних земель всередині країни (внутрішня колонізація), заснування поселень за межами своєї країни (зовнішня колонізація).</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71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2DD061-8BBC-43EB-B2AD-3A6A981CC3F8}"/>
              </a:ext>
            </a:extLst>
          </p:cNvPr>
          <p:cNvSpPr>
            <a:spLocks noGrp="1"/>
          </p:cNvSpPr>
          <p:nvPr>
            <p:ph type="title"/>
          </p:nvPr>
        </p:nvSpPr>
        <p:spPr>
          <a:xfrm>
            <a:off x="180475" y="365125"/>
            <a:ext cx="5344026" cy="6492875"/>
          </a:xfrm>
        </p:spPr>
        <p:txBody>
          <a:bodyPr>
            <a:normAutofit fontScale="90000"/>
          </a:bodyPr>
          <a:lstStyle/>
          <a:p>
            <a:r>
              <a:rPr lang="uk-UA" sz="2800" dirty="0"/>
              <a:t>У </a:t>
            </a:r>
            <a:r>
              <a:rPr lang="uk-UA" sz="2800" b="1" dirty="0"/>
              <a:t>середині Х</a:t>
            </a:r>
            <a:r>
              <a:rPr lang="en-US" sz="2800" b="1" dirty="0"/>
              <a:t>V</a:t>
            </a:r>
            <a:r>
              <a:rPr lang="uk-UA" sz="2800" b="1" dirty="0"/>
              <a:t>ІІ ст. </a:t>
            </a:r>
            <a:r>
              <a:rPr lang="uk-UA" sz="2800" dirty="0"/>
              <a:t>розпочинаються масові переселення українців на землі, що розташовувалися на схід від Гетьманщини на кордоні з Москвою. </a:t>
            </a:r>
            <a:r>
              <a:rPr lang="uk-UA" sz="2800" b="1" dirty="0"/>
              <a:t>Ці землі на </a:t>
            </a:r>
            <a:r>
              <a:rPr lang="uk-UA" sz="2800" b="1" dirty="0" err="1"/>
              <a:t>поч</a:t>
            </a:r>
            <a:r>
              <a:rPr lang="uk-UA" sz="2800" b="1" dirty="0"/>
              <a:t>. Х</a:t>
            </a:r>
            <a:r>
              <a:rPr lang="en-US" sz="2800" b="1" dirty="0"/>
              <a:t>V</a:t>
            </a:r>
            <a:r>
              <a:rPr lang="uk-UA" sz="2800" b="1" dirty="0"/>
              <a:t>ІІ ст. були незаселеними через спустошливі набіги татар</a:t>
            </a:r>
            <a:r>
              <a:rPr lang="uk-UA" sz="2800" dirty="0"/>
              <a:t>. Ще в 30-х роках Х</a:t>
            </a:r>
            <a:r>
              <a:rPr lang="en-US" sz="2800" dirty="0"/>
              <a:t>V</a:t>
            </a:r>
            <a:r>
              <a:rPr lang="uk-UA" sz="2800" dirty="0"/>
              <a:t>ІІ ст. сюди потяглися перші поселенці. А в середині Х</a:t>
            </a:r>
            <a:r>
              <a:rPr lang="en-US" sz="2800" dirty="0"/>
              <a:t>V</a:t>
            </a:r>
            <a:r>
              <a:rPr lang="uk-UA" sz="2800" dirty="0"/>
              <a:t>ІІ ст. цей рух став масовим. Ці землі отримали назву </a:t>
            </a:r>
            <a:r>
              <a:rPr lang="uk-UA" sz="2800" dirty="0">
                <a:solidFill>
                  <a:srgbClr val="FF0000"/>
                </a:solidFill>
              </a:rPr>
              <a:t>Слобідська Україна</a:t>
            </a:r>
            <a:r>
              <a:rPr lang="uk-UA" sz="2800" dirty="0"/>
              <a:t>.</a:t>
            </a:r>
            <a:br>
              <a:rPr lang="uk-UA" sz="2800" dirty="0"/>
            </a:br>
            <a:r>
              <a:rPr lang="uk-UA" sz="2800" dirty="0"/>
              <a:t>У другій половині </a:t>
            </a:r>
            <a:r>
              <a:rPr lang="en-US" sz="2800" dirty="0"/>
              <a:t>XVII </a:t>
            </a:r>
            <a:r>
              <a:rPr lang="uk-UA" sz="2800" dirty="0"/>
              <a:t>ст. Слобідською Україною називалася територія сучасних </a:t>
            </a:r>
            <a:r>
              <a:rPr lang="uk-UA" sz="2800" b="1" i="1" dirty="0"/>
              <a:t>Харківської, Сумської, півночі Донецької, Луганської областей</a:t>
            </a:r>
            <a:r>
              <a:rPr lang="uk-UA" sz="2800" dirty="0"/>
              <a:t>, а також прилеглих до них земель </a:t>
            </a:r>
            <a:r>
              <a:rPr lang="uk-UA" sz="2800" b="1" i="1" dirty="0"/>
              <a:t>Бєлгородської, Курської і Воронезької </a:t>
            </a:r>
            <a:r>
              <a:rPr lang="uk-UA" sz="2800" dirty="0"/>
              <a:t>областей Росії.</a:t>
            </a:r>
            <a:br>
              <a:rPr lang="uk-UA" sz="2800" dirty="0"/>
            </a:br>
            <a:endParaRPr lang="uk-UA" sz="2800" dirty="0"/>
          </a:p>
        </p:txBody>
      </p:sp>
      <p:pic>
        <p:nvPicPr>
          <p:cNvPr id="3" name="Рисунок 2">
            <a:extLst>
              <a:ext uri="{FF2B5EF4-FFF2-40B4-BE49-F238E27FC236}">
                <a16:creationId xmlns:a16="http://schemas.microsoft.com/office/drawing/2014/main" id="{78ADE28A-F002-4B5E-899C-FC0D04A78FBB}"/>
              </a:ext>
            </a:extLst>
          </p:cNvPr>
          <p:cNvPicPr>
            <a:picLocks noChangeAspect="1"/>
          </p:cNvPicPr>
          <p:nvPr/>
        </p:nvPicPr>
        <p:blipFill>
          <a:blip r:embed="rId2"/>
          <a:stretch>
            <a:fillRect/>
          </a:stretch>
        </p:blipFill>
        <p:spPr>
          <a:xfrm>
            <a:off x="5524500" y="748214"/>
            <a:ext cx="6667500" cy="5000625"/>
          </a:xfrm>
          <a:prstGeom prst="rect">
            <a:avLst/>
          </a:prstGeom>
        </p:spPr>
      </p:pic>
    </p:spTree>
    <p:extLst>
      <p:ext uri="{BB962C8B-B14F-4D97-AF65-F5344CB8AC3E}">
        <p14:creationId xmlns:p14="http://schemas.microsoft.com/office/powerpoint/2010/main" val="357468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962" y="225469"/>
            <a:ext cx="11709647" cy="5205015"/>
          </a:xfrm>
          <a:prstGeom prst="rect">
            <a:avLst/>
          </a:prstGeom>
        </p:spPr>
        <p:txBody>
          <a:bodyPr wrap="square">
            <a:spAutoFit/>
          </a:bodyPr>
          <a:lstStyle/>
          <a:p>
            <a:pPr algn="just">
              <a:lnSpc>
                <a:spcPct val="107000"/>
              </a:lnSpc>
              <a:spcAft>
                <a:spcPts val="800"/>
              </a:spcAft>
            </a:pPr>
            <a:r>
              <a:rPr lang="uk-UA"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Робота з поняттями:</a:t>
            </a:r>
          </a:p>
          <a:p>
            <a:pPr algn="just">
              <a:lnSpc>
                <a:spcPct val="107000"/>
              </a:lnSpc>
              <a:spcAft>
                <a:spcPts val="800"/>
              </a:spcAft>
            </a:pPr>
            <a:endParaRPr lang="ru-RU" sz="3600" b="1" dirty="0">
              <a:solidFill>
                <a:prstClr val="black"/>
              </a:solidFill>
              <a:latin typeface="Times New Roman" panose="02020603050405020304" pitchFamily="18" charset="0"/>
              <a:ea typeface="Times New Roman"/>
              <a:cs typeface="Times New Roman" panose="02020603050405020304" pitchFamily="18" charset="0"/>
            </a:endParaRPr>
          </a:p>
          <a:p>
            <a:pPr algn="just">
              <a:lnSpc>
                <a:spcPct val="107000"/>
              </a:lnSpc>
              <a:spcAft>
                <a:spcPts val="800"/>
              </a:spcAft>
            </a:pPr>
            <a:r>
              <a:rPr lang="ru-RU" sz="3600" b="1" dirty="0">
                <a:solidFill>
                  <a:prstClr val="black"/>
                </a:solidFill>
                <a:latin typeface="Times New Roman" panose="02020603050405020304" pitchFamily="18" charset="0"/>
                <a:ea typeface="Times New Roman"/>
                <a:cs typeface="Times New Roman" panose="02020603050405020304" pitchFamily="18" charset="0"/>
              </a:rPr>
              <a:t>Слободами </a:t>
            </a:r>
            <a:r>
              <a:rPr lang="ru-RU" sz="3600" b="1" dirty="0" err="1">
                <a:solidFill>
                  <a:prstClr val="black"/>
                </a:solidFill>
                <a:latin typeface="Times New Roman" panose="02020603050405020304" pitchFamily="18" charset="0"/>
                <a:ea typeface="Times New Roman"/>
                <a:cs typeface="Times New Roman" panose="02020603050405020304" pitchFamily="18" charset="0"/>
              </a:rPr>
              <a:t>називали</a:t>
            </a:r>
            <a:r>
              <a:rPr lang="ru-RU" sz="3600" b="1" dirty="0">
                <a:solidFill>
                  <a:prstClr val="black"/>
                </a:solidFill>
                <a:latin typeface="Times New Roman" panose="02020603050405020304" pitchFamily="18" charset="0"/>
                <a:ea typeface="Times New Roman"/>
                <a:cs typeface="Times New Roman" panose="02020603050405020304" pitchFamily="18" charset="0"/>
              </a:rPr>
              <a:t> </a:t>
            </a:r>
            <a:r>
              <a:rPr lang="ru-RU" sz="3600" b="1" dirty="0" err="1">
                <a:solidFill>
                  <a:prstClr val="black"/>
                </a:solidFill>
                <a:latin typeface="Times New Roman" panose="02020603050405020304" pitchFamily="18" charset="0"/>
                <a:ea typeface="Times New Roman"/>
                <a:cs typeface="Times New Roman" panose="02020603050405020304" pitchFamily="18" charset="0"/>
              </a:rPr>
              <a:t>поселення</a:t>
            </a:r>
            <a:r>
              <a:rPr lang="ru-RU" sz="3600" b="1" dirty="0">
                <a:solidFill>
                  <a:prstClr val="black"/>
                </a:solidFill>
                <a:latin typeface="Times New Roman" panose="02020603050405020304" pitchFamily="18" charset="0"/>
                <a:ea typeface="Times New Roman"/>
                <a:cs typeface="Times New Roman" panose="02020603050405020304" pitchFamily="18" charset="0"/>
              </a:rPr>
              <a:t>, </a:t>
            </a:r>
            <a:r>
              <a:rPr lang="ru-RU" sz="3600" b="1" dirty="0" err="1">
                <a:solidFill>
                  <a:prstClr val="black"/>
                </a:solidFill>
                <a:latin typeface="Times New Roman" panose="02020603050405020304" pitchFamily="18" charset="0"/>
                <a:ea typeface="Times New Roman"/>
                <a:cs typeface="Times New Roman" panose="02020603050405020304" pitchFamily="18" charset="0"/>
              </a:rPr>
              <a:t>що</a:t>
            </a:r>
            <a:r>
              <a:rPr lang="ru-RU" sz="3600" b="1" dirty="0">
                <a:solidFill>
                  <a:prstClr val="black"/>
                </a:solidFill>
                <a:latin typeface="Times New Roman" panose="02020603050405020304" pitchFamily="18" charset="0"/>
                <a:ea typeface="Times New Roman"/>
                <a:cs typeface="Times New Roman" panose="02020603050405020304" pitchFamily="18" charset="0"/>
              </a:rPr>
              <a:t> </a:t>
            </a:r>
            <a:r>
              <a:rPr lang="ru-RU" sz="3600" b="1" dirty="0" err="1">
                <a:solidFill>
                  <a:prstClr val="black"/>
                </a:solidFill>
                <a:latin typeface="Times New Roman" panose="02020603050405020304" pitchFamily="18" charset="0"/>
                <a:ea typeface="Times New Roman"/>
                <a:cs typeface="Times New Roman" panose="02020603050405020304" pitchFamily="18" charset="0"/>
              </a:rPr>
              <a:t>користувалися</a:t>
            </a:r>
            <a:r>
              <a:rPr lang="ru-RU" sz="3600" b="1" dirty="0">
                <a:solidFill>
                  <a:prstClr val="black"/>
                </a:solidFill>
                <a:latin typeface="Times New Roman" panose="02020603050405020304" pitchFamily="18" charset="0"/>
                <a:ea typeface="Times New Roman"/>
                <a:cs typeface="Times New Roman" panose="02020603050405020304" pitchFamily="18" charset="0"/>
              </a:rPr>
              <a:t> </a:t>
            </a:r>
            <a:r>
              <a:rPr lang="ru-RU" sz="3600" b="1" dirty="0" err="1">
                <a:solidFill>
                  <a:prstClr val="black"/>
                </a:solidFill>
                <a:latin typeface="Times New Roman" panose="02020603050405020304" pitchFamily="18" charset="0"/>
                <a:ea typeface="Times New Roman"/>
                <a:cs typeface="Times New Roman" panose="02020603050405020304" pitchFamily="18" charset="0"/>
              </a:rPr>
              <a:t>пільгами</a:t>
            </a:r>
            <a:r>
              <a:rPr lang="ru-RU" sz="3600" b="1" dirty="0">
                <a:solidFill>
                  <a:prstClr val="black"/>
                </a:solidFill>
                <a:latin typeface="Times New Roman" panose="02020603050405020304" pitchFamily="18" charset="0"/>
                <a:ea typeface="Times New Roman"/>
                <a:cs typeface="Times New Roman" panose="02020603050405020304" pitchFamily="18" charset="0"/>
              </a:rPr>
              <a:t>:</a:t>
            </a:r>
            <a:r>
              <a:rPr lang="ru-RU" sz="3600" dirty="0">
                <a:solidFill>
                  <a:prstClr val="black"/>
                </a:solidFill>
                <a:latin typeface="Times New Roman" panose="02020603050405020304" pitchFamily="18" charset="0"/>
                <a:ea typeface="Times New Roman"/>
                <a:cs typeface="Times New Roman" panose="02020603050405020304" pitchFamily="18" charset="0"/>
              </a:rPr>
              <a:t> </a:t>
            </a:r>
            <a:r>
              <a:rPr lang="ru-RU" sz="3600" dirty="0" err="1">
                <a:solidFill>
                  <a:prstClr val="black"/>
                </a:solidFill>
                <a:latin typeface="Times New Roman" panose="02020603050405020304" pitchFamily="18" charset="0"/>
                <a:ea typeface="Times New Roman"/>
                <a:cs typeface="Times New Roman" panose="02020603050405020304" pitchFamily="18" charset="0"/>
              </a:rPr>
              <a:t>протягом</a:t>
            </a:r>
            <a:r>
              <a:rPr lang="ru-RU" sz="3600" dirty="0">
                <a:solidFill>
                  <a:prstClr val="black"/>
                </a:solidFill>
                <a:latin typeface="Times New Roman" panose="02020603050405020304" pitchFamily="18" charset="0"/>
                <a:ea typeface="Times New Roman"/>
                <a:cs typeface="Times New Roman" panose="02020603050405020304" pitchFamily="18" charset="0"/>
              </a:rPr>
              <a:t> 10—40 </a:t>
            </a:r>
            <a:r>
              <a:rPr lang="ru-RU" sz="3600" dirty="0" err="1">
                <a:solidFill>
                  <a:prstClr val="black"/>
                </a:solidFill>
                <a:latin typeface="Times New Roman" panose="02020603050405020304" pitchFamily="18" charset="0"/>
                <a:ea typeface="Times New Roman"/>
                <a:cs typeface="Times New Roman" panose="02020603050405020304" pitchFamily="18" charset="0"/>
              </a:rPr>
              <a:t>років</a:t>
            </a:r>
            <a:r>
              <a:rPr lang="ru-RU" sz="3600" dirty="0">
                <a:solidFill>
                  <a:prstClr val="black"/>
                </a:solidFill>
                <a:latin typeface="Times New Roman" panose="02020603050405020304" pitchFamily="18" charset="0"/>
                <a:ea typeface="Times New Roman"/>
                <a:cs typeface="Times New Roman" panose="02020603050405020304" pitchFamily="18" charset="0"/>
              </a:rPr>
              <a:t> не платили </a:t>
            </a:r>
            <a:r>
              <a:rPr lang="ru-RU" sz="3600" dirty="0" err="1">
                <a:solidFill>
                  <a:prstClr val="black"/>
                </a:solidFill>
                <a:latin typeface="Times New Roman" panose="02020603050405020304" pitchFamily="18" charset="0"/>
                <a:ea typeface="Times New Roman"/>
                <a:cs typeface="Times New Roman" panose="02020603050405020304" pitchFamily="18" charset="0"/>
              </a:rPr>
              <a:t>податків</a:t>
            </a:r>
            <a:r>
              <a:rPr lang="ru-RU" sz="3600" dirty="0">
                <a:solidFill>
                  <a:prstClr val="black"/>
                </a:solidFill>
                <a:latin typeface="Times New Roman" panose="02020603050405020304" pitchFamily="18" charset="0"/>
                <a:ea typeface="Times New Roman"/>
                <a:cs typeface="Times New Roman" panose="02020603050405020304" pitchFamily="18" charset="0"/>
              </a:rPr>
              <a:t> </a:t>
            </a:r>
            <a:r>
              <a:rPr lang="ru-RU" sz="3600" dirty="0" err="1">
                <a:solidFill>
                  <a:prstClr val="black"/>
                </a:solidFill>
                <a:latin typeface="Times New Roman" panose="02020603050405020304" pitchFamily="18" charset="0"/>
                <a:ea typeface="Times New Roman"/>
                <a:cs typeface="Times New Roman" panose="02020603050405020304" pitchFamily="18" charset="0"/>
              </a:rPr>
              <a:t>із</a:t>
            </a:r>
            <a:r>
              <a:rPr lang="ru-RU" sz="3600" dirty="0">
                <a:solidFill>
                  <a:prstClr val="black"/>
                </a:solidFill>
                <a:latin typeface="Times New Roman" panose="02020603050405020304" pitchFamily="18" charset="0"/>
                <a:ea typeface="Times New Roman"/>
                <a:cs typeface="Times New Roman" panose="02020603050405020304" pitchFamily="18" charset="0"/>
              </a:rPr>
              <a:t> </a:t>
            </a:r>
            <a:r>
              <a:rPr lang="ru-RU" sz="3600" dirty="0" err="1">
                <a:solidFill>
                  <a:prstClr val="black"/>
                </a:solidFill>
                <a:latin typeface="Times New Roman" panose="02020603050405020304" pitchFamily="18" charset="0"/>
                <a:ea typeface="Times New Roman"/>
                <a:cs typeface="Times New Roman" panose="02020603050405020304" pitchFamily="18" charset="0"/>
              </a:rPr>
              <a:t>торгових</a:t>
            </a:r>
            <a:r>
              <a:rPr lang="ru-RU" sz="3600" dirty="0">
                <a:solidFill>
                  <a:prstClr val="black"/>
                </a:solidFill>
                <a:latin typeface="Times New Roman" panose="02020603050405020304" pitchFamily="18" charset="0"/>
                <a:ea typeface="Times New Roman"/>
                <a:cs typeface="Times New Roman" panose="02020603050405020304" pitchFamily="18" charset="0"/>
              </a:rPr>
              <a:t> </a:t>
            </a:r>
            <a:r>
              <a:rPr lang="ru-RU" sz="3600" dirty="0" err="1">
                <a:solidFill>
                  <a:prstClr val="black"/>
                </a:solidFill>
                <a:latin typeface="Times New Roman" panose="02020603050405020304" pitchFamily="18" charset="0"/>
                <a:ea typeface="Times New Roman"/>
                <a:cs typeface="Times New Roman" panose="02020603050405020304" pitchFamily="18" charset="0"/>
              </a:rPr>
              <a:t>операцій</a:t>
            </a:r>
            <a:r>
              <a:rPr lang="ru-RU" sz="3600" dirty="0">
                <a:solidFill>
                  <a:prstClr val="black"/>
                </a:solidFill>
                <a:latin typeface="Times New Roman" panose="02020603050405020304" pitchFamily="18" charset="0"/>
                <a:ea typeface="Times New Roman"/>
                <a:cs typeface="Times New Roman" panose="02020603050405020304" pitchFamily="18" charset="0"/>
              </a:rPr>
              <a:t>, з занять </a:t>
            </a:r>
            <a:r>
              <a:rPr lang="ru-RU" sz="3600" dirty="0" err="1">
                <a:solidFill>
                  <a:prstClr val="black"/>
                </a:solidFill>
                <a:latin typeface="Times New Roman" panose="02020603050405020304" pitchFamily="18" charset="0"/>
                <a:ea typeface="Times New Roman"/>
                <a:cs typeface="Times New Roman" panose="02020603050405020304" pitchFamily="18" charset="0"/>
              </a:rPr>
              <a:t>промислами</a:t>
            </a:r>
            <a:r>
              <a:rPr lang="ru-RU" sz="3600" dirty="0">
                <a:solidFill>
                  <a:prstClr val="black"/>
                </a:solidFill>
                <a:latin typeface="Times New Roman" panose="02020603050405020304" pitchFamily="18" charset="0"/>
                <a:ea typeface="Times New Roman"/>
                <a:cs typeface="Times New Roman" panose="02020603050405020304" pitchFamily="18" charset="0"/>
              </a:rPr>
              <a:t> і ремеслами.</a:t>
            </a:r>
            <a:endParaRPr lang="uk-UA" sz="36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k-UA"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Займанщина</a:t>
            </a:r>
            <a:r>
              <a:rPr lang="uk-UA"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елемент звичаєвого права, який дозволяв на підставі першого «займу» володіти землею.  </a:t>
            </a:r>
          </a:p>
        </p:txBody>
      </p:sp>
    </p:spTree>
    <p:extLst>
      <p:ext uri="{BB962C8B-B14F-4D97-AF65-F5344CB8AC3E}">
        <p14:creationId xmlns:p14="http://schemas.microsoft.com/office/powerpoint/2010/main" val="384238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AE904A-2C74-4760-BD90-E900EA1D9225}"/>
              </a:ext>
            </a:extLst>
          </p:cNvPr>
          <p:cNvSpPr>
            <a:spLocks noGrp="1"/>
          </p:cNvSpPr>
          <p:nvPr>
            <p:ph type="title"/>
          </p:nvPr>
        </p:nvSpPr>
        <p:spPr>
          <a:xfrm>
            <a:off x="838200" y="365125"/>
            <a:ext cx="10515600" cy="6240212"/>
          </a:xfrm>
        </p:spPr>
        <p:txBody>
          <a:bodyPr/>
          <a:lstStyle/>
          <a:p>
            <a:r>
              <a:rPr lang="ru-RU" dirty="0" err="1"/>
              <a:t>Назва</a:t>
            </a:r>
            <a:r>
              <a:rPr lang="ru-RU" dirty="0"/>
              <a:t> «</a:t>
            </a:r>
            <a:r>
              <a:rPr lang="ru-RU" b="1" dirty="0" err="1"/>
              <a:t>Слобідська</a:t>
            </a:r>
            <a:r>
              <a:rPr lang="ru-RU" b="1" dirty="0"/>
              <a:t> </a:t>
            </a:r>
            <a:r>
              <a:rPr lang="ru-RU" b="1" dirty="0" err="1"/>
              <a:t>Україна</a:t>
            </a:r>
            <a:r>
              <a:rPr lang="ru-RU" dirty="0"/>
              <a:t>», </a:t>
            </a:r>
            <a:r>
              <a:rPr lang="ru-RU" dirty="0" err="1"/>
              <a:t>або</a:t>
            </a:r>
            <a:r>
              <a:rPr lang="ru-RU" dirty="0"/>
              <a:t> «Слобожанщина», походить </a:t>
            </a:r>
            <a:r>
              <a:rPr lang="ru-RU" dirty="0" err="1"/>
              <a:t>від</a:t>
            </a:r>
            <a:r>
              <a:rPr lang="ru-RU" dirty="0"/>
              <a:t> </a:t>
            </a:r>
            <a:r>
              <a:rPr lang="ru-RU" dirty="0" err="1"/>
              <a:t>назви</a:t>
            </a:r>
            <a:r>
              <a:rPr lang="ru-RU" dirty="0"/>
              <a:t> слобод — </a:t>
            </a:r>
            <a:r>
              <a:rPr lang="ru-RU" dirty="0" err="1"/>
              <a:t>поселень</a:t>
            </a:r>
            <a:r>
              <a:rPr lang="ru-RU" dirty="0"/>
              <a:t>, </a:t>
            </a:r>
            <a:r>
              <a:rPr lang="ru-RU" dirty="0" err="1"/>
              <a:t>які</a:t>
            </a:r>
            <a:r>
              <a:rPr lang="ru-RU" dirty="0"/>
              <a:t> </a:t>
            </a:r>
            <a:r>
              <a:rPr lang="ru-RU" dirty="0" err="1"/>
              <a:t>засновували</a:t>
            </a:r>
            <a:r>
              <a:rPr lang="ru-RU" dirty="0"/>
              <a:t> на </a:t>
            </a:r>
            <a:r>
              <a:rPr lang="ru-RU" dirty="0" err="1"/>
              <a:t>цій</a:t>
            </a:r>
            <a:r>
              <a:rPr lang="ru-RU" dirty="0"/>
              <a:t> </a:t>
            </a:r>
            <a:r>
              <a:rPr lang="ru-RU" dirty="0" err="1"/>
              <a:t>території</a:t>
            </a:r>
            <a:r>
              <a:rPr lang="ru-RU" dirty="0"/>
              <a:t> </a:t>
            </a:r>
            <a:r>
              <a:rPr lang="ru-RU" dirty="0" err="1"/>
              <a:t>переселенці</a:t>
            </a:r>
            <a:r>
              <a:rPr lang="ru-RU" dirty="0"/>
              <a:t> з </a:t>
            </a:r>
            <a:r>
              <a:rPr lang="ru-RU" dirty="0" err="1"/>
              <a:t>Правобережжя</a:t>
            </a:r>
            <a:r>
              <a:rPr lang="ru-RU" dirty="0"/>
              <a:t> і </a:t>
            </a:r>
            <a:r>
              <a:rPr lang="ru-RU" dirty="0" err="1"/>
              <a:t>Лівобережної</a:t>
            </a:r>
            <a:r>
              <a:rPr lang="ru-RU" dirty="0"/>
              <a:t> </a:t>
            </a:r>
            <a:r>
              <a:rPr lang="ru-RU" dirty="0" err="1"/>
              <a:t>України</a:t>
            </a:r>
            <a:endParaRPr lang="uk-UA" dirty="0"/>
          </a:p>
        </p:txBody>
      </p:sp>
    </p:spTree>
    <p:extLst>
      <p:ext uri="{BB962C8B-B14F-4D97-AF65-F5344CB8AC3E}">
        <p14:creationId xmlns:p14="http://schemas.microsoft.com/office/powerpoint/2010/main" val="69113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2462" y="-1"/>
            <a:ext cx="9055539" cy="6916899"/>
          </a:xfrm>
        </p:spPr>
      </p:pic>
    </p:spTree>
    <p:extLst>
      <p:ext uri="{BB962C8B-B14F-4D97-AF65-F5344CB8AC3E}">
        <p14:creationId xmlns:p14="http://schemas.microsoft.com/office/powerpoint/2010/main" val="25600133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2069</Words>
  <Application>Microsoft Office PowerPoint</Application>
  <PresentationFormat>Широкоэкранный</PresentationFormat>
  <Paragraphs>39</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4</vt:i4>
      </vt:variant>
      <vt:variant>
        <vt:lpstr>Заголовки слайдов</vt:lpstr>
      </vt:variant>
      <vt:variant>
        <vt:i4>28</vt:i4>
      </vt:variant>
    </vt:vector>
  </HeadingPairs>
  <TitlesOfParts>
    <vt:vector size="36" baseType="lpstr">
      <vt:lpstr>Arial</vt:lpstr>
      <vt:lpstr>Calibri</vt:lpstr>
      <vt:lpstr>Calibri Light</vt:lpstr>
      <vt:lpstr>Times New Roman</vt:lpstr>
      <vt:lpstr>Тема Office</vt:lpstr>
      <vt:lpstr>Office Theme</vt:lpstr>
      <vt:lpstr>2_Тема Office</vt:lpstr>
      <vt:lpstr>1_Тема Office</vt:lpstr>
      <vt:lpstr>Розділ ІII. Харківщина наприкінці  ХVІІІ – на початку ХХ століття </vt:lpstr>
      <vt:lpstr>Презентация PowerPoint</vt:lpstr>
      <vt:lpstr>Презентация PowerPoint</vt:lpstr>
      <vt:lpstr>Презентация PowerPoint</vt:lpstr>
      <vt:lpstr>Презентация PowerPoint</vt:lpstr>
      <vt:lpstr>У середині ХVІІ ст. розпочинаються масові переселення українців на землі, що розташовувалися на схід від Гетьманщини на кордоні з Москвою. Ці землі на поч. ХVІІ ст. були незаселеними через спустошливі набіги татар. Ще в 30-х роках ХVІІ ст. сюди потяглися перші поселенці. А в середині ХVІІ ст. цей рух став масовим. Ці землі отримали назву Слобідська Україна. У другій половині XVII ст. Слобідською Україною називалася територія сучасних Харківської, Сумської, півночі Донецької, Луганської областей, а також прилеглих до них земель Бєлгородської, Курської і Воронезької областей Росії. </vt:lpstr>
      <vt:lpstr>Презентация PowerPoint</vt:lpstr>
      <vt:lpstr>Назва «Слобідська Україна», або «Слобожанщина», походить від назви слобод — поселень, які засновували на цій території переселенці з Правобережжя і Лівобережної України</vt:lpstr>
      <vt:lpstr>Презентация PowerPoint</vt:lpstr>
      <vt:lpstr>Слобідська Україна підпорядковувалася московському царю.  Українці здавна оселялися на цих землях. Ми вже знаємо, що у 1638 р. у місті Чугуєві осів великий загін козаків-повстанців на чолі з Я. Острянином.   Наприкінці XVII ст.  у Слобідській Україні проживали 250 тисяч осіб, переважно українців. </vt:lpstr>
      <vt:lpstr>Презентация PowerPoint</vt:lpstr>
      <vt:lpstr>Питання:  1. Чому землі на схід від Гетьманщини на кордоні з Москвою не були заселені?  2. Чому московський уряд був зацікавлений в заселенні цих земель? Що він робив для того, щоб привабити сюди переселенців?  3. А чому саме в середині XVII ст. переселенський рух став масовим?  Які події в цей час відбувалися на території Гетьманщини? </vt:lpstr>
      <vt:lpstr>Слобожанщина у XVIIІ ст.   Утворення Слобідсько-Української губернії (28 липня 1765 р). Харківське намісництво (29 вересня 1780 р).   </vt:lpstr>
      <vt:lpstr>Цікаво знати Ізюмська межа – це укріплена лінія Московської держави. Ця лінія ще називалася Новопобудованою, Новою межею. Прийшла на зміну Белгородській межі. Караульну службу несли козаки Харківського та Охтирського полків, котрі повинні охороняти фортеці побудованої нової межі. Спроби татар прорвати цю нову лінію у ХVІІІ ст. успіху не мали. Ізюмська межа захищала територію на південь від Бєлгородської межі і захищала місто Харків.  У цей час посилюється влада Російської імперії над Слобідською Україною.</vt:lpstr>
      <vt:lpstr>Утворення Слобідсько-української губернії. Ліквідація Слобідської автономії - почалося ще за Петра І. Багато для цього зробила цариця Анна Іоаннівна, а ліквідувала Катерина ІІ.  На початку ХVІІІ ст. Петро І скасував воєводське самоуправління.  З 1700 р. видав грамоту, згідно якої полковників затверджував цар. Це зменшило право вибору полковника.  Слобідську Україну було включено до Азовської губернії, а в 1718 р. місто Харків відійшло до Київської губернії.</vt:lpstr>
      <vt:lpstr>За часів правління Анни Іоаннівни – полки перетворено на армійські а полковників перейменовано на прем'єр-майорів. Крім колишніх козацьких полків було створено драгунський.  Право займати вільні землі – відмінено.  На всяке володіння потрібно мати кріпосний акт. Усі правові питання вирішувалися згідно Російського законодавства.  Реформа погіршила добробут населення, а також обмежило існуючи свободи.</vt:lpstr>
      <vt:lpstr>Єлізавета Петрівна – реформи, скасувала і відновила колишнє  козацьке управління.   Катерина ІІ – козацький устрій знищила. 1764р. – ліквідовано Гетьманство 1768 р. –козацьку службу взагалі, козацькі полки перетворено на гусарські, загальновійськового типу. Слобідських козаків на військових обивателів, обкладених подушним податком. Знищила місцеву автономію.   1765 році Слобідську Україну перетворено на  Слобідсько – Українську губернію, яка охоплювала територію колишніх слобідських полків.   Адміністративним центром визначено – місто Харків.</vt:lpstr>
      <vt:lpstr>Губернією керував – губернатор першим харківським губернатором був – Євдоким Олексійович Щербинін.  Губернія поділялася на 5 провінцій, які відповідали колишнім полкам, а провінції на шість комісарств.  Провінціями управляли провінційні канцелярії, яким підпорядковувалися комісари, а їм – виборні отамани та десятники окремих селищ.  Цікаво знати. Імператриця Катерина ІІ відвідала місто Харків 10 червня 1787 року на зворотному шляху з Криму. 11 червня Катерині ІІ представили вище духовенство, чиновників, дворянство. Увечері відбувся придворний бал, після закінчення якого відбувся феєрверк.</vt:lpstr>
      <vt:lpstr>Харківське намісництво.  В 1780 році Слобідсько -Українську губернію було перетворено в намісництво, центральним містом якого став Харків. До Харківського намісництва входили землі: Валківського, Вовчанського, Зміївського, Лебединського, Богодухівського, Купянського повітів.  Харківське намісництво ділилося на 15 повітів або округів , створених із 4 провінцій колишньої губернії. Центрами повітів були міста: Охтирка, Білопілля, Богодухів, Валки, Золочів, Вовчанськ, Ізюм,Краснокутськ, Лебедин, Миропілля, Суми, Харків, Недригайлів, Чугуїв, Хотмизьк. Із введеннням намісництв значно збільшилися територія, центром якої був Харків. Збільшилося значення міста.</vt:lpstr>
      <vt:lpstr>У 1796-1797 рр. Харківське намісництво знову  перетворено на Слобідсько -Українську губернію  колишніх межах, а в 1835р. вона почала називатися Харківською губернією.</vt:lpstr>
      <vt:lpstr>Герб міста Харків. У 1780 році під час адміністративних перетворень було встановлено правило, за яким кожне місто повинно мати свій герб. 21  вересня 1781 року - указом імператриці Катерини ІІ м. Харків одержало свій герб.  Герб являв собою хрестоподібно розташовані на зеленому полі ріг достатку, із плодами та квітами, і кадуцей, або Меркуріїв жезл. Символізував природні багатства земель, які оточували місто, та торгівлю, що відбувалася на місцевих ярмарках.  Герб Харкова став основою герба Харківської губернії</vt:lpstr>
      <vt:lpstr>Цікаво знати  герб Харківської губернії зразка 1878-1987 рр.  «На срібному щиті чорна відірвана кінська голова  із червленими очима й язиком; у червленій частині щита золота, про шість променів зірка, між двома золотими візантійськими монетами. Щит увінчаний імператорською короною й оточений золотим дубовим листям, сполучений Андріївською стрічкою»   Кінська голова символізувала кінні заводи, шестикінечна зірка- університет, візантійські монети-торгівлю. </vt:lpstr>
      <vt:lpstr>ЗРОСТАННЯ АДМІНІСТРАТИВНОГО ЗНАЧЕННЯ ХАРКОВА в ХІХ ст.  Харків здавна був містом перебування російських служилих людей, які охороняли південні кордони держави. Харків став торгово – промисловим центром, що залучило сюди російських купців, промисловців.  З 1835-1856 рр. у період існування в місті генерал-губернаторства, м. Харків було адміністративним центром трьох губерній: Харківської, Чернігівської, Полтавської.  Із 60-х років у зв'язку перетвореннями у Російській імперії: 19 лютого 1961р. проголошено відміну кріпосного права, у 1861-1866 рр. проведено реформу суду, створено органи самоврядування - земства, у 1874р. Військову реформу. У зв'язку із цим Харків стає центром округу, що вбирає в себе Харківську, Курську, Воронезьку, Орловську, частини Катеринославської та Тамбовської губерній. У місті засновують судову палату, військово-окружне управління.</vt:lpstr>
      <vt:lpstr>З 1879-1881 рр. боротьба з революційним рухом викликала необхідність  утворення тимчасових генерал-губернаторств із надзвичайними повноваженнями. Центром тимчасового генерал-губернаторства стало місто Харків.  Вищим представником центральної влади в Харківській губернії в ХІХ ст. був губернатор. Його влада була досить широка:  -завідував адміністративними, господарськими справами губернії - судовими та військовими.  А починаючи з 1881 року Харківській губернатор мав право видавати місцеві закони, обов'язкові для виконання населенням.  Харківський губернатор мав над собою безпосереднього начальника в особі генерал-губернатора, якому були підпорядкоані три губернії: Чернігівська, Полтавська та Харківська.</vt:lpstr>
      <vt:lpstr>Губернські адміністративні установи.  При губернаторі були адміністративні установи, які очолював та якими керував сам губернатор. Губернська канцерярія - складалася з одного секретаря. потім їх чисельність збільшилася, стали називатися правителями канцелярії. З'явилися посади з особливих доручень, на яких покладалися ревізія підвідомчих губернаторові установ.  ГУБЕРНСЬКЕ ПРАВЛІННЯ - колегіальна адміністративна установа. На чолі - губернатор. Члени правління радники та асесори. Займалися справами міського господарства та благоустроєм. Йому були підвідомчі міська дума та міська поліція. Губернське правління складалося з декількох відділень: цивільне,  слідчо - арештанське, господарське, лікарське, будівельне. </vt:lpstr>
      <vt:lpstr>Головою приказу громадської опіки –губернатор. У віданні: сирітьські будинки, лікарні.  У ХІХ ст. засновувалися тимчасові комітети та комісії-очолював губернтор. (віспяний комітет, комітет який піклувався про вязниці, будівельна комісія.)  найближчим помічником губернатора, у справі управління губернією був віце-губернатор. Під його наглядом було: - фінансові справи - керував губернією під час відсутності губернатора - був членом майже всіх колегіальних губернських установ - стояв на чолі казенної палати  КАЗЕННА ПАЛАТА -фінансово-господарська частина управління -податки з населення -контроль за губернськими прибутками та витратами. Мала декілька відділень: казначейське, контрольне, ревізійне, винне та соляне, господарче.  </vt:lpstr>
      <vt:lpstr>У 1839 році створено ПАЛАТУ ДЕРЖАВНОГО МАЙНА яка завідувала державними землями, лісами, державними селянами, а після реформи-тільки державним майном.  Вищим органом юстиції у дореформений період були дві палати: Палата кримінального права та Палата Цивільного права. Існував суд - розглядав сімейні судові справи.   У Харкові засновується Судова палата й Окружний суд. Судова палата складалася з департаментів: кримінального та цивільних.  Існувала посада губернського прокурора.  Контроль за всіма галузями губернського управління, за виконанням законів. У випадку порушення губернський прокурор повідомляв про це міністру юстиції.</vt:lpstr>
      <vt:lpstr>ПИТАННЯ НА ЗАКРІПЛЕННЯ:  1. у якому році Слобідська Україна була перетворена на Слобідсько-Українську губернію?  2. Хто став першим харківським губернатором?  3. Вищим представником центральної влади в Харківській губернії в ХІХ ст. був?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Розділ ІII. Харківщина наприкінці  ХVІІІ – на початку ХХ століття</dc:title>
  <dc:creator>User</dc:creator>
  <cp:lastModifiedBy>User</cp:lastModifiedBy>
  <cp:revision>4</cp:revision>
  <dcterms:created xsi:type="dcterms:W3CDTF">2023-03-13T06:41:49Z</dcterms:created>
  <dcterms:modified xsi:type="dcterms:W3CDTF">2023-03-13T14:07:41Z</dcterms:modified>
</cp:coreProperties>
</file>